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8"/>
  </p:notesMasterIdLst>
  <p:handoutMasterIdLst>
    <p:handoutMasterId r:id="rId69"/>
  </p:handoutMasterIdLst>
  <p:sldIdLst>
    <p:sldId id="343" r:id="rId2"/>
    <p:sldId id="345" r:id="rId3"/>
    <p:sldId id="346" r:id="rId4"/>
    <p:sldId id="347" r:id="rId5"/>
    <p:sldId id="320" r:id="rId6"/>
    <p:sldId id="321" r:id="rId7"/>
    <p:sldId id="322" r:id="rId8"/>
    <p:sldId id="323" r:id="rId9"/>
    <p:sldId id="324" r:id="rId10"/>
    <p:sldId id="325" r:id="rId11"/>
    <p:sldId id="326" r:id="rId12"/>
    <p:sldId id="327" r:id="rId13"/>
    <p:sldId id="328" r:id="rId14"/>
    <p:sldId id="329" r:id="rId15"/>
    <p:sldId id="330" r:id="rId16"/>
    <p:sldId id="349" r:id="rId17"/>
    <p:sldId id="350" r:id="rId18"/>
    <p:sldId id="351" r:id="rId19"/>
    <p:sldId id="352" r:id="rId20"/>
    <p:sldId id="353" r:id="rId21"/>
    <p:sldId id="354" r:id="rId22"/>
    <p:sldId id="355" r:id="rId23"/>
    <p:sldId id="356" r:id="rId24"/>
    <p:sldId id="357" r:id="rId25"/>
    <p:sldId id="358" r:id="rId26"/>
    <p:sldId id="359"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60" r:id="rId40"/>
    <p:sldId id="361" r:id="rId41"/>
    <p:sldId id="362" r:id="rId42"/>
    <p:sldId id="364" r:id="rId43"/>
    <p:sldId id="365" r:id="rId44"/>
    <p:sldId id="363" r:id="rId45"/>
    <p:sldId id="367" r:id="rId46"/>
    <p:sldId id="368" r:id="rId47"/>
    <p:sldId id="369" r:id="rId48"/>
    <p:sldId id="370" r:id="rId49"/>
    <p:sldId id="371" r:id="rId50"/>
    <p:sldId id="372" r:id="rId51"/>
    <p:sldId id="373" r:id="rId52"/>
    <p:sldId id="374" r:id="rId53"/>
    <p:sldId id="375" r:id="rId54"/>
    <p:sldId id="366" r:id="rId55"/>
    <p:sldId id="377" r:id="rId56"/>
    <p:sldId id="378" r:id="rId57"/>
    <p:sldId id="379" r:id="rId58"/>
    <p:sldId id="380" r:id="rId59"/>
    <p:sldId id="381" r:id="rId60"/>
    <p:sldId id="382" r:id="rId61"/>
    <p:sldId id="376" r:id="rId62"/>
    <p:sldId id="348" r:id="rId63"/>
    <p:sldId id="384" r:id="rId64"/>
    <p:sldId id="385" r:id="rId65"/>
    <p:sldId id="386" r:id="rId66"/>
    <p:sldId id="383" r:id="rId67"/>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0744" autoAdjust="0"/>
  </p:normalViewPr>
  <p:slideViewPr>
    <p:cSldViewPr>
      <p:cViewPr>
        <p:scale>
          <a:sx n="33" d="100"/>
          <a:sy n="33" d="100"/>
        </p:scale>
        <p:origin x="-3870" y="-14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image" Target="../media/image9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099338C-50E3-4BB2-86BB-3CB315584CE7}" type="datetimeFigureOut">
              <a:rPr lang="fr-FR"/>
              <a:pPr>
                <a:defRPr/>
              </a:pPr>
              <a:t>27/11/2012</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EAA29FB-F339-49E7-8735-A5F8BC22FE4F}" type="slidenum">
              <a:rPr lang="fr-FR"/>
              <a:pPr>
                <a:defRPr/>
              </a:pPr>
              <a:t>‹N°›</a:t>
            </a:fld>
            <a:endParaRPr lang="fr-FR"/>
          </a:p>
        </p:txBody>
      </p:sp>
    </p:spTree>
    <p:extLst>
      <p:ext uri="{BB962C8B-B14F-4D97-AF65-F5344CB8AC3E}">
        <p14:creationId xmlns:p14="http://schemas.microsoft.com/office/powerpoint/2010/main" val="1255009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A22B7B5-1A7F-4318-9922-5E2E2EAE2CD1}" type="datetimeFigureOut">
              <a:rPr lang="fr-FR"/>
              <a:pPr>
                <a:defRPr/>
              </a:pPr>
              <a:t>27/11/2012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29EC313-27FD-4362-AD95-9A3B82A99CA7}" type="slidenum">
              <a:rPr lang="fr-FR"/>
              <a:pPr>
                <a:defRPr/>
              </a:pPr>
              <a:t>‹N°›</a:t>
            </a:fld>
            <a:endParaRPr lang="fr-FR"/>
          </a:p>
        </p:txBody>
      </p:sp>
    </p:spTree>
    <p:extLst>
      <p:ext uri="{BB962C8B-B14F-4D97-AF65-F5344CB8AC3E}">
        <p14:creationId xmlns:p14="http://schemas.microsoft.com/office/powerpoint/2010/main" val="1939186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Thème très présent</a:t>
            </a:r>
            <a:r>
              <a:rPr lang="fr-FR" baseline="0" dirty="0" smtClean="0"/>
              <a:t> dans les travaux de l’équipe</a:t>
            </a:r>
            <a:endParaRPr lang="fr-FR" dirty="0"/>
          </a:p>
        </p:txBody>
      </p:sp>
      <p:sp>
        <p:nvSpPr>
          <p:cNvPr id="4" name="Espace réservé du numéro de diapositive 3"/>
          <p:cNvSpPr>
            <a:spLocks noGrp="1"/>
          </p:cNvSpPr>
          <p:nvPr>
            <p:ph type="sldNum" sz="quarter" idx="10"/>
          </p:nvPr>
        </p:nvSpPr>
        <p:spPr/>
        <p:txBody>
          <a:bodyPr/>
          <a:lstStyle/>
          <a:p>
            <a:pPr>
              <a:defRPr/>
            </a:pPr>
            <a:fld id="{B29EC313-27FD-4362-AD95-9A3B82A99CA7}" type="slidenum">
              <a:rPr lang="fr-FR" smtClean="0"/>
              <a:pPr>
                <a:defRPr/>
              </a:pPr>
              <a:t>1</a:t>
            </a:fld>
            <a:endParaRPr lang="fr-FR"/>
          </a:p>
        </p:txBody>
      </p:sp>
    </p:spTree>
    <p:extLst>
      <p:ext uri="{BB962C8B-B14F-4D97-AF65-F5344CB8AC3E}">
        <p14:creationId xmlns:p14="http://schemas.microsoft.com/office/powerpoint/2010/main" val="1564282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Successful reproduction at the Camargue colony occurs nearly annually since the construction of an artificial island in the Fangassier salt pan, in contrast with other Mediterranean colonies. Given the high quality of this breeding site and the high competition for nesting place observed wintering resident individuals may benefit for early arrival. We expect an increase in fidelity and movement to the Camargue from more distant wintering sites with individual age.</a:t>
            </a:r>
            <a:endParaRPr lang="fr-FR" smtClean="0"/>
          </a:p>
          <a:p>
            <a:pPr eaLnBrk="1" hangingPunct="1">
              <a:spcBef>
                <a:spcPct val="0"/>
              </a:spcBef>
            </a:pPr>
            <a:endParaRPr lang="en-US" smtClean="0"/>
          </a:p>
          <a:p>
            <a:pPr eaLnBrk="1" hangingPunct="1">
              <a:spcBef>
                <a:spcPct val="0"/>
              </a:spcBef>
            </a:pPr>
            <a:r>
              <a:rPr lang="en-US" smtClean="0"/>
              <a:t>Our objective was to estimate the age-related probabilities of fidelity and dispersal from previous wintering ground. </a:t>
            </a:r>
          </a:p>
          <a:p>
            <a:pPr eaLnBrk="1" hangingPunct="1">
              <a:spcBef>
                <a:spcPct val="0"/>
              </a:spcBef>
            </a:pPr>
            <a:endParaRPr lang="fr-FR" smtClean="0"/>
          </a:p>
        </p:txBody>
      </p:sp>
      <p:sp>
        <p:nvSpPr>
          <p:cNvPr id="348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C87F75-6EAA-4898-A3EE-C43BECBD4006}" type="slidenum">
              <a:rPr lang="fr-FR" smtClean="0"/>
              <a:pPr fontAlgn="base">
                <a:spcBef>
                  <a:spcPct val="0"/>
                </a:spcBef>
                <a:spcAft>
                  <a:spcPct val="0"/>
                </a:spcAft>
                <a:defRPr/>
              </a:pPr>
              <a:t>13</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We considered observations (capture at fledgling and winter resights) of 22671 birds ringed as chicks on the Fangassier’s lagoon in the Camargue, south of France during the period 1977-2010. </a:t>
            </a:r>
          </a:p>
          <a:p>
            <a:pPr eaLnBrk="1" hangingPunct="1">
              <a:spcBef>
                <a:spcPct val="0"/>
              </a:spcBef>
            </a:pPr>
            <a:endParaRPr lang="en-US" smtClean="0"/>
          </a:p>
          <a:p>
            <a:pPr eaLnBrk="1" hangingPunct="1">
              <a:spcBef>
                <a:spcPct val="0"/>
              </a:spcBef>
            </a:pPr>
            <a:r>
              <a:rPr lang="en-US" smtClean="0"/>
              <a:t>Four wintering areas, considered as the most important wintering siteis for the species n the Mediterranen region, were distinguished Southern France , The Iberian Peninsula, Italy  and North Africa.</a:t>
            </a:r>
          </a:p>
          <a:p>
            <a:pPr eaLnBrk="1" hangingPunct="1">
              <a:spcBef>
                <a:spcPct val="0"/>
              </a:spcBef>
            </a:pPr>
            <a:endParaRPr lang="en-US" smtClean="0"/>
          </a:p>
          <a:p>
            <a:pPr eaLnBrk="1" hangingPunct="1">
              <a:spcBef>
                <a:spcPct val="0"/>
              </a:spcBef>
            </a:pPr>
            <a:r>
              <a:rPr lang="en-US" smtClean="0"/>
              <a:t>We model data using multistate capture-recapture models, wich allow to estimate simoultaneuously, survival and movement probabilities in presence of imperfect detection of individuals</a:t>
            </a:r>
            <a:endParaRPr lang="fr-FR" smtClean="0"/>
          </a:p>
        </p:txBody>
      </p:sp>
      <p:sp>
        <p:nvSpPr>
          <p:cNvPr id="358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98CE81-536B-45FD-88A5-8176FDDBECA2}" type="slidenum">
              <a:rPr lang="fr-FR" smtClean="0"/>
              <a:pPr fontAlgn="base">
                <a:spcBef>
                  <a:spcPct val="0"/>
                </a:spcBef>
                <a:spcAft>
                  <a:spcPct val="0"/>
                </a:spcAft>
                <a:defRPr/>
              </a:pPr>
              <a:t>14</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69467-6566-4FF2-8E22-B8E84F2004B6}" type="slidenum">
              <a:rPr lang="fr-FR"/>
              <a:pPr/>
              <a:t>16</a:t>
            </a:fld>
            <a:endParaRPr lang="fr-F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0E938-57D9-41C3-9FC8-C67CA3B12608}" type="slidenum">
              <a:rPr lang="fr-FR"/>
              <a:pPr/>
              <a:t>20</a:t>
            </a:fld>
            <a:endParaRPr lang="fr-F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209A86-9976-4D9B-8515-CB92D62D9EBA}" type="slidenum">
              <a:rPr lang="fr-FR" smtClean="0"/>
              <a:pPr fontAlgn="base">
                <a:spcBef>
                  <a:spcPct val="0"/>
                </a:spcBef>
                <a:spcAft>
                  <a:spcPct val="0"/>
                </a:spcAft>
                <a:defRPr/>
              </a:pPr>
              <a:t>27</a:t>
            </a:fld>
            <a:endParaRPr lang="fr-FR"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 evaluated the influence of age, wintering area and environmental conditions on survival and presence into the different wintering areas probabilities. To do this, observations were written in multistate encounter-histories and analyzed using multistate capture–recapture models (Brownie </a:t>
            </a:r>
            <a:r>
              <a:rPr lang="en-US" i="1" smtClean="0"/>
              <a:t>et al.,</a:t>
            </a:r>
            <a:r>
              <a:rPr lang="en-US" smtClean="0"/>
              <a:t> 1993; Lebreton &amp; Pradel, 2002). These models include three types of parameters, noted and defined as follows: </a:t>
            </a:r>
            <a:endParaRPr lang="fr-FR" smtClean="0"/>
          </a:p>
          <a:p>
            <a:pPr eaLnBrk="1" hangingPunct="1">
              <a:spcBef>
                <a:spcPct val="0"/>
              </a:spcBef>
            </a:pPr>
            <a:r>
              <a:rPr lang="en-US" smtClean="0"/>
              <a:t>- </a:t>
            </a:r>
            <a:r>
              <a:rPr lang="en-US" i="1" smtClean="0"/>
              <a:t>p</a:t>
            </a:r>
            <a:r>
              <a:rPr lang="en-US" baseline="-25000" smtClean="0"/>
              <a:t> rt</a:t>
            </a:r>
            <a:r>
              <a:rPr lang="en-US" smtClean="0"/>
              <a:t>  : the probability that a marked bird is recaptured at time t in site r, given that it is alive and present in the population at time t. </a:t>
            </a:r>
            <a:endParaRPr lang="fr-FR" smtClean="0"/>
          </a:p>
          <a:p>
            <a:pPr eaLnBrk="1" hangingPunct="1">
              <a:spcBef>
                <a:spcPct val="0"/>
              </a:spcBef>
            </a:pPr>
            <a:r>
              <a:rPr lang="en-US" smtClean="0"/>
              <a:t>- Φ </a:t>
            </a:r>
            <a:r>
              <a:rPr lang="en-US" baseline="-25000" smtClean="0"/>
              <a:t>r t </a:t>
            </a:r>
            <a:r>
              <a:rPr lang="en-US" smtClean="0"/>
              <a:t>: the probability that a bird in site r at time t survives until t + 1.</a:t>
            </a:r>
            <a:endParaRPr lang="fr-FR" smtClean="0"/>
          </a:p>
          <a:p>
            <a:pPr eaLnBrk="1" hangingPunct="1">
              <a:spcBef>
                <a:spcPct val="0"/>
              </a:spcBef>
            </a:pPr>
            <a:r>
              <a:rPr lang="en-US" smtClean="0"/>
              <a:t>- Ψ</a:t>
            </a:r>
            <a:r>
              <a:rPr lang="en-US" baseline="-25000" smtClean="0"/>
              <a:t>rs t</a:t>
            </a:r>
            <a:r>
              <a:rPr lang="en-US" smtClean="0"/>
              <a:t> : the probability that a bird in site r at time t is in site s at t+1, given that the individual survived from time t to time t + 1. </a:t>
            </a:r>
            <a:endParaRPr lang="fr-FR" smtClean="0"/>
          </a:p>
          <a:p>
            <a:pPr eaLnBrk="1" hangingPunct="1">
              <a:spcBef>
                <a:spcPct val="0"/>
              </a:spcBef>
            </a:pPr>
            <a:r>
              <a:rPr lang="en-US" smtClean="0"/>
              <a:t>These parameters were estimated simultaneously from the whole encounter histories by maximum likelihood procedure. </a:t>
            </a:r>
          </a:p>
          <a:p>
            <a:pPr eaLnBrk="1" hangingPunct="1">
              <a:spcBef>
                <a:spcPct val="0"/>
              </a:spcBef>
            </a:pPr>
            <a:endParaRPr lang="en-US" smtClean="0"/>
          </a:p>
          <a:p>
            <a:pPr eaLnBrk="1" hangingPunct="1">
              <a:spcBef>
                <a:spcPct val="0"/>
              </a:spcBef>
            </a:pPr>
            <a:r>
              <a:rPr lang="en-US" smtClean="0"/>
              <a:t>Models were built and fitted to the data using program E-SURGE 1.4.4 (Choquet </a:t>
            </a:r>
            <a:r>
              <a:rPr lang="en-US" i="1" smtClean="0"/>
              <a:t>et al.,</a:t>
            </a:r>
            <a:r>
              <a:rPr lang="en-US" smtClean="0"/>
              <a:t> 2009b). Model selection was based on the Akaike’s Information Criterion adjusted for small sample size (c) and overdispersion (</a:t>
            </a:r>
            <a:r>
              <a:rPr lang="en-US" i="1" smtClean="0"/>
              <a:t>Q</a:t>
            </a:r>
            <a:r>
              <a:rPr lang="en-US" smtClean="0"/>
              <a:t>) </a:t>
            </a:r>
          </a:p>
          <a:p>
            <a:pPr eaLnBrk="1" hangingPunct="1">
              <a:spcBef>
                <a:spcPct val="0"/>
              </a:spcBef>
            </a:pPr>
            <a:endParaRPr lang="en-US" smtClean="0"/>
          </a:p>
          <a:p>
            <a:pPr eaLnBrk="1" hangingPunct="1">
              <a:spcBef>
                <a:spcPct val="0"/>
              </a:spcBef>
            </a:pPr>
            <a:r>
              <a:rPr lang="en-US" smtClean="0"/>
              <a:t>Based on previous knowledge of the species, we began model selection by a model considering:</a:t>
            </a:r>
            <a:endParaRPr lang="fr-FR" smtClean="0"/>
          </a:p>
          <a:p>
            <a:pPr eaLnBrk="1" hangingPunct="1">
              <a:spcBef>
                <a:spcPct val="0"/>
              </a:spcBef>
            </a:pPr>
            <a:r>
              <a:rPr lang="en-US" smtClean="0"/>
              <a:t>Variation in survival probabilities between 4 age classes (Barbraud </a:t>
            </a:r>
            <a:r>
              <a:rPr lang="en-US" i="1" smtClean="0"/>
              <a:t>et al.,</a:t>
            </a:r>
            <a:r>
              <a:rPr lang="en-US" smtClean="0"/>
              <a:t> 2003; Souchay </a:t>
            </a:r>
            <a:r>
              <a:rPr lang="en-US" i="1" smtClean="0"/>
              <a:t>et al.,</a:t>
            </a:r>
            <a:r>
              <a:rPr lang="en-US" smtClean="0"/>
              <a:t> in prep): from fledgling to first winter (a1), first to second winter (a2), second to third winter (a3), and successive winters (a4+). </a:t>
            </a:r>
            <a:endParaRPr lang="fr-FR" smtClean="0"/>
          </a:p>
          <a:p>
            <a:pPr eaLnBrk="1" hangingPunct="1">
              <a:spcBef>
                <a:spcPct val="0"/>
              </a:spcBef>
            </a:pPr>
            <a:r>
              <a:rPr lang="en-US" smtClean="0"/>
              <a:t>Variation in survival probabilities between wintering areas following the first arrival to wintering areas (i.e. a2, a3, a4+) (Johnson </a:t>
            </a:r>
            <a:r>
              <a:rPr lang="en-US" i="1" smtClean="0"/>
              <a:t>et al.,</a:t>
            </a:r>
            <a:r>
              <a:rPr lang="en-US" smtClean="0"/>
              <a:t> 1991).</a:t>
            </a:r>
            <a:endParaRPr lang="fr-FR" smtClean="0"/>
          </a:p>
          <a:p>
            <a:pPr eaLnBrk="1" hangingPunct="1">
              <a:spcBef>
                <a:spcPct val="0"/>
              </a:spcBef>
            </a:pPr>
            <a:r>
              <a:rPr lang="en-US" smtClean="0"/>
              <a:t>Temporal and spatial variation in the probabilities of dispersal from fledgling to first wintering location (a1) (Nager </a:t>
            </a:r>
            <a:r>
              <a:rPr lang="en-US" i="1" smtClean="0"/>
              <a:t>et al.,</a:t>
            </a:r>
            <a:r>
              <a:rPr lang="en-US" smtClean="0"/>
              <a:t> 1996; Barbraud </a:t>
            </a:r>
            <a:r>
              <a:rPr lang="en-US" i="1" smtClean="0"/>
              <a:t>et al.,</a:t>
            </a:r>
            <a:r>
              <a:rPr lang="en-US" smtClean="0"/>
              <a:t> 2003).</a:t>
            </a:r>
            <a:endParaRPr lang="fr-FR" smtClean="0"/>
          </a:p>
          <a:p>
            <a:pPr eaLnBrk="1" hangingPunct="1">
              <a:spcBef>
                <a:spcPct val="0"/>
              </a:spcBef>
            </a:pPr>
            <a:r>
              <a:rPr lang="en-US" smtClean="0"/>
              <a:t>Spatial variation in the probabilities of wintering area dispersal after first winter (Barbraud </a:t>
            </a:r>
            <a:r>
              <a:rPr lang="en-US" i="1" smtClean="0"/>
              <a:t>et al.,</a:t>
            </a:r>
            <a:r>
              <a:rPr lang="en-US" smtClean="0"/>
              <a:t> 2003).</a:t>
            </a:r>
            <a:endParaRPr lang="fr-FR" smtClean="0"/>
          </a:p>
          <a:p>
            <a:pPr eaLnBrk="1" hangingPunct="1">
              <a:spcBef>
                <a:spcPct val="0"/>
              </a:spcBef>
            </a:pPr>
            <a:r>
              <a:rPr lang="en-US" smtClean="0"/>
              <a:t>Temporal and spatial variations in resighting probabilities (Barbraud </a:t>
            </a:r>
            <a:r>
              <a:rPr lang="en-US" i="1" smtClean="0"/>
              <a:t>et al.,</a:t>
            </a:r>
            <a:r>
              <a:rPr lang="en-US" smtClean="0"/>
              <a:t> 2003).</a:t>
            </a:r>
            <a:endParaRPr lang="fr-FR" smtClean="0"/>
          </a:p>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 found that young individuals wintering in African sites presented lower survival probabilities that those wintering in Spanish, Italian or French sites, suggesting that long distance migration may be associated with a certain energetic cost and may only be performed successfully by individuals in better condition (</a:t>
            </a:r>
            <a:r>
              <a:rPr lang="en-US" dirty="0" err="1" smtClean="0"/>
              <a:t>Alerstam</a:t>
            </a:r>
            <a:r>
              <a:rPr lang="en-US" dirty="0" smtClean="0"/>
              <a:t> </a:t>
            </a:r>
            <a:r>
              <a:rPr lang="en-US" i="1" dirty="0" smtClean="0"/>
              <a:t>et al.,</a:t>
            </a:r>
            <a:r>
              <a:rPr lang="en-US" dirty="0" smtClean="0"/>
              <a:t> 2003).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en-US" dirty="0" smtClean="0"/>
              <a:t>In contrast with the patterns of survival found for young birds, after their second winter, survival probabilities of individuals wintering in African sites were higher that individuals wintering in the northern rim of the Mediterranean. Two possible and non exclusive hypotheses may explain this result. First, better local conditions in southern areas may increase survival chances of wintering individuals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Second, the survival cost paid early at life by individuals wintering in Africa linked to the observed high fidelity to wintering areas may promote the existence higher numbers of high quality individuals with higher survival chances among those wintering in African sites.  </a:t>
            </a:r>
            <a:endParaRPr lang="fr-FR" dirty="0" smtClean="0"/>
          </a:p>
          <a:p>
            <a:pPr eaLnBrk="1" fontAlgn="auto" hangingPunct="1">
              <a:spcBef>
                <a:spcPts val="0"/>
              </a:spcBef>
              <a:spcAft>
                <a:spcPts val="0"/>
              </a:spcAft>
              <a:defRPr/>
            </a:pPr>
            <a:endParaRPr lang="fr-FR" dirty="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33371F-6660-43D9-BC79-C7115098AD31}" type="slidenum">
              <a:rPr lang="fr-FR" smtClean="0"/>
              <a:pPr fontAlgn="base">
                <a:spcBef>
                  <a:spcPct val="0"/>
                </a:spcBef>
                <a:spcAft>
                  <a:spcPct val="0"/>
                </a:spcAft>
                <a:defRPr/>
              </a:pPr>
              <a:t>29</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was a substantial temporal variation in first wintering area selection after fledgling .The winter NAO covariate explained a 12% of the temporal variability of migration probabilities of fledglings, being this effect statistically significant .</a:t>
            </a:r>
          </a:p>
          <a:p>
            <a:pPr eaLnBrk="1" hangingPunct="1">
              <a:spcBef>
                <a:spcPct val="0"/>
              </a:spcBef>
            </a:pPr>
            <a:endParaRPr lang="en-US" smtClean="0"/>
          </a:p>
          <a:p>
            <a:pPr eaLnBrk="1" hangingPunct="1">
              <a:spcBef>
                <a:spcPct val="0"/>
              </a:spcBef>
            </a:pPr>
            <a:r>
              <a:rPr lang="en-US" smtClean="0"/>
              <a:t>During the study period, mean probabilities of spending first winter in French, Spanish, Italian and African sites were 18%, 29%, 18% and 34%, respectively (model 7, Table 1). </a:t>
            </a:r>
            <a:endParaRPr lang="fr-FR" smtClean="0"/>
          </a:p>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1C213-08D1-4BA9-BF03-5E434A104BC4}" type="slidenum">
              <a:rPr lang="fr-FR" smtClean="0"/>
              <a:pPr fontAlgn="base">
                <a:spcBef>
                  <a:spcPct val="0"/>
                </a:spcBef>
                <a:spcAft>
                  <a:spcPct val="0"/>
                </a:spcAft>
                <a:defRPr/>
              </a:pPr>
              <a:t>30</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annual variability in first wintering migration probabilities in the greater flamingo was negatively correlated with the winter North Atlantic Oscillation index. </a:t>
            </a:r>
          </a:p>
          <a:p>
            <a:pPr eaLnBrk="1" hangingPunct="1">
              <a:spcBef>
                <a:spcPct val="0"/>
              </a:spcBef>
            </a:pPr>
            <a:r>
              <a:rPr lang="en-US" smtClean="0"/>
              <a:t>Given that winter NAO index impact on Mediterranean droughts ,higher levels of migration from the natal area were estimated in wet years. </a:t>
            </a:r>
          </a:p>
          <a:p>
            <a:pPr eaLnBrk="1" hangingPunct="1">
              <a:spcBef>
                <a:spcPct val="0"/>
              </a:spcBef>
            </a:pPr>
            <a:r>
              <a:rPr lang="en-US" smtClean="0"/>
              <a:t>During droughts, temporary Mediterranean wetlands are commonly dry. The higher availability of intermediate stopovers during wet years may facilitate long-distance migration in this species ,especially for individuals in poorer body condition </a:t>
            </a:r>
            <a:r>
              <a:rPr lang="fr-FR" smtClean="0"/>
              <a:t>.</a:t>
            </a:r>
          </a:p>
          <a:p>
            <a:pPr eaLnBrk="1" hangingPunct="1">
              <a:spcBef>
                <a:spcPct val="0"/>
              </a:spcBef>
            </a:pPr>
            <a:endParaRPr lang="fr-FR" smtClean="0"/>
          </a:p>
        </p:txBody>
      </p:sp>
      <p:sp>
        <p:nvSpPr>
          <p:cNvPr id="399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C0C347-35F8-47CC-87D3-FB9B8E053647}" type="slidenum">
              <a:rPr lang="fr-FR" smtClean="0"/>
              <a:pPr fontAlgn="base">
                <a:spcBef>
                  <a:spcPct val="0"/>
                </a:spcBef>
                <a:spcAft>
                  <a:spcPct val="0"/>
                </a:spcAft>
                <a:defRPr/>
              </a:pPr>
              <a:t>31</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Fidelity to wintering areas was very high, increasing with individual age (with the exception of birds wintering in Africa that shown similar fidelity whereas their age)</a:t>
            </a:r>
            <a:endParaRPr lang="fr-FR" smtClean="0"/>
          </a:p>
        </p:txBody>
      </p:sp>
      <p:sp>
        <p:nvSpPr>
          <p:cNvPr id="409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012F6C-69A8-46A1-BAFB-D9B92B872BCE}" type="slidenum">
              <a:rPr lang="fr-FR" smtClean="0"/>
              <a:pPr fontAlgn="base">
                <a:spcBef>
                  <a:spcPct val="0"/>
                </a:spcBef>
                <a:spcAft>
                  <a:spcPct val="0"/>
                </a:spcAft>
                <a:defRPr/>
              </a:pPr>
              <a:t>32</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 substantial differences between future winter location of individuals leaving their first or second wintering areas were detected. </a:t>
            </a:r>
          </a:p>
          <a:p>
            <a:pPr eaLnBrk="1" hangingPunct="1">
              <a:spcBef>
                <a:spcPct val="0"/>
              </a:spcBef>
            </a:pPr>
            <a:r>
              <a:rPr lang="en-US" smtClean="0"/>
              <a:t>From their third winter, unfaithful individuals that previously used Spanish, Italian or African wintering areas wintered preferably in French sites</a:t>
            </a:r>
            <a:endParaRPr lang="fr-FR" smtClean="0"/>
          </a:p>
          <a:p>
            <a:pPr eaLnBrk="1" hangingPunct="1">
              <a:spcBef>
                <a:spcPct val="0"/>
              </a:spcBef>
            </a:pPr>
            <a:endParaRPr lang="fr-FR" smtClean="0"/>
          </a:p>
        </p:txBody>
      </p:sp>
      <p:sp>
        <p:nvSpPr>
          <p:cNvPr id="419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B711A-3E87-4F48-A198-96DBEF5E70BA}" type="slidenum">
              <a:rPr lang="fr-FR" smtClean="0"/>
              <a:pPr fontAlgn="base">
                <a:spcBef>
                  <a:spcPct val="0"/>
                </a:spcBef>
                <a:spcAft>
                  <a:spcPct val="0"/>
                </a:spcAft>
                <a:defRPr/>
              </a:pPr>
              <a:t>33</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A6B673-D94B-4063-B216-6E75517F570D}"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Survival rates of long-distance wintering individuals and short to medium distance wintering individuals showed marked differences, being higher early at life for individuals wintering close to their natal area but lower from their third winter. Unfortunately, the lack of data on breeding success for both types of individuals prevents to perform accurate population models able to predict the fitness consequences of the observed wintering behaviors (Caswell, 2001).  By considering that both types of individuals may have a similar breeding success or being lower for long distance wintering individuals due to a potential later arrival to high quality breeding colonies (</a:t>
            </a:r>
            <a:r>
              <a:rPr lang="en-US" dirty="0" err="1" smtClean="0"/>
              <a:t>Ketterson</a:t>
            </a:r>
            <a:r>
              <a:rPr lang="en-US" dirty="0" smtClean="0"/>
              <a:t> &amp; Nolan, 1983; </a:t>
            </a:r>
            <a:r>
              <a:rPr lang="en-US" dirty="0" err="1" smtClean="0"/>
              <a:t>Kokko</a:t>
            </a:r>
            <a:r>
              <a:rPr lang="en-US" dirty="0" smtClean="0"/>
              <a:t>, 1999), the African wintering strategy will be generally worst (Appendix 2, Figure 6). Only by supposing an expected breeding success lower than 0.2 the long-distance wintering strategy will be better, but the expected population growth rates will be negative (Appendix 2, Figure 6). </a:t>
            </a:r>
            <a:r>
              <a:rPr lang="fr-FR" dirty="0" smtClean="0"/>
              <a:t> </a:t>
            </a:r>
            <a:r>
              <a:rPr lang="en-US" dirty="0" smtClean="0"/>
              <a:t>Given the mean breeding success estimated at the </a:t>
            </a:r>
            <a:r>
              <a:rPr lang="en-US" dirty="0" err="1" smtClean="0"/>
              <a:t>Camargue</a:t>
            </a:r>
            <a:r>
              <a:rPr lang="en-US" dirty="0" smtClean="0"/>
              <a:t> colony (0.46; Béchet &amp; Johnson, 2008) and the survival rates estimated for long-, medium-, and short- distance wintering individuals, the expected population growth rates estimated will be positive (Figure 6, Appendix 2,). In fact, population numbers of Greater flamingo at the western Mediterranean have greatly increased during the last decades (Johnson &amp; </a:t>
            </a:r>
            <a:r>
              <a:rPr lang="en-US" dirty="0" err="1" smtClean="0"/>
              <a:t>Cézilly</a:t>
            </a:r>
            <a:r>
              <a:rPr lang="en-US" dirty="0" smtClean="0"/>
              <a:t>, 2007). Although the expected fitness of African wintering individuals might be lower,  populations composed of individuals behaving differently might have higher probabilities of success under changeable environments that those formed by more homogeneous individuals (Sol </a:t>
            </a:r>
            <a:r>
              <a:rPr lang="en-US" i="1" dirty="0" smtClean="0"/>
              <a:t>et al.,</a:t>
            </a:r>
            <a:r>
              <a:rPr lang="en-US" dirty="0" smtClean="0"/>
              <a:t> 2010). For example, those individuals wintering in southern areas were not affected by the cold spell. Several cold spells occurred in southern France during the last centuries (Johnson &amp; </a:t>
            </a:r>
            <a:r>
              <a:rPr lang="en-US" dirty="0" err="1" smtClean="0"/>
              <a:t>Cézilly</a:t>
            </a:r>
            <a:r>
              <a:rPr lang="en-US" dirty="0" smtClean="0"/>
              <a:t>, 2007)</a:t>
            </a:r>
            <a:r>
              <a:rPr lang="fr-FR" dirty="0" smtClean="0"/>
              <a:t>  Arnaud, si tu as la </a:t>
            </a:r>
            <a:r>
              <a:rPr lang="fr-FR" dirty="0" err="1" smtClean="0"/>
              <a:t>reference</a:t>
            </a:r>
            <a:r>
              <a:rPr lang="fr-FR" dirty="0" smtClean="0"/>
              <a:t> pour les populations de l’</a:t>
            </a:r>
            <a:r>
              <a:rPr lang="fr-FR" dirty="0" err="1" smtClean="0"/>
              <a:t>afrique</a:t>
            </a:r>
            <a:r>
              <a:rPr lang="fr-FR" dirty="0" smtClean="0"/>
              <a:t> que sont en train de </a:t>
            </a:r>
            <a:r>
              <a:rPr lang="fr-FR" dirty="0" err="1" smtClean="0"/>
              <a:t>diminuir</a:t>
            </a:r>
            <a:r>
              <a:rPr lang="fr-FR" dirty="0" smtClean="0"/>
              <a:t> on pourrait la mettre ici.</a:t>
            </a:r>
          </a:p>
          <a:p>
            <a:pPr eaLnBrk="1" fontAlgn="auto" hangingPunct="1">
              <a:spcBef>
                <a:spcPts val="0"/>
              </a:spcBef>
              <a:spcAft>
                <a:spcPts val="0"/>
              </a:spcAft>
              <a:defRPr/>
            </a:pPr>
            <a:endParaRPr lang="fr-FR" dirty="0"/>
          </a:p>
        </p:txBody>
      </p:sp>
      <p:sp>
        <p:nvSpPr>
          <p:cNvPr id="5120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06398E-4CC5-43D7-8735-A3B671DF15CC}" type="slidenum">
              <a:rPr lang="fr-FR" smtClean="0"/>
              <a:pPr fontAlgn="base">
                <a:spcBef>
                  <a:spcPct val="0"/>
                </a:spcBef>
                <a:spcAft>
                  <a:spcPct val="0"/>
                </a:spcAft>
                <a:defRPr/>
              </a:pPr>
              <a:t>34</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Fidelity to natal, breeding, or wintering sites is a common phenomenon among many bird species.</a:t>
            </a:r>
          </a:p>
          <a:p>
            <a:pPr eaLnBrk="1" hangingPunct="1">
              <a:spcBef>
                <a:spcPct val="0"/>
              </a:spcBef>
            </a:pPr>
            <a:r>
              <a:rPr lang="en-US" smtClean="0"/>
              <a:t>Breeding philopatry to natal colonies is very high in the western Mediterranean flamingo metapopulation (&gt;84%), and breeding fidelity also increases with individual breeding experience in the largest colonies .</a:t>
            </a:r>
          </a:p>
          <a:p>
            <a:pPr eaLnBrk="1" hangingPunct="1">
              <a:spcBef>
                <a:spcPct val="0"/>
              </a:spcBef>
            </a:pPr>
            <a:r>
              <a:rPr lang="en-US" smtClean="0"/>
              <a:t>Similarly, we found a very high individual fidelity to the wintering areas used during their first winter.  </a:t>
            </a:r>
          </a:p>
          <a:p>
            <a:pPr eaLnBrk="1" hangingPunct="1">
              <a:spcBef>
                <a:spcPct val="0"/>
              </a:spcBef>
            </a:pPr>
            <a:endParaRPr lang="en-US" smtClean="0"/>
          </a:p>
          <a:p>
            <a:pPr eaLnBrk="1" hangingPunct="1">
              <a:spcBef>
                <a:spcPct val="0"/>
              </a:spcBef>
            </a:pPr>
            <a:r>
              <a:rPr lang="en-US" smtClean="0"/>
              <a:t>Additionally, we found that sexually mature individuals (aged more than 3y) changing their previous wintering area went preferably to French wintering sites. Breeding success (weighted by the frequency of colony availability) in Camargue, is higher than in the other important Mediterranean colonies.</a:t>
            </a:r>
          </a:p>
          <a:p>
            <a:pPr eaLnBrk="1" hangingPunct="1">
              <a:spcBef>
                <a:spcPct val="0"/>
              </a:spcBef>
            </a:pPr>
            <a:endParaRPr lang="en-US" smtClean="0"/>
          </a:p>
          <a:p>
            <a:pPr eaLnBrk="1" hangingPunct="1">
              <a:spcBef>
                <a:spcPct val="0"/>
              </a:spcBef>
            </a:pPr>
            <a:r>
              <a:rPr lang="en-US" smtClean="0"/>
              <a:t>Consequently, competition for nesting sites at Camargue is very intense.</a:t>
            </a:r>
          </a:p>
          <a:p>
            <a:pPr eaLnBrk="1" hangingPunct="1">
              <a:spcBef>
                <a:spcPct val="0"/>
              </a:spcBef>
            </a:pPr>
            <a:endParaRPr lang="fr-FR" smtClean="0"/>
          </a:p>
          <a:p>
            <a:pPr eaLnBrk="1" hangingPunct="1">
              <a:spcBef>
                <a:spcPct val="0"/>
              </a:spcBef>
            </a:pPr>
            <a:r>
              <a:rPr lang="en-US" smtClean="0"/>
              <a:t>Individuals wintering in French sites may benefit for arriving early, acquiring high quality mate, establishing a nest into the colony and having a potentially higher reproductive success than do those arriving later from more distant wintering areas. </a:t>
            </a:r>
          </a:p>
          <a:p>
            <a:pPr eaLnBrk="1" hangingPunct="1">
              <a:spcBef>
                <a:spcPct val="0"/>
              </a:spcBef>
            </a:pPr>
            <a:endParaRPr lang="en-US" smtClean="0"/>
          </a:p>
          <a:p>
            <a:pPr eaLnBrk="1" hangingPunct="1">
              <a:spcBef>
                <a:spcPct val="0"/>
              </a:spcBef>
            </a:pPr>
            <a:r>
              <a:rPr lang="en-US" smtClean="0"/>
              <a:t>In fact, fidelity to French wintering areas for sexually mature individuals was extremely high (94%).</a:t>
            </a:r>
            <a:endParaRPr lang="fr-FR" smtClean="0"/>
          </a:p>
          <a:p>
            <a:pPr eaLnBrk="1" hangingPunct="1">
              <a:spcBef>
                <a:spcPct val="0"/>
              </a:spcBef>
            </a:pPr>
            <a:endParaRPr lang="fr-FR"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FB6CC9-FB24-4A6F-BFEB-FF943B02BACB}" type="slidenum">
              <a:rPr lang="fr-FR" smtClean="0"/>
              <a:pPr fontAlgn="base">
                <a:spcBef>
                  <a:spcPct val="0"/>
                </a:spcBef>
                <a:spcAft>
                  <a:spcPct val="0"/>
                </a:spcAft>
                <a:defRPr/>
              </a:pPr>
              <a:t>35</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Marie Curie Fellowship (Ref. MATERGLOBE). Remi Choquet, Olivier Gimenez</a:t>
            </a:r>
            <a:endParaRPr lang="fr-FR" smtClean="0"/>
          </a:p>
        </p:txBody>
      </p:sp>
      <p:sp>
        <p:nvSpPr>
          <p:cNvPr id="440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FAA2B5-3439-4ED3-BF80-39BC34DAF5F6}" type="slidenum">
              <a:rPr lang="fr-FR" smtClean="0"/>
              <a:pPr fontAlgn="base">
                <a:spcBef>
                  <a:spcPct val="0"/>
                </a:spcBef>
                <a:spcAft>
                  <a:spcPct val="0"/>
                </a:spcAft>
                <a:defRPr/>
              </a:pPr>
              <a:t>37</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15988" y="744538"/>
            <a:ext cx="4965700" cy="3724275"/>
          </a:xfrm>
          <a:ln/>
        </p:spPr>
      </p:sp>
      <p:sp>
        <p:nvSpPr>
          <p:cNvPr id="71683" name="Rectangle 3"/>
          <p:cNvSpPr>
            <a:spLocks noGrp="1" noChangeArrowheads="1"/>
          </p:cNvSpPr>
          <p:nvPr>
            <p:ph type="body" idx="1"/>
          </p:nvPr>
        </p:nvSpPr>
        <p:spPr>
          <a:xfrm>
            <a:off x="680093" y="4716753"/>
            <a:ext cx="5437491" cy="446697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859"/>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6961EC-427A-423B-8382-546DC23C615F}" type="slidenum">
              <a:rPr lang="fr-FR"/>
              <a:pPr/>
              <a:t>47</a:t>
            </a:fld>
            <a:endParaRPr lang="fr-F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fr-FR"/>
              <a:t>Rivière Beaume, affluent de l’Ardèche (aval de Rosière)</a:t>
            </a:r>
          </a:p>
          <a:p>
            <a:r>
              <a:rPr lang="fr-FR"/>
              <a:t>Habitat profond -&gt; courant faible -&gt; limitation de la dépense énergétique</a:t>
            </a:r>
          </a:p>
          <a:p>
            <a:r>
              <a:rPr lang="fr-FR"/>
              <a:t>Radier favorable à la reproduction (oxygénation, percolation à travers galets, pas d’envasement)</a:t>
            </a:r>
          </a:p>
          <a:p>
            <a:r>
              <a:rPr lang="fr-FR"/>
              <a:t>	mais courant fort -&gt; importantes dépenses énergétique.</a:t>
            </a:r>
          </a:p>
          <a:p>
            <a:r>
              <a:rPr lang="fr-FR"/>
              <a:t>Courant croissant de profond à radier en passant par plat</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a:defRPr sz="1900">
                <a:solidFill>
                  <a:schemeClr val="tx1"/>
                </a:solidFill>
                <a:latin typeface="Arial" pitchFamily="34" charset="0"/>
              </a:defRPr>
            </a:lvl1pPr>
            <a:lvl2pPr marL="716872" indent="-275720" defTabSz="955830">
              <a:defRPr sz="1900">
                <a:solidFill>
                  <a:schemeClr val="tx1"/>
                </a:solidFill>
                <a:latin typeface="Arial" pitchFamily="34" charset="0"/>
              </a:defRPr>
            </a:lvl2pPr>
            <a:lvl3pPr marL="1102881" indent="-220576" defTabSz="955830">
              <a:defRPr sz="1900">
                <a:solidFill>
                  <a:schemeClr val="tx1"/>
                </a:solidFill>
                <a:latin typeface="Arial" pitchFamily="34" charset="0"/>
              </a:defRPr>
            </a:lvl3pPr>
            <a:lvl4pPr marL="1544033" indent="-220576" defTabSz="955830">
              <a:defRPr sz="1900">
                <a:solidFill>
                  <a:schemeClr val="tx1"/>
                </a:solidFill>
                <a:latin typeface="Arial" pitchFamily="34" charset="0"/>
              </a:defRPr>
            </a:lvl4pPr>
            <a:lvl5pPr marL="1985185" indent="-220576" defTabSz="955830">
              <a:defRPr sz="1900">
                <a:solidFill>
                  <a:schemeClr val="tx1"/>
                </a:solidFill>
                <a:latin typeface="Arial" pitchFamily="34" charset="0"/>
              </a:defRPr>
            </a:lvl5pPr>
            <a:lvl6pPr marL="2426338" indent="-220576" defTabSz="955830" eaLnBrk="0" fontAlgn="base" hangingPunct="0">
              <a:spcBef>
                <a:spcPct val="0"/>
              </a:spcBef>
              <a:spcAft>
                <a:spcPct val="0"/>
              </a:spcAft>
              <a:defRPr sz="1900">
                <a:solidFill>
                  <a:schemeClr val="tx1"/>
                </a:solidFill>
                <a:latin typeface="Arial" pitchFamily="34" charset="0"/>
              </a:defRPr>
            </a:lvl6pPr>
            <a:lvl7pPr marL="2867490" indent="-220576" defTabSz="955830" eaLnBrk="0" fontAlgn="base" hangingPunct="0">
              <a:spcBef>
                <a:spcPct val="0"/>
              </a:spcBef>
              <a:spcAft>
                <a:spcPct val="0"/>
              </a:spcAft>
              <a:defRPr sz="1900">
                <a:solidFill>
                  <a:schemeClr val="tx1"/>
                </a:solidFill>
                <a:latin typeface="Arial" pitchFamily="34" charset="0"/>
              </a:defRPr>
            </a:lvl7pPr>
            <a:lvl8pPr marL="3308642" indent="-220576" defTabSz="955830" eaLnBrk="0" fontAlgn="base" hangingPunct="0">
              <a:spcBef>
                <a:spcPct val="0"/>
              </a:spcBef>
              <a:spcAft>
                <a:spcPct val="0"/>
              </a:spcAft>
              <a:defRPr sz="1900">
                <a:solidFill>
                  <a:schemeClr val="tx1"/>
                </a:solidFill>
                <a:latin typeface="Arial" pitchFamily="34" charset="0"/>
              </a:defRPr>
            </a:lvl8pPr>
            <a:lvl9pPr marL="3749794" indent="-220576" defTabSz="955830" eaLnBrk="0" fontAlgn="base" hangingPunct="0">
              <a:spcBef>
                <a:spcPct val="0"/>
              </a:spcBef>
              <a:spcAft>
                <a:spcPct val="0"/>
              </a:spcAft>
              <a:defRPr sz="1900">
                <a:solidFill>
                  <a:schemeClr val="tx1"/>
                </a:solidFill>
                <a:latin typeface="Arial" pitchFamily="34" charset="0"/>
              </a:defRPr>
            </a:lvl9pPr>
          </a:lstStyle>
          <a:p>
            <a:fld id="{1C71B689-C9ED-4A6B-A60D-AD7007855718}" type="slidenum">
              <a:rPr lang="en-US" sz="1300"/>
              <a:pPr/>
              <a:t>60</a:t>
            </a:fld>
            <a:endParaRPr lang="en-US" sz="1300"/>
          </a:p>
        </p:txBody>
      </p:sp>
      <p:sp>
        <p:nvSpPr>
          <p:cNvPr id="45059" name="Rectangle 2"/>
          <p:cNvSpPr>
            <a:spLocks noChangeArrowheads="1" noTextEdit="1"/>
          </p:cNvSpPr>
          <p:nvPr>
            <p:ph type="sldImg"/>
          </p:nvPr>
        </p:nvSpPr>
        <p:spPr>
          <a:xfrm>
            <a:off x="919163" y="746125"/>
            <a:ext cx="4959350" cy="3721100"/>
          </a:xfrm>
          <a:ln/>
        </p:spPr>
      </p:sp>
      <p:sp>
        <p:nvSpPr>
          <p:cNvPr id="45060" name="Rectangle 3"/>
          <p:cNvSpPr>
            <a:spLocks noGrp="1" noChangeArrowheads="1"/>
          </p:cNvSpPr>
          <p:nvPr>
            <p:ph type="body" idx="1"/>
          </p:nvPr>
        </p:nvSpPr>
        <p:spPr>
          <a:xfrm>
            <a:off x="679464" y="4715406"/>
            <a:ext cx="5438748" cy="4467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
            </a:r>
            <a:br>
              <a:rPr lang="fr-FR" smtClean="0"/>
            </a:br>
            <a:r>
              <a:rPr lang="fr-FR" smtClean="0"/>
              <a:t>A typical sequence in a capture history would be…. The truth 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en-US" dirty="0" smtClean="0"/>
              <a:t>Migration is a common phenomenon among many animal </a:t>
            </a:r>
            <a:r>
              <a:rPr lang="en-US" dirty="0" err="1" smtClean="0"/>
              <a:t>taxa</a:t>
            </a:r>
            <a:r>
              <a:rPr lang="en-US" dirty="0" smtClean="0"/>
              <a:t> that plays a central role in the spatial dynamics of mobile populations</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en-US" dirty="0" smtClean="0"/>
              <a:t>Migration is widely recognized as an adaptation to spatiotemporal fluctuations of resources and a response to environmental adversity </a:t>
            </a:r>
          </a:p>
          <a:p>
            <a:pPr eaLnBrk="1" fontAlgn="auto" hangingPunct="1">
              <a:spcBef>
                <a:spcPts val="0"/>
              </a:spcBef>
              <a:spcAft>
                <a:spcPts val="0"/>
              </a:spcAft>
              <a:defRPr/>
            </a:pPr>
            <a:r>
              <a:rPr lang="en-US" dirty="0" smtClean="0"/>
              <a:t>By using the most seasonally suitable habitats at each moment in their life cycle individuals may improve their fitness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However, the benefit of increased resource availability and avoidance of harsh climatic conditions may be balanced by costs associated with the migratory process. Migratory individuals traveling extensive distances often face increased risks compared with residents due to predation, exposure to variable parasite faunas and/or energetic costs of movement.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addition, among dense populations, individuals arriving early in the season to breeding areas could benefit from a higher breeding success due to intense </a:t>
            </a:r>
            <a:r>
              <a:rPr lang="en-US" dirty="0" err="1" smtClean="0"/>
              <a:t>intraspecific</a:t>
            </a:r>
            <a:r>
              <a:rPr lang="en-US" dirty="0" smtClean="0"/>
              <a:t> competition for high quality breeding territories or mates.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inter-individual variation in the costs and benefits of migration linked to environmental heterogeneity and behavioral plasticity may promote a broad range of migratory strategies within a population. </a:t>
            </a:r>
          </a:p>
          <a:p>
            <a:pPr eaLnBrk="1" fontAlgn="auto" hangingPunct="1">
              <a:spcBef>
                <a:spcPts val="0"/>
              </a:spcBef>
              <a:spcAft>
                <a:spcPts val="0"/>
              </a:spcAft>
              <a:defRPr/>
            </a:pPr>
            <a:endParaRPr lang="fr-FR" dirty="0" smtClean="0"/>
          </a:p>
          <a:p>
            <a:pPr eaLnBrk="1" fontAlgn="auto" hangingPunct="1">
              <a:spcBef>
                <a:spcPts val="0"/>
              </a:spcBef>
              <a:spcAft>
                <a:spcPts val="0"/>
              </a:spcAft>
              <a:defRPr/>
            </a:pPr>
            <a:r>
              <a:rPr lang="en-US" dirty="0" smtClean="0"/>
              <a:t>In many animal populations (including insects, fishes, mammals and birds) the seasonal migration between reproductive sites and winter quarters involves only a fraction of the population, i.e., partial migration (Dingle, 1996). Several, non exclusive hypotheses have been proposed to explain the existence of partial migration. Partially migratory populations may consist of genetically different sedentary and migratory individuals (Lack, 1944). In this case, migratory behavior will be fixed at the individual level determining sedentary and migratory morphs (‘</a:t>
            </a:r>
            <a:r>
              <a:rPr lang="en-US" i="1" dirty="0" smtClean="0"/>
              <a:t>obligate partial migration</a:t>
            </a:r>
            <a:r>
              <a:rPr lang="en-US" dirty="0" smtClean="0"/>
              <a:t>’; Lack, 1944; Lundberg, 1988; Berthold, 2001). The partial migration strategy will be maintained, i.e., “evolutionary stable strategy”, if the pay-offs (lifetime reproductive success) of both morphs in the population are balanced (</a:t>
            </a:r>
            <a:r>
              <a:rPr lang="en-US" dirty="0" err="1" smtClean="0"/>
              <a:t>Gauthreaux</a:t>
            </a:r>
            <a:r>
              <a:rPr lang="en-US" dirty="0" smtClean="0"/>
              <a:t>, 1982; Berthold, 1984). Additionally, partial migration may respond to a behavioral or a state-dependent mixed evolutionary strategy varying over individual lifetime (‘</a:t>
            </a:r>
            <a:r>
              <a:rPr lang="en-US" i="1" dirty="0" smtClean="0"/>
              <a:t>facultative partial migration</a:t>
            </a:r>
            <a:r>
              <a:rPr lang="en-US" dirty="0" smtClean="0"/>
              <a:t>’; </a:t>
            </a:r>
            <a:r>
              <a:rPr lang="en-US" dirty="0" err="1" smtClean="0"/>
              <a:t>Ketterson</a:t>
            </a:r>
            <a:r>
              <a:rPr lang="en-US" dirty="0" smtClean="0"/>
              <a:t> &amp; Nolan, 1983; </a:t>
            </a:r>
            <a:r>
              <a:rPr lang="en-US" dirty="0" err="1" smtClean="0"/>
              <a:t>Kaitala</a:t>
            </a:r>
            <a:r>
              <a:rPr lang="en-US" dirty="0" smtClean="0"/>
              <a:t> </a:t>
            </a:r>
            <a:r>
              <a:rPr lang="en-US" i="1" dirty="0" smtClean="0"/>
              <a:t>et al.,</a:t>
            </a:r>
            <a:r>
              <a:rPr lang="en-US" dirty="0" smtClean="0"/>
              <a:t> 1993). In this case, the migratory behavior is expected to be conditional on trade-offs influenced by environment (i.e., density-dependent processes; Lack, 1968; </a:t>
            </a:r>
            <a:r>
              <a:rPr lang="en-US" dirty="0" err="1" smtClean="0"/>
              <a:t>Kaitala</a:t>
            </a:r>
            <a:r>
              <a:rPr lang="en-US" dirty="0" smtClean="0"/>
              <a:t> </a:t>
            </a:r>
            <a:r>
              <a:rPr lang="en-US" i="1" dirty="0" smtClean="0"/>
              <a:t>et al.,</a:t>
            </a:r>
            <a:r>
              <a:rPr lang="en-US" dirty="0" smtClean="0"/>
              <a:t> 1993) and individual competitive abilities (linked to body condition, age or sex) (</a:t>
            </a:r>
            <a:r>
              <a:rPr lang="en-US" dirty="0" err="1" smtClean="0"/>
              <a:t>Ketterson</a:t>
            </a:r>
            <a:r>
              <a:rPr lang="en-US" dirty="0" smtClean="0"/>
              <a:t> &amp; Nolan, 1983). By assuming some costs linked to migrating longer distances and some benefits linked to earlier arrival to breeding grounds more small than large individuals will be expected to migrate because of different abilities to endure starvation (</a:t>
            </a:r>
            <a:r>
              <a:rPr lang="en-US" i="1" dirty="0" smtClean="0"/>
              <a:t>the body-size hypothesis</a:t>
            </a:r>
            <a:r>
              <a:rPr lang="en-US" dirty="0" smtClean="0"/>
              <a:t>; </a:t>
            </a:r>
            <a:r>
              <a:rPr lang="en-US" dirty="0" err="1" smtClean="0"/>
              <a:t>Ketterson</a:t>
            </a:r>
            <a:r>
              <a:rPr lang="en-US" dirty="0" smtClean="0"/>
              <a:t> &amp; Nolan, 1983; </a:t>
            </a:r>
            <a:r>
              <a:rPr lang="en-US" dirty="0" err="1" smtClean="0"/>
              <a:t>Belthoff</a:t>
            </a:r>
            <a:r>
              <a:rPr lang="en-US" dirty="0" smtClean="0"/>
              <a:t> &amp; </a:t>
            </a:r>
            <a:r>
              <a:rPr lang="en-US" dirty="0" err="1" smtClean="0"/>
              <a:t>Gautheaux</a:t>
            </a:r>
            <a:r>
              <a:rPr lang="en-US" dirty="0" smtClean="0"/>
              <a:t>, 1991; Boyle, 2008). Similarly, in presence of intense competition, the dominant members (typically older or individuals with a better body condition) of a population will force subordinates to migrate (</a:t>
            </a:r>
            <a:r>
              <a:rPr lang="en-US" i="1" dirty="0" smtClean="0"/>
              <a:t>the dominance hypothesis</a:t>
            </a:r>
            <a:r>
              <a:rPr lang="en-US" dirty="0" smtClean="0"/>
              <a:t>; </a:t>
            </a:r>
            <a:r>
              <a:rPr lang="en-US" dirty="0" err="1" smtClean="0"/>
              <a:t>Gauthreaux</a:t>
            </a:r>
            <a:r>
              <a:rPr lang="en-US" dirty="0" smtClean="0"/>
              <a:t>, 1982; Smith &amp; </a:t>
            </a:r>
            <a:r>
              <a:rPr lang="en-US" dirty="0" err="1" smtClean="0"/>
              <a:t>Nilson</a:t>
            </a:r>
            <a:r>
              <a:rPr lang="en-US" dirty="0" smtClean="0"/>
              <a:t>, 1987). Finally, partial migration will also be expected if competition for mates drives individuals of the sex that establishes breeding territories to winter closer to the breeding range (</a:t>
            </a:r>
            <a:r>
              <a:rPr lang="en-US" i="1" dirty="0" smtClean="0"/>
              <a:t>the arrival-time hypothesis</a:t>
            </a:r>
            <a:r>
              <a:rPr lang="en-US" dirty="0" smtClean="0"/>
              <a:t>; </a:t>
            </a:r>
            <a:r>
              <a:rPr lang="en-US" dirty="0" err="1" smtClean="0"/>
              <a:t>Ketterson</a:t>
            </a:r>
            <a:r>
              <a:rPr lang="en-US" dirty="0" smtClean="0"/>
              <a:t> &amp; Nolan, 1983; Myers, 1981). Partially migratory species provide opportunities to understand the mechanisms, environmental or ecological factors causing some individuals to migrate when others remain resident year round.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many animal populations (including insects, fishes, mammals and birds) the seasonal migration between reproductive sites and winter quarters involves only a fraction of the population, i.e., partial migration (Dingle, 1996). Several, non exclusive hypotheses have been proposed to explain the existence of partial migration. Partially migratory populations may consist of genetically different sedentary and migratory individuals (Lack, 1944). In this case, migratory behavior will be fixed at the individual level determining sedentary and migratory morphs (‘</a:t>
            </a:r>
            <a:r>
              <a:rPr lang="en-US" i="1" dirty="0" smtClean="0"/>
              <a:t>obligate partial migration</a:t>
            </a:r>
            <a:r>
              <a:rPr lang="en-US" dirty="0" smtClean="0"/>
              <a:t>’; Lack, 1944; Lundberg, 1988; Berthold, 2001). The partial migration strategy will be maintained, i.e., “evolutionary stable strategy”, if the pay-offs (lifetime reproductive success) of both morphs in the population are balanced (</a:t>
            </a:r>
            <a:r>
              <a:rPr lang="en-US" dirty="0" err="1" smtClean="0"/>
              <a:t>Gauthreaux</a:t>
            </a:r>
            <a:r>
              <a:rPr lang="en-US" dirty="0" smtClean="0"/>
              <a:t>, 1982; Berthold, 1984). Additionally, partial migration may respond to a behavioral or a state-dependent mixed evolutionary strategy varying over individual lifetime (‘</a:t>
            </a:r>
            <a:r>
              <a:rPr lang="en-US" i="1" dirty="0" smtClean="0"/>
              <a:t>facultative partial migration</a:t>
            </a:r>
            <a:r>
              <a:rPr lang="en-US" dirty="0" smtClean="0"/>
              <a:t>’; </a:t>
            </a:r>
            <a:r>
              <a:rPr lang="en-US" dirty="0" err="1" smtClean="0"/>
              <a:t>Ketterson</a:t>
            </a:r>
            <a:r>
              <a:rPr lang="en-US" dirty="0" smtClean="0"/>
              <a:t> &amp; Nolan, 1983; </a:t>
            </a:r>
            <a:r>
              <a:rPr lang="en-US" dirty="0" err="1" smtClean="0"/>
              <a:t>Kaitala</a:t>
            </a:r>
            <a:r>
              <a:rPr lang="en-US" dirty="0" smtClean="0"/>
              <a:t> </a:t>
            </a:r>
            <a:r>
              <a:rPr lang="en-US" i="1" dirty="0" smtClean="0"/>
              <a:t>et al.,</a:t>
            </a:r>
            <a:r>
              <a:rPr lang="en-US" dirty="0" smtClean="0"/>
              <a:t> 1993). In this case, the migratory behavior is expected to be conditional on trade-offs influenced by environment (i.e., density-dependent processes; Lack, 1968; </a:t>
            </a:r>
            <a:r>
              <a:rPr lang="en-US" dirty="0" err="1" smtClean="0"/>
              <a:t>Kaitala</a:t>
            </a:r>
            <a:r>
              <a:rPr lang="en-US" dirty="0" smtClean="0"/>
              <a:t> </a:t>
            </a:r>
            <a:r>
              <a:rPr lang="en-US" i="1" dirty="0" smtClean="0"/>
              <a:t>et al.,</a:t>
            </a:r>
            <a:r>
              <a:rPr lang="en-US" dirty="0" smtClean="0"/>
              <a:t> 1993) and individual competitive abilities (linked to body condition, age or sex) (</a:t>
            </a:r>
            <a:r>
              <a:rPr lang="en-US" dirty="0" err="1" smtClean="0"/>
              <a:t>Ketterson</a:t>
            </a:r>
            <a:r>
              <a:rPr lang="en-US" dirty="0" smtClean="0"/>
              <a:t> &amp; Nolan, 1983). By assuming some costs linked to migrating longer distances and some benefits linked to earlier arrival to breeding grounds more small than large individuals will be expected to migrate because of different abilities to endure starvation (</a:t>
            </a:r>
            <a:r>
              <a:rPr lang="en-US" i="1" dirty="0" smtClean="0"/>
              <a:t>the body-size hypothesis</a:t>
            </a:r>
            <a:r>
              <a:rPr lang="en-US" dirty="0" smtClean="0"/>
              <a:t>; </a:t>
            </a:r>
            <a:r>
              <a:rPr lang="en-US" dirty="0" err="1" smtClean="0"/>
              <a:t>Ketterson</a:t>
            </a:r>
            <a:r>
              <a:rPr lang="en-US" dirty="0" smtClean="0"/>
              <a:t> &amp; Nolan, 1983; </a:t>
            </a:r>
            <a:r>
              <a:rPr lang="en-US" dirty="0" err="1" smtClean="0"/>
              <a:t>Belthoff</a:t>
            </a:r>
            <a:r>
              <a:rPr lang="en-US" dirty="0" smtClean="0"/>
              <a:t> &amp; </a:t>
            </a:r>
            <a:r>
              <a:rPr lang="en-US" dirty="0" err="1" smtClean="0"/>
              <a:t>Gautheaux</a:t>
            </a:r>
            <a:r>
              <a:rPr lang="en-US" dirty="0" smtClean="0"/>
              <a:t>, 1991; Boyle, 2008). Similarly, in presence of intense competition, the dominant members (typically older or individuals with a better body condition) of a population will force subordinates to migrate (</a:t>
            </a:r>
            <a:r>
              <a:rPr lang="en-US" i="1" dirty="0" smtClean="0"/>
              <a:t>the dominance hypothesis</a:t>
            </a:r>
            <a:r>
              <a:rPr lang="en-US" dirty="0" smtClean="0"/>
              <a:t>; </a:t>
            </a:r>
            <a:r>
              <a:rPr lang="en-US" dirty="0" err="1" smtClean="0"/>
              <a:t>Gauthreaux</a:t>
            </a:r>
            <a:r>
              <a:rPr lang="en-US" dirty="0" smtClean="0"/>
              <a:t>, 1982; Smith &amp; </a:t>
            </a:r>
            <a:r>
              <a:rPr lang="en-US" dirty="0" err="1" smtClean="0"/>
              <a:t>Nilson</a:t>
            </a:r>
            <a:r>
              <a:rPr lang="en-US" dirty="0" smtClean="0"/>
              <a:t>, 1987). Finally, partial migration will also be expected if competition for mates drives individuals of the sex that establishes breeding territories to winter closer to the breeding range (</a:t>
            </a:r>
            <a:r>
              <a:rPr lang="en-US" i="1" dirty="0" smtClean="0"/>
              <a:t>the arrival-time hypothesis</a:t>
            </a:r>
            <a:r>
              <a:rPr lang="en-US" dirty="0" smtClean="0"/>
              <a:t>; </a:t>
            </a:r>
            <a:r>
              <a:rPr lang="en-US" dirty="0" err="1" smtClean="0"/>
              <a:t>Ketterson</a:t>
            </a:r>
            <a:r>
              <a:rPr lang="en-US" dirty="0" smtClean="0"/>
              <a:t> &amp; Nolan, 1983; Myers, 1981). Partially migratory species provide opportunities to understand the mechanisms, environmental or ecological factors causing some individuals to migrate when others remain resident year round.</a:t>
            </a:r>
            <a:endParaRPr lang="fr-FR"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identification of demographic consequences associated with different wintering or migratory behaviors have important implications for evolutionary ecology and population dynamics </a:t>
            </a:r>
            <a:endParaRPr lang="fr-FR" dirty="0" smtClean="0"/>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75730-612F-4F44-BF6F-91BB55369CA3}"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t>In many animal populations the seasonal migration between reproductive sites and winter quarters involves only a fraction of the population.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Several, non exclusive hypotheses have been proposed to explain the existence of partial migration. </a:t>
            </a:r>
          </a:p>
          <a:p>
            <a:pPr eaLnBrk="1" fontAlgn="auto" hangingPunct="1">
              <a:spcBef>
                <a:spcPts val="0"/>
              </a:spcBef>
              <a:spcAft>
                <a:spcPts val="0"/>
              </a:spcAft>
              <a:defRPr/>
            </a:pPr>
            <a:r>
              <a:rPr lang="en-US" dirty="0" smtClean="0"/>
              <a:t>Partially migratory populations may consist of genetically different sedentary and migratory individuals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Additionally, partial migration may respond to a behavioral or a state-dependent strategy varying. In this case, the migratory behavior is expected to be conditional on trade-offs influenced by environment (i.e., density-dependent processes) and individual competitive abilities (linked to body condition, age or sex)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Partially migratory species provide opportunities to understand the mechanisms, environmental or ecological factors causing some individuals to migrate when others remain resident year round.</a:t>
            </a:r>
            <a:endParaRPr lang="fr-FR"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identification of demographic consequences associated with different wintering or migratory behaviors that  have important implications for evolutionary ecology and population dynamics </a:t>
            </a:r>
            <a:endParaRPr lang="fr-FR" dirty="0" smtClean="0"/>
          </a:p>
          <a:p>
            <a:pPr eaLnBrk="1" fontAlgn="auto" hangingPunct="1">
              <a:spcBef>
                <a:spcPts val="0"/>
              </a:spcBef>
              <a:spcAft>
                <a:spcPts val="0"/>
              </a:spcAft>
              <a:defRPr/>
            </a:pPr>
            <a:endParaRPr lang="fr-FR" dirty="0" smtClean="0"/>
          </a:p>
          <a:p>
            <a:pPr eaLnBrk="1" fontAlgn="auto" hangingPunct="1">
              <a:spcBef>
                <a:spcPts val="0"/>
              </a:spcBef>
              <a:spcAft>
                <a:spcPts val="0"/>
              </a:spcAft>
              <a:defRPr/>
            </a:pPr>
            <a:endParaRPr lang="fr-FR" dirty="0"/>
          </a:p>
        </p:txBody>
      </p:sp>
      <p:sp>
        <p:nvSpPr>
          <p:cNvPr id="2970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3A5FF-13C5-4598-8301-D5BF4AEAE497}" type="slidenum">
              <a:rPr lang="fr-FR" smtClean="0"/>
              <a:pPr fontAlgn="base">
                <a:spcBef>
                  <a:spcPct val="0"/>
                </a:spcBef>
                <a:spcAft>
                  <a:spcPct val="0"/>
                </a:spcAft>
                <a:defRPr/>
              </a:pPr>
              <a:t>7</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Mediterranean flamingos are partial winter migrants; some individuals remain near their breeding grounds whereas others migrate to close or more distant wintering areas over the western Mediterranean and North Africa </a:t>
            </a:r>
          </a:p>
          <a:p>
            <a:pPr eaLnBrk="1" hangingPunct="1">
              <a:spcBef>
                <a:spcPct val="0"/>
              </a:spcBef>
            </a:pPr>
            <a:endParaRPr lang="en-US" smtClean="0"/>
          </a:p>
          <a:p>
            <a:pPr eaLnBrk="1" hangingPunct="1">
              <a:spcBef>
                <a:spcPct val="0"/>
              </a:spcBef>
            </a:pPr>
            <a:r>
              <a:rPr lang="en-US" smtClean="0"/>
              <a:t>Movement is important in this species so that the breeding colonies of the Mediterranean basin function like a metapopulation </a:t>
            </a:r>
            <a:r>
              <a:rPr lang="en-US" i="1" smtClean="0"/>
              <a:t>sensu lato</a:t>
            </a:r>
            <a:r>
              <a:rPr lang="en-US" smtClean="0"/>
              <a:t> </a:t>
            </a:r>
          </a:p>
          <a:p>
            <a:pPr eaLnBrk="1" hangingPunct="1">
              <a:spcBef>
                <a:spcPct val="0"/>
              </a:spcBef>
            </a:pPr>
            <a:endParaRPr lang="en-US" smtClean="0"/>
          </a:p>
          <a:p>
            <a:pPr eaLnBrk="1" hangingPunct="1">
              <a:spcBef>
                <a:spcPct val="0"/>
              </a:spcBef>
            </a:pPr>
            <a:r>
              <a:rPr lang="en-US" smtClean="0"/>
              <a:t>In fact, flamingos have extraordinary movement capabilities, adults being capable of flying over 400 kilometers during a single night.</a:t>
            </a:r>
          </a:p>
          <a:p>
            <a:pPr eaLnBrk="1" hangingPunct="1">
              <a:spcBef>
                <a:spcPct val="0"/>
              </a:spcBef>
            </a:pPr>
            <a:endParaRPr lang="fr-FR" smtClean="0"/>
          </a:p>
          <a:p>
            <a:pPr eaLnBrk="1" hangingPunct="1">
              <a:spcBef>
                <a:spcPct val="0"/>
              </a:spcBef>
            </a:pPr>
            <a:r>
              <a:rPr lang="en-US" smtClean="0"/>
              <a:t>Previous studies have shown a high fidelity to wintering and breeding areas during individual’s life</a:t>
            </a:r>
          </a:p>
          <a:p>
            <a:pPr eaLnBrk="1" hangingPunct="1">
              <a:spcBef>
                <a:spcPct val="0"/>
              </a:spcBef>
            </a:pPr>
            <a:endParaRPr lang="en-US" smtClean="0"/>
          </a:p>
          <a:p>
            <a:pPr eaLnBrk="1" hangingPunct="1">
              <a:spcBef>
                <a:spcPct val="0"/>
              </a:spcBef>
            </a:pPr>
            <a:r>
              <a:rPr lang="en-US" smtClean="0"/>
              <a:t>is a long -lived waterbird (can live up to 40 years old in the wild and &gt; 60 years old in captivity)</a:t>
            </a:r>
          </a:p>
          <a:p>
            <a:pPr eaLnBrk="1" hangingPunct="1">
              <a:spcBef>
                <a:spcPct val="0"/>
              </a:spcBef>
            </a:pPr>
            <a:endParaRPr lang="en-US" smtClean="0"/>
          </a:p>
          <a:p>
            <a:pPr eaLnBrk="1" hangingPunct="1">
              <a:spcBef>
                <a:spcPct val="0"/>
              </a:spcBef>
            </a:pPr>
            <a:r>
              <a:rPr lang="en-US" smtClean="0"/>
              <a:t>inhabiting (both during reproductive and wintering seasons) temporary to permanent brackish or wetlands all over the world where they feed on aquatic invertebrates and seeds</a:t>
            </a:r>
          </a:p>
          <a:p>
            <a:pPr eaLnBrk="1" hangingPunct="1">
              <a:spcBef>
                <a:spcPct val="0"/>
              </a:spcBef>
            </a:pPr>
            <a:endParaRPr lang="en-US" smtClean="0"/>
          </a:p>
          <a:p>
            <a:pPr eaLnBrk="1" hangingPunct="1">
              <a:spcBef>
                <a:spcPct val="0"/>
              </a:spcBef>
            </a:pPr>
            <a:r>
              <a:rPr lang="en-US" smtClean="0"/>
              <a:t>Reproduction depends on the availability of undisturbed islands inside body waters to avoid predation. </a:t>
            </a:r>
          </a:p>
          <a:p>
            <a:pPr eaLnBrk="1" hangingPunct="1">
              <a:spcBef>
                <a:spcPct val="0"/>
              </a:spcBef>
            </a:pPr>
            <a:endParaRPr lang="en-US" smtClean="0"/>
          </a:p>
          <a:p>
            <a:pPr eaLnBrk="1" hangingPunct="1">
              <a:spcBef>
                <a:spcPct val="0"/>
              </a:spcBef>
            </a:pPr>
            <a:endParaRPr lang="fr-FR"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45DD64-8A1F-44B8-833C-EEE93322DA99}" type="slidenum">
              <a:rPr lang="fr-FR" smtClean="0"/>
              <a:pPr fontAlgn="base">
                <a:spcBef>
                  <a:spcPct val="0"/>
                </a:spcBef>
                <a:spcAft>
                  <a:spcPct val="0"/>
                </a:spcAft>
                <a:defRPr/>
              </a:pPr>
              <a:t>8</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Flamingos have bred intermittently in the saline lagoons of the Camargue (southern France) for centuries</a:t>
            </a:r>
          </a:p>
          <a:p>
            <a:pPr eaLnBrk="1" hangingPunct="1">
              <a:spcBef>
                <a:spcPct val="0"/>
              </a:spcBef>
            </a:pPr>
            <a:endParaRPr lang="en-US" smtClean="0"/>
          </a:p>
          <a:p>
            <a:pPr eaLnBrk="1" hangingPunct="1">
              <a:spcBef>
                <a:spcPct val="0"/>
              </a:spcBef>
            </a:pPr>
            <a:r>
              <a:rPr lang="en-US" smtClean="0"/>
              <a:t> Since 1969 and the building of an artificial island on the Fangassier’s pond flamingos have bred every year (except 2007) in the Camargue, south of France with an average of 10 000 breeding pairs. </a:t>
            </a:r>
          </a:p>
          <a:p>
            <a:pPr eaLnBrk="1" hangingPunct="1">
              <a:spcBef>
                <a:spcPct val="0"/>
              </a:spcBef>
            </a:pPr>
            <a:endParaRPr lang="en-US" smtClean="0"/>
          </a:p>
          <a:p>
            <a:pPr eaLnBrk="1" hangingPunct="1">
              <a:spcBef>
                <a:spcPct val="0"/>
              </a:spcBef>
            </a:pPr>
            <a:r>
              <a:rPr lang="en-US" smtClean="0"/>
              <a:t> Since 1977, with the exception of 2002 and 2007</a:t>
            </a:r>
            <a:r>
              <a:rPr lang="fr-FR" smtClean="0"/>
              <a:t> </a:t>
            </a:r>
            <a:r>
              <a:rPr lang="en-US" smtClean="0"/>
              <a:t>, 7–30% of young flamingos (of unknown sex) reared each year in the Camargue have been marked individually with plastic rings engraved with a three or four digit code, which allows individual recognition in the field.</a:t>
            </a:r>
          </a:p>
          <a:p>
            <a:pPr eaLnBrk="1" hangingPunct="1">
              <a:spcBef>
                <a:spcPct val="0"/>
              </a:spcBef>
            </a:pPr>
            <a:endParaRPr lang="en-US" smtClean="0"/>
          </a:p>
          <a:p>
            <a:pPr eaLnBrk="1" hangingPunct="1">
              <a:spcBef>
                <a:spcPct val="0"/>
              </a:spcBef>
            </a:pPr>
            <a:r>
              <a:rPr lang="en-US" smtClean="0"/>
              <a:t> Ring codes can be read using a telescope and from a distance up to 300-400 meters. </a:t>
            </a:r>
          </a:p>
          <a:p>
            <a:pPr eaLnBrk="1" hangingPunct="1">
              <a:spcBef>
                <a:spcPct val="0"/>
              </a:spcBef>
            </a:pPr>
            <a:endParaRPr lang="en-US" smtClean="0"/>
          </a:p>
          <a:p>
            <a:pPr eaLnBrk="1" hangingPunct="1">
              <a:spcBef>
                <a:spcPct val="0"/>
              </a:spcBef>
            </a:pPr>
            <a:r>
              <a:rPr lang="en-US" smtClean="0"/>
              <a:t>These birds have been resighted during the breeding and wintering seasons all around the Mediterranean basin.</a:t>
            </a:r>
            <a:endParaRPr lang="fr-FR" smtClean="0"/>
          </a:p>
          <a:p>
            <a:pPr eaLnBrk="1" hangingPunct="1">
              <a:spcBef>
                <a:spcPct val="0"/>
              </a:spcBef>
            </a:pPr>
            <a:endParaRPr lang="fr-FR" smtClean="0"/>
          </a:p>
        </p:txBody>
      </p:sp>
      <p:sp>
        <p:nvSpPr>
          <p:cNvPr id="460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BE5A3-9743-42C5-BDE1-967F2FF63E37}" type="slidenum">
              <a:rPr lang="fr-FR" smtClean="0"/>
              <a:pPr fontAlgn="base">
                <a:spcBef>
                  <a:spcPct val="0"/>
                </a:spcBef>
                <a:spcAft>
                  <a:spcPct val="0"/>
                </a:spcAft>
                <a:defRPr/>
              </a:pPr>
              <a:t>9</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using the data on a long-term (35 years) monitoring program of Greater flamingo born in the Camargue (France) and resighted all over the Mediterranean we studied the influence of environmental factors on juvenile migration and the trade-offs resulting of different migratory strategies</a:t>
            </a:r>
          </a:p>
          <a:p>
            <a:pPr eaLnBrk="1" hangingPunct="1">
              <a:spcBef>
                <a:spcPct val="0"/>
              </a:spcBef>
            </a:pPr>
            <a:endParaRPr lang="en-US" smtClean="0"/>
          </a:p>
          <a:p>
            <a:pPr eaLnBrk="1" hangingPunct="1">
              <a:spcBef>
                <a:spcPct val="0"/>
              </a:spcBef>
            </a:pPr>
            <a:r>
              <a:rPr lang="en-US" smtClean="0"/>
              <a:t>Given that wintering migration can be a costly process (Sillet &amp; Holmes, 2002) but also can provide increased resource availability (Alerstam </a:t>
            </a:r>
            <a:r>
              <a:rPr lang="en-US" i="1" smtClean="0"/>
              <a:t>et al.,</a:t>
            </a:r>
            <a:r>
              <a:rPr lang="en-US" smtClean="0"/>
              <a:t> 2003), we expect different survival probabilities for resident individuals, medium- and long-distance migrants. </a:t>
            </a:r>
            <a:endParaRPr lang="fr-FR" smtClean="0"/>
          </a:p>
          <a:p>
            <a:pPr eaLnBrk="1" hangingPunct="1">
              <a:spcBef>
                <a:spcPct val="0"/>
              </a:spcBef>
            </a:pPr>
            <a:endParaRPr lang="en-US" smtClean="0"/>
          </a:p>
          <a:p>
            <a:pPr eaLnBrk="1" hangingPunct="1">
              <a:spcBef>
                <a:spcPct val="0"/>
              </a:spcBef>
            </a:pPr>
            <a:r>
              <a:rPr lang="en-US" smtClean="0"/>
              <a:t>studied the potential age-related differences in survival probabilities of individuals wintering in different areas (resident individuals, medium- and long-distance wintering migrants).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fr-FR"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0EF9B4-E312-4F9E-A082-B839BD719827}" type="slidenum">
              <a:rPr lang="fr-FR" smtClean="0"/>
              <a:pPr fontAlgn="base">
                <a:spcBef>
                  <a:spcPct val="0"/>
                </a:spcBef>
                <a:spcAft>
                  <a:spcPct val="0"/>
                </a:spcAft>
                <a:defRPr/>
              </a:pPr>
              <a:t>10</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Consecutive extremely cold days with temperatures that reached -11°C caused the frozen of coastal lagoons during two weeks.  It is known that the cold spell caused the death of &gt;3000 flamingos in the Camargue (France) Lebreton </a:t>
            </a:r>
            <a:r>
              <a:rPr lang="en-US" i="1" smtClean="0"/>
              <a:t>et al.,</a:t>
            </a:r>
            <a:r>
              <a:rPr lang="en-US" smtClean="0"/>
              <a:t> (1992), Cézilly </a:t>
            </a:r>
            <a:r>
              <a:rPr lang="en-US" i="1" smtClean="0"/>
              <a:t>et al.,</a:t>
            </a:r>
            <a:r>
              <a:rPr lang="en-US" smtClean="0"/>
              <a:t> (1996) and Balkız </a:t>
            </a:r>
            <a:r>
              <a:rPr lang="en-US" i="1" smtClean="0"/>
              <a:t>et al.,</a:t>
            </a:r>
            <a:r>
              <a:rPr lang="en-US" smtClean="0"/>
              <a:t> (2010) evidenced a reduction in flamingo survival rate during the cold winter in comparison with normal winters. However, these analyses were based on data from individuals resighted during summer at the breeding colony of the Carmargue, and consequently, includes individuals wintering in different winter grounds. It was the only cold spell recorded during the study period. </a:t>
            </a:r>
          </a:p>
          <a:p>
            <a:pPr eaLnBrk="1" hangingPunct="1">
              <a:spcBef>
                <a:spcPct val="0"/>
              </a:spcBef>
            </a:pPr>
            <a:endParaRPr lang="fr-FR" smtClean="0"/>
          </a:p>
          <a:p>
            <a:pPr eaLnBrk="1" hangingPunct="1">
              <a:spcBef>
                <a:spcPct val="0"/>
              </a:spcBef>
            </a:pPr>
            <a:r>
              <a:rPr lang="en-US" smtClean="0"/>
              <a:t>estimated the direct impact of an exceptional cold spell occurred in southern France during the winter 1984-1985 on resident individuals in terms of age related mortality. </a:t>
            </a:r>
            <a:endParaRPr lang="fr-FR" smtClean="0"/>
          </a:p>
        </p:txBody>
      </p:sp>
      <p:sp>
        <p:nvSpPr>
          <p:cNvPr id="327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B3EB6F-FEFC-4465-8DC2-DDB108583642}" type="slidenum">
              <a:rPr lang="fr-FR" smtClean="0"/>
              <a:pPr fontAlgn="base">
                <a:spcBef>
                  <a:spcPct val="0"/>
                </a:spcBef>
                <a:spcAft>
                  <a:spcPct val="0"/>
                </a:spcAft>
                <a:defRPr/>
              </a:pPr>
              <a:t>11</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North Atlantic Oscillation index (NAO) dominates the precipitation variability during the wettest months in the Mediterranean. During its negative phase, precipitations increase over the Mediterranean and vice versa .</a:t>
            </a:r>
          </a:p>
          <a:p>
            <a:pPr eaLnBrk="1" hangingPunct="1">
              <a:spcBef>
                <a:spcPct val="0"/>
              </a:spcBef>
            </a:pPr>
            <a:r>
              <a:rPr lang="en-US" smtClean="0"/>
              <a:t>Studies on other migratory birds have shown variations in survival linked to rainfall levels </a:t>
            </a:r>
          </a:p>
          <a:p>
            <a:pPr eaLnBrk="1" hangingPunct="1">
              <a:spcBef>
                <a:spcPct val="0"/>
              </a:spcBef>
            </a:pPr>
            <a:endParaRPr lang="en-US" smtClean="0"/>
          </a:p>
          <a:p>
            <a:pPr eaLnBrk="1" hangingPunct="1">
              <a:spcBef>
                <a:spcPct val="0"/>
              </a:spcBef>
            </a:pPr>
            <a:r>
              <a:rPr lang="en-US" smtClean="0"/>
              <a:t>We expected lower juvenile survival and migration probabilities during drought years as a response to a potential reduction in food resources and availability of intermediate stopovers, a critical landscape facilitator of long-distance movement in this species.</a:t>
            </a:r>
          </a:p>
          <a:p>
            <a:pPr eaLnBrk="1" hangingPunct="1">
              <a:spcBef>
                <a:spcPct val="0"/>
              </a:spcBef>
            </a:pPr>
            <a:endParaRPr lang="en-US" smtClean="0"/>
          </a:p>
          <a:p>
            <a:pPr eaLnBrk="1" hangingPunct="1">
              <a:spcBef>
                <a:spcPct val="0"/>
              </a:spcBef>
            </a:pPr>
            <a:endParaRPr lang="fr-FR" smtClean="0"/>
          </a:p>
          <a:p>
            <a:pPr eaLnBrk="1" hangingPunct="1">
              <a:spcBef>
                <a:spcPct val="0"/>
              </a:spcBef>
            </a:pPr>
            <a:r>
              <a:rPr lang="en-US" smtClean="0"/>
              <a:t>tested the influence of environmental conditions (NAO index) on first winter survival and migration probabilities. </a:t>
            </a:r>
          </a:p>
          <a:p>
            <a:pPr eaLnBrk="1" hangingPunct="1">
              <a:spcBef>
                <a:spcPct val="0"/>
              </a:spcBef>
            </a:pPr>
            <a:endParaRPr lang="fr-FR" smtClean="0"/>
          </a:p>
        </p:txBody>
      </p:sp>
      <p:sp>
        <p:nvSpPr>
          <p:cNvPr id="337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B4BD3D-B79F-49AA-B16C-26C4DE635E27}" type="slidenum">
              <a:rPr lang="fr-FR" smtClean="0"/>
              <a:pPr fontAlgn="base">
                <a:spcBef>
                  <a:spcPct val="0"/>
                </a:spcBef>
                <a:spcAft>
                  <a:spcPct val="0"/>
                </a:spcAft>
                <a:defRPr/>
              </a:pPr>
              <a:t>12</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0BA35746-A585-4EE3-ABB6-3105B20E3FE1}" type="datetimeFigureOut">
              <a:rPr lang="fr-FR"/>
              <a:pPr>
                <a:defRPr/>
              </a:pPr>
              <a:t>27/11/2012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09C432B-06DA-4421-B9EA-8653E88D89D1}" type="slidenum">
              <a:rPr lang="fr-FR"/>
              <a:pPr>
                <a:defRPr/>
              </a:pPr>
              <a:t>‹N°›</a:t>
            </a:fld>
            <a:endParaRPr lang="fr-FR"/>
          </a:p>
        </p:txBody>
      </p:sp>
    </p:spTree>
    <p:extLst>
      <p:ext uri="{BB962C8B-B14F-4D97-AF65-F5344CB8AC3E}">
        <p14:creationId xmlns:p14="http://schemas.microsoft.com/office/powerpoint/2010/main" val="27055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2ECD976-E0B7-4CDC-B492-62FAEC51A711}" type="datetimeFigureOut">
              <a:rPr lang="fr-FR"/>
              <a:pPr>
                <a:defRPr/>
              </a:pPr>
              <a:t>27/11/2012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F429B5D-03BC-421C-81E9-0417B61066B1}" type="slidenum">
              <a:rPr lang="fr-FR"/>
              <a:pPr>
                <a:defRPr/>
              </a:pPr>
              <a:t>‹N°›</a:t>
            </a:fld>
            <a:endParaRPr lang="fr-FR"/>
          </a:p>
        </p:txBody>
      </p:sp>
    </p:spTree>
    <p:extLst>
      <p:ext uri="{BB962C8B-B14F-4D97-AF65-F5344CB8AC3E}">
        <p14:creationId xmlns:p14="http://schemas.microsoft.com/office/powerpoint/2010/main" val="133467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B341C3E-08C6-4009-8640-79E392F18345}" type="datetimeFigureOut">
              <a:rPr lang="fr-FR"/>
              <a:pPr>
                <a:defRPr/>
              </a:pPr>
              <a:t>27/11/2012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88F9C21-797E-473F-B8A3-05F314389A69}" type="slidenum">
              <a:rPr lang="fr-FR"/>
              <a:pPr>
                <a:defRPr/>
              </a:pPr>
              <a:t>‹N°›</a:t>
            </a:fld>
            <a:endParaRPr lang="fr-FR"/>
          </a:p>
        </p:txBody>
      </p:sp>
    </p:spTree>
    <p:extLst>
      <p:ext uri="{BB962C8B-B14F-4D97-AF65-F5344CB8AC3E}">
        <p14:creationId xmlns:p14="http://schemas.microsoft.com/office/powerpoint/2010/main" val="74618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r>
              <a:rPr lang="fr-FR"/>
              <a:t>colloque Pau 2002</a:t>
            </a: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fld id="{61D3CE3C-7E06-4AA8-ACB0-579A7C4356A5}" type="slidenum">
              <a:rPr lang="fr-FR"/>
              <a:pPr/>
              <a:t>‹N°›</a:t>
            </a:fld>
            <a:endParaRPr lang="fr-FR"/>
          </a:p>
        </p:txBody>
      </p:sp>
    </p:spTree>
    <p:extLst>
      <p:ext uri="{BB962C8B-B14F-4D97-AF65-F5344CB8AC3E}">
        <p14:creationId xmlns:p14="http://schemas.microsoft.com/office/powerpoint/2010/main" val="38749602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0470D72-A20C-4F71-97B6-48DE512B2BBB}" type="datetimeFigureOut">
              <a:rPr lang="fr-FR"/>
              <a:pPr>
                <a:defRPr/>
              </a:pPr>
              <a:t>27/11/2012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48A553D-5D0D-4269-A523-8A8531DF154C}" type="slidenum">
              <a:rPr lang="fr-FR"/>
              <a:pPr>
                <a:defRPr/>
              </a:pPr>
              <a:t>‹N°›</a:t>
            </a:fld>
            <a:endParaRPr lang="fr-FR"/>
          </a:p>
        </p:txBody>
      </p:sp>
    </p:spTree>
    <p:extLst>
      <p:ext uri="{BB962C8B-B14F-4D97-AF65-F5344CB8AC3E}">
        <p14:creationId xmlns:p14="http://schemas.microsoft.com/office/powerpoint/2010/main" val="363064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76B9B23-F720-4DFC-B9DD-5FB1A43217DF}" type="datetimeFigureOut">
              <a:rPr lang="fr-FR"/>
              <a:pPr>
                <a:defRPr/>
              </a:pPr>
              <a:t>27/11/2012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2D85A4-621F-44DF-94B0-44766791B4BB}" type="slidenum">
              <a:rPr lang="fr-FR"/>
              <a:pPr>
                <a:defRPr/>
              </a:pPr>
              <a:t>‹N°›</a:t>
            </a:fld>
            <a:endParaRPr lang="fr-FR"/>
          </a:p>
        </p:txBody>
      </p:sp>
    </p:spTree>
    <p:extLst>
      <p:ext uri="{BB962C8B-B14F-4D97-AF65-F5344CB8AC3E}">
        <p14:creationId xmlns:p14="http://schemas.microsoft.com/office/powerpoint/2010/main" val="268803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DD34296-AB4F-4F5D-B0A8-DFC617BC3327}" type="datetimeFigureOut">
              <a:rPr lang="fr-FR"/>
              <a:pPr>
                <a:defRPr/>
              </a:pPr>
              <a:t>27/11/2012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091F2B1-86BD-45A2-9EE8-0DF31F6A701F}" type="slidenum">
              <a:rPr lang="fr-FR"/>
              <a:pPr>
                <a:defRPr/>
              </a:pPr>
              <a:t>‹N°›</a:t>
            </a:fld>
            <a:endParaRPr lang="fr-FR"/>
          </a:p>
        </p:txBody>
      </p:sp>
    </p:spTree>
    <p:extLst>
      <p:ext uri="{BB962C8B-B14F-4D97-AF65-F5344CB8AC3E}">
        <p14:creationId xmlns:p14="http://schemas.microsoft.com/office/powerpoint/2010/main" val="149831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CBECEF3-869E-4A24-B73F-55BD95689369}" type="datetimeFigureOut">
              <a:rPr lang="fr-FR"/>
              <a:pPr>
                <a:defRPr/>
              </a:pPr>
              <a:t>27/11/2012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139DDFA-4868-4B8C-92F4-E0290C50119A}" type="slidenum">
              <a:rPr lang="fr-FR"/>
              <a:pPr>
                <a:defRPr/>
              </a:pPr>
              <a:t>‹N°›</a:t>
            </a:fld>
            <a:endParaRPr lang="fr-FR"/>
          </a:p>
        </p:txBody>
      </p:sp>
    </p:spTree>
    <p:extLst>
      <p:ext uri="{BB962C8B-B14F-4D97-AF65-F5344CB8AC3E}">
        <p14:creationId xmlns:p14="http://schemas.microsoft.com/office/powerpoint/2010/main" val="349604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2ECF5CD2-E2BC-40A9-A11A-515E2E68318C}" type="datetimeFigureOut">
              <a:rPr lang="fr-FR"/>
              <a:pPr>
                <a:defRPr/>
              </a:pPr>
              <a:t>27/11/2012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62E1710F-5C39-4817-83F6-5DA96055F83A}" type="slidenum">
              <a:rPr lang="fr-FR"/>
              <a:pPr>
                <a:defRPr/>
              </a:pPr>
              <a:t>‹N°›</a:t>
            </a:fld>
            <a:endParaRPr lang="fr-FR"/>
          </a:p>
        </p:txBody>
      </p:sp>
    </p:spTree>
    <p:extLst>
      <p:ext uri="{BB962C8B-B14F-4D97-AF65-F5344CB8AC3E}">
        <p14:creationId xmlns:p14="http://schemas.microsoft.com/office/powerpoint/2010/main" val="174472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F133149-958B-4C56-9420-FBC15DD5FD29}" type="datetimeFigureOut">
              <a:rPr lang="fr-FR"/>
              <a:pPr>
                <a:defRPr/>
              </a:pPr>
              <a:t>27/11/2012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6704ADB-F2E6-4D01-A885-AEFF5A7C7071}" type="slidenum">
              <a:rPr lang="fr-FR"/>
              <a:pPr>
                <a:defRPr/>
              </a:pPr>
              <a:t>‹N°›</a:t>
            </a:fld>
            <a:endParaRPr lang="fr-FR"/>
          </a:p>
        </p:txBody>
      </p:sp>
    </p:spTree>
    <p:extLst>
      <p:ext uri="{BB962C8B-B14F-4D97-AF65-F5344CB8AC3E}">
        <p14:creationId xmlns:p14="http://schemas.microsoft.com/office/powerpoint/2010/main" val="247221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0143CF8-5D4D-4B66-8D99-9B3EBD4DE790}" type="datetimeFigureOut">
              <a:rPr lang="fr-FR"/>
              <a:pPr>
                <a:defRPr/>
              </a:pPr>
              <a:t>27/11/2012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0AA59DD-27C8-4A33-967E-7E7CBA6209C2}" type="slidenum">
              <a:rPr lang="fr-FR"/>
              <a:pPr>
                <a:defRPr/>
              </a:pPr>
              <a:t>‹N°›</a:t>
            </a:fld>
            <a:endParaRPr lang="fr-FR"/>
          </a:p>
        </p:txBody>
      </p:sp>
    </p:spTree>
    <p:extLst>
      <p:ext uri="{BB962C8B-B14F-4D97-AF65-F5344CB8AC3E}">
        <p14:creationId xmlns:p14="http://schemas.microsoft.com/office/powerpoint/2010/main" val="355611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BDEA0DC-C020-4E3A-BFD3-0A7A3E8007FA}" type="datetimeFigureOut">
              <a:rPr lang="fr-FR"/>
              <a:pPr>
                <a:defRPr/>
              </a:pPr>
              <a:t>27/11/2012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D335C11-16BC-491A-8636-C09AAED67AA3}" type="slidenum">
              <a:rPr lang="fr-FR"/>
              <a:pPr>
                <a:defRPr/>
              </a:pPr>
              <a:t>‹N°›</a:t>
            </a:fld>
            <a:endParaRPr lang="fr-FR"/>
          </a:p>
        </p:txBody>
      </p:sp>
    </p:spTree>
    <p:extLst>
      <p:ext uri="{BB962C8B-B14F-4D97-AF65-F5344CB8AC3E}">
        <p14:creationId xmlns:p14="http://schemas.microsoft.com/office/powerpoint/2010/main" val="280253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2371AF8-D1FA-49A7-AD81-A54F8E058F1D}" type="datetimeFigureOut">
              <a:rPr lang="fr-FR"/>
              <a:pPr>
                <a:defRPr/>
              </a:pPr>
              <a:t>27/11/2012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1DFDE8-C5E6-42D1-809D-7B2433AAE39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wmf"/><Relationship Id="rId5" Type="http://schemas.openxmlformats.org/officeDocument/2006/relationships/oleObject" Target="../embeddings/oleObject2.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42.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5.emf"/><Relationship Id="rId5" Type="http://schemas.openxmlformats.org/officeDocument/2006/relationships/oleObject" Target="../embeddings/oleObject8.bin"/><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7.emf"/></Relationships>
</file>

<file path=ppt/slides/_rels/slide2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9.emf"/><Relationship Id="rId5" Type="http://schemas.openxmlformats.org/officeDocument/2006/relationships/oleObject" Target="../embeddings/oleObject12.bin"/><Relationship Id="rId4" Type="http://schemas.openxmlformats.org/officeDocument/2006/relationships/image" Target="../media/image4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4.wmf"/><Relationship Id="rId3" Type="http://schemas.openxmlformats.org/officeDocument/2006/relationships/slideLayout" Target="../slideLayouts/slideLayout4.xml"/><Relationship Id="rId7" Type="http://schemas.openxmlformats.org/officeDocument/2006/relationships/oleObject" Target="../embeddings/oleObject15.bin"/><Relationship Id="rId12" Type="http://schemas.openxmlformats.org/officeDocument/2006/relationships/oleObject" Target="../embeddings/oleObject17.bin"/><Relationship Id="rId2" Type="http://schemas.openxmlformats.org/officeDocument/2006/relationships/tags" Target="../tags/tag1.xml"/><Relationship Id="rId16" Type="http://schemas.openxmlformats.org/officeDocument/2006/relationships/image" Target="../media/image57.png"/><Relationship Id="rId1" Type="http://schemas.openxmlformats.org/officeDocument/2006/relationships/vmlDrawing" Target="../drawings/vmlDrawing7.vml"/><Relationship Id="rId6" Type="http://schemas.openxmlformats.org/officeDocument/2006/relationships/image" Target="../media/image51.wmf"/><Relationship Id="rId11" Type="http://schemas.openxmlformats.org/officeDocument/2006/relationships/image" Target="../media/image53.wmf"/><Relationship Id="rId5" Type="http://schemas.openxmlformats.org/officeDocument/2006/relationships/oleObject" Target="../embeddings/oleObject14.bin"/><Relationship Id="rId15" Type="http://schemas.openxmlformats.org/officeDocument/2006/relationships/image" Target="../media/image55.wmf"/><Relationship Id="rId10" Type="http://schemas.openxmlformats.org/officeDocument/2006/relationships/oleObject" Target="../embeddings/oleObject16.bin"/><Relationship Id="rId4" Type="http://schemas.openxmlformats.org/officeDocument/2006/relationships/notesSlide" Target="../notesSlides/notesSlide14.xml"/><Relationship Id="rId9" Type="http://schemas.openxmlformats.org/officeDocument/2006/relationships/image" Target="../media/image56.jpeg"/><Relationship Id="rId1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emf"/><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8.png"/><Relationship Id="rId7"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72.png"/><Relationship Id="rId4" Type="http://schemas.openxmlformats.org/officeDocument/2006/relationships/image" Target="../media/image71.emf"/></Relationships>
</file>

<file path=ppt/slides/_rels/slide3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3.emf"/><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58.png"/><Relationship Id="rId9" Type="http://schemas.openxmlformats.org/officeDocument/2006/relationships/image" Target="../media/image78.png"/><Relationship Id="rId1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9.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4.wmf"/><Relationship Id="rId4" Type="http://schemas.openxmlformats.org/officeDocument/2006/relationships/oleObject" Target="../embeddings/oleObject19.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94.wmf"/><Relationship Id="rId5" Type="http://schemas.openxmlformats.org/officeDocument/2006/relationships/oleObject" Target="../embeddings/oleObject21.bin"/><Relationship Id="rId4" Type="http://schemas.openxmlformats.org/officeDocument/2006/relationships/image" Target="../media/image95.w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97.emf"/><Relationship Id="rId5" Type="http://schemas.openxmlformats.org/officeDocument/2006/relationships/oleObject" Target="../embeddings/oleObject23.bin"/><Relationship Id="rId4" Type="http://schemas.openxmlformats.org/officeDocument/2006/relationships/image" Target="../media/image9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98.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image" Target="../media/image99.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Modélisation du déplacement en Capture-Recapture</a:t>
            </a:r>
            <a:endParaRPr lang="fr-FR" dirty="0"/>
          </a:p>
        </p:txBody>
      </p:sp>
      <p:sp>
        <p:nvSpPr>
          <p:cNvPr id="3" name="Sous-titre 2"/>
          <p:cNvSpPr>
            <a:spLocks noGrp="1"/>
          </p:cNvSpPr>
          <p:nvPr>
            <p:ph type="subTitle" idx="1"/>
          </p:nvPr>
        </p:nvSpPr>
        <p:spPr/>
        <p:txBody>
          <a:bodyPr/>
          <a:lstStyle/>
          <a:p>
            <a:r>
              <a:rPr lang="fr-FR" sz="2800" i="1" dirty="0" smtClean="0"/>
              <a:t>R. Pradel, CEFE/CNRS</a:t>
            </a:r>
            <a:endParaRPr lang="fr-FR" sz="2800" i="1" dirty="0"/>
          </a:p>
        </p:txBody>
      </p:sp>
    </p:spTree>
    <p:extLst>
      <p:ext uri="{BB962C8B-B14F-4D97-AF65-F5344CB8AC3E}">
        <p14:creationId xmlns:p14="http://schemas.microsoft.com/office/powerpoint/2010/main" val="134618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Image 18" descr="Image1.jpg"/>
          <p:cNvPicPr>
            <a:picLocks noChangeAspect="1"/>
          </p:cNvPicPr>
          <p:nvPr/>
        </p:nvPicPr>
        <p:blipFill>
          <a:blip r:embed="rId3">
            <a:lum bright="-30000" contrast="40000"/>
            <a:extLst>
              <a:ext uri="{28A0092B-C50C-407E-A947-70E740481C1C}">
                <a14:useLocalDpi xmlns:a14="http://schemas.microsoft.com/office/drawing/2010/main" val="0"/>
              </a:ext>
            </a:extLst>
          </a:blip>
          <a:srcRect/>
          <a:stretch>
            <a:fillRect/>
          </a:stretch>
        </p:blipFill>
        <p:spPr bwMode="auto">
          <a:xfrm>
            <a:off x="7235825" y="3860800"/>
            <a:ext cx="19081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 13" descr="1008040753JFHZJ_075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125538"/>
            <a:ext cx="1908175"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 12" descr="BN02916min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0"/>
            <a:ext cx="19081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3"/>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98"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Background</a:t>
            </a:r>
            <a:endParaRPr lang="fr-FR" sz="2400" b="1">
              <a:latin typeface="Calibri" pitchFamily="34" charset="0"/>
            </a:endParaRPr>
          </a:p>
        </p:txBody>
      </p:sp>
      <p:sp>
        <p:nvSpPr>
          <p:cNvPr id="8199" name="Rectangle 5"/>
          <p:cNvSpPr>
            <a:spLocks noChangeArrowheads="1"/>
          </p:cNvSpPr>
          <p:nvPr/>
        </p:nvSpPr>
        <p:spPr bwMode="auto">
          <a:xfrm>
            <a:off x="250825" y="692150"/>
            <a:ext cx="8208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2000">
                <a:latin typeface="Calibri" pitchFamily="34" charset="0"/>
              </a:rPr>
              <a:t>Survival may vary between wintering strategies</a:t>
            </a:r>
          </a:p>
          <a:p>
            <a:pPr>
              <a:lnSpc>
                <a:spcPct val="150000"/>
              </a:lnSpc>
              <a:buFont typeface="Arial" charset="0"/>
              <a:buChar char="•"/>
            </a:pPr>
            <a:r>
              <a:rPr lang="en-US" sz="2000">
                <a:latin typeface="Calibri" pitchFamily="34" charset="0"/>
              </a:rPr>
              <a:t> Migration is a costly process</a:t>
            </a:r>
          </a:p>
          <a:p>
            <a:pPr>
              <a:lnSpc>
                <a:spcPct val="150000"/>
              </a:lnSpc>
              <a:buFont typeface="Arial" charset="0"/>
              <a:buChar char="•"/>
            </a:pPr>
            <a:r>
              <a:rPr lang="en-US" sz="2000">
                <a:latin typeface="Calibri" pitchFamily="34" charset="0"/>
              </a:rPr>
              <a:t> Resource availability may be higher at southern latitudes</a:t>
            </a:r>
          </a:p>
        </p:txBody>
      </p:sp>
      <p:cxnSp>
        <p:nvCxnSpPr>
          <p:cNvPr id="7" name="Connecteur droit 6"/>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0" y="2565400"/>
            <a:ext cx="719931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02" name="Rectangle 8"/>
          <p:cNvSpPr>
            <a:spLocks noChangeArrowheads="1"/>
          </p:cNvSpPr>
          <p:nvPr/>
        </p:nvSpPr>
        <p:spPr bwMode="auto">
          <a:xfrm>
            <a:off x="395288" y="3357563"/>
            <a:ext cx="6408737" cy="2862262"/>
          </a:xfrm>
          <a:prstGeom prst="rect">
            <a:avLst/>
          </a:prstGeom>
          <a:solidFill>
            <a:srgbClr val="CCECFF">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2000">
                <a:latin typeface="Calibri" pitchFamily="34" charset="0"/>
              </a:rPr>
              <a:t>To study the potential age-related differences in survival probabilities of individuals wintering in different areas:</a:t>
            </a:r>
          </a:p>
          <a:p>
            <a:pPr>
              <a:lnSpc>
                <a:spcPct val="200000"/>
              </a:lnSpc>
              <a:buFont typeface="Arial" charset="0"/>
              <a:buChar char="•"/>
            </a:pPr>
            <a:r>
              <a:rPr lang="en-US" sz="2000">
                <a:latin typeface="Calibri" pitchFamily="34" charset="0"/>
              </a:rPr>
              <a:t>Resident individuals</a:t>
            </a:r>
          </a:p>
          <a:p>
            <a:pPr>
              <a:lnSpc>
                <a:spcPct val="200000"/>
              </a:lnSpc>
              <a:buFont typeface="Arial" charset="0"/>
              <a:buChar char="•"/>
            </a:pPr>
            <a:r>
              <a:rPr lang="en-US" sz="2000">
                <a:latin typeface="Calibri" pitchFamily="34" charset="0"/>
              </a:rPr>
              <a:t>Medium- distance wintering migrants</a:t>
            </a:r>
          </a:p>
          <a:p>
            <a:pPr>
              <a:lnSpc>
                <a:spcPct val="200000"/>
              </a:lnSpc>
              <a:buFont typeface="Arial" charset="0"/>
              <a:buChar char="•"/>
            </a:pPr>
            <a:r>
              <a:rPr lang="en-US" sz="2000">
                <a:latin typeface="Calibri" pitchFamily="34" charset="0"/>
              </a:rPr>
              <a:t>Long-distance wintering migrants </a:t>
            </a:r>
            <a:endParaRPr lang="fr-FR" sz="2000">
              <a:latin typeface="Calibri" pitchFamily="34" charset="0"/>
            </a:endParaRPr>
          </a:p>
        </p:txBody>
      </p:sp>
      <p:sp>
        <p:nvSpPr>
          <p:cNvPr id="8203" name="Text Box 18"/>
          <p:cNvSpPr txBox="1">
            <a:spLocks noChangeArrowheads="1"/>
          </p:cNvSpPr>
          <p:nvPr/>
        </p:nvSpPr>
        <p:spPr bwMode="auto">
          <a:xfrm>
            <a:off x="179388" y="2636838"/>
            <a:ext cx="252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Objective 1</a:t>
            </a:r>
            <a:endParaRPr lang="fr-FR" sz="2400" b="1">
              <a:latin typeface="Calibri" pitchFamily="34" charset="0"/>
            </a:endParaRPr>
          </a:p>
        </p:txBody>
      </p:sp>
      <p:cxnSp>
        <p:nvCxnSpPr>
          <p:cNvPr id="11" name="Connecteur droit 10"/>
          <p:cNvCxnSpPr/>
          <p:nvPr/>
        </p:nvCxnSpPr>
        <p:spPr>
          <a:xfrm>
            <a:off x="0" y="314166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05" name="ZoneTexte 15"/>
          <p:cNvSpPr txBox="1">
            <a:spLocks noChangeArrowheads="1"/>
          </p:cNvSpPr>
          <p:nvPr/>
        </p:nvSpPr>
        <p:spPr bwMode="auto">
          <a:xfrm>
            <a:off x="7848600" y="1484313"/>
            <a:ext cx="1295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
        <p:nvSpPr>
          <p:cNvPr id="15" name="Rectangle 14"/>
          <p:cNvSpPr/>
          <p:nvPr/>
        </p:nvSpPr>
        <p:spPr>
          <a:xfrm>
            <a:off x="3779838" y="2205038"/>
            <a:ext cx="2960687" cy="276225"/>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Sillet</a:t>
            </a:r>
            <a:r>
              <a:rPr lang="en-US" sz="1200" b="1" dirty="0">
                <a:solidFill>
                  <a:schemeClr val="tx2">
                    <a:lumMod val="60000"/>
                    <a:lumOff val="40000"/>
                  </a:schemeClr>
                </a:solidFill>
                <a:latin typeface="+mn-lt"/>
                <a:cs typeface="+mn-cs"/>
              </a:rPr>
              <a:t> &amp; Holmes 2002; </a:t>
            </a:r>
            <a:r>
              <a:rPr lang="en-US" sz="1200" b="1" dirty="0" err="1">
                <a:solidFill>
                  <a:schemeClr val="tx2">
                    <a:lumMod val="60000"/>
                    <a:lumOff val="40000"/>
                  </a:schemeClr>
                </a:solidFill>
                <a:latin typeface="+mn-lt"/>
                <a:cs typeface="+mn-cs"/>
              </a:rPr>
              <a:t>Alerstam</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a:t>
            </a:r>
            <a:r>
              <a:rPr lang="en-US" sz="1200" b="1" dirty="0">
                <a:solidFill>
                  <a:schemeClr val="tx2">
                    <a:lumMod val="60000"/>
                    <a:lumOff val="40000"/>
                  </a:schemeClr>
                </a:solidFill>
                <a:latin typeface="+mn-lt"/>
                <a:cs typeface="+mn-cs"/>
              </a:rPr>
              <a:t> 2003) </a:t>
            </a:r>
            <a:endParaRPr lang="fr-FR" sz="1200" b="1" dirty="0">
              <a:solidFill>
                <a:schemeClr val="tx2">
                  <a:lumMod val="60000"/>
                  <a:lumOff val="40000"/>
                </a:schemeClr>
              </a:solidFill>
              <a:latin typeface="+mn-lt"/>
              <a:cs typeface="+mn-cs"/>
            </a:endParaRPr>
          </a:p>
        </p:txBody>
      </p:sp>
    </p:spTree>
    <p:extLst>
      <p:ext uri="{BB962C8B-B14F-4D97-AF65-F5344CB8AC3E}">
        <p14:creationId xmlns:p14="http://schemas.microsoft.com/office/powerpoint/2010/main" val="139252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013" y="0"/>
            <a:ext cx="19319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341438"/>
            <a:ext cx="1908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5589588"/>
            <a:ext cx="19081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4365625"/>
            <a:ext cx="19081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3094038"/>
            <a:ext cx="190817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3"/>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224"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Background</a:t>
            </a:r>
            <a:endParaRPr lang="fr-FR" sz="2400" b="1">
              <a:latin typeface="Calibri" pitchFamily="34" charset="0"/>
            </a:endParaRPr>
          </a:p>
        </p:txBody>
      </p:sp>
      <p:cxnSp>
        <p:nvCxnSpPr>
          <p:cNvPr id="8" name="Connecteur droit 7"/>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26" name="ZoneTexte 10"/>
          <p:cNvSpPr txBox="1">
            <a:spLocks noChangeArrowheads="1"/>
          </p:cNvSpPr>
          <p:nvPr/>
        </p:nvSpPr>
        <p:spPr bwMode="auto">
          <a:xfrm>
            <a:off x="7308850" y="5661025"/>
            <a:ext cx="1727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Reserve Nationale Camargue</a:t>
            </a:r>
          </a:p>
        </p:txBody>
      </p:sp>
      <p:sp>
        <p:nvSpPr>
          <p:cNvPr id="9227" name="Rectangle 11"/>
          <p:cNvSpPr>
            <a:spLocks noChangeArrowheads="1"/>
          </p:cNvSpPr>
          <p:nvPr/>
        </p:nvSpPr>
        <p:spPr bwMode="auto">
          <a:xfrm>
            <a:off x="323850" y="5294313"/>
            <a:ext cx="6408738" cy="1014412"/>
          </a:xfrm>
          <a:prstGeom prst="rect">
            <a:avLst/>
          </a:prstGeom>
          <a:solidFill>
            <a:srgbClr val="CCECFF">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2000">
                <a:latin typeface="Calibri" pitchFamily="34" charset="0"/>
              </a:rPr>
              <a:t>To estimate the direct impact of the cold spell on resident individuals in terms of age related mortality. </a:t>
            </a:r>
            <a:endParaRPr lang="fr-FR" sz="2000">
              <a:latin typeface="Calibri" pitchFamily="34" charset="0"/>
            </a:endParaRPr>
          </a:p>
        </p:txBody>
      </p:sp>
      <p:cxnSp>
        <p:nvCxnSpPr>
          <p:cNvPr id="13" name="Connecteur droit 12"/>
          <p:cNvCxnSpPr/>
          <p:nvPr/>
        </p:nvCxnSpPr>
        <p:spPr>
          <a:xfrm>
            <a:off x="0" y="4149725"/>
            <a:ext cx="719931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229" name="Text Box 18"/>
          <p:cNvSpPr txBox="1">
            <a:spLocks noChangeArrowheads="1"/>
          </p:cNvSpPr>
          <p:nvPr/>
        </p:nvSpPr>
        <p:spPr bwMode="auto">
          <a:xfrm>
            <a:off x="179388" y="4221163"/>
            <a:ext cx="252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Objective 2</a:t>
            </a:r>
            <a:endParaRPr lang="fr-FR" sz="2400" b="1">
              <a:latin typeface="Calibri" pitchFamily="34" charset="0"/>
            </a:endParaRPr>
          </a:p>
        </p:txBody>
      </p:sp>
      <p:cxnSp>
        <p:nvCxnSpPr>
          <p:cNvPr id="15" name="Connecteur droit 14"/>
          <p:cNvCxnSpPr/>
          <p:nvPr/>
        </p:nvCxnSpPr>
        <p:spPr>
          <a:xfrm>
            <a:off x="0" y="4724400"/>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231" name="Rectangle 16"/>
          <p:cNvSpPr>
            <a:spLocks noChangeArrowheads="1"/>
          </p:cNvSpPr>
          <p:nvPr/>
        </p:nvSpPr>
        <p:spPr bwMode="auto">
          <a:xfrm>
            <a:off x="250825" y="765175"/>
            <a:ext cx="66246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2000">
                <a:latin typeface="Calibri" pitchFamily="34" charset="0"/>
              </a:rPr>
              <a:t>During winter 1984-85, consecutive extremely cold days          (-11°C) froze coastal lagoons of Southern France during two weeks</a:t>
            </a:r>
          </a:p>
          <a:p>
            <a:endParaRPr lang="en-US" sz="2000">
              <a:latin typeface="Calibri" pitchFamily="34" charset="0"/>
            </a:endParaRPr>
          </a:p>
          <a:p>
            <a:pPr>
              <a:lnSpc>
                <a:spcPct val="150000"/>
              </a:lnSpc>
            </a:pPr>
            <a:r>
              <a:rPr lang="en-US" sz="2000">
                <a:latin typeface="Calibri" pitchFamily="34" charset="0"/>
              </a:rPr>
              <a:t>More than 3000 flamingos died  </a:t>
            </a:r>
            <a:endParaRPr lang="fr-FR" sz="2000">
              <a:latin typeface="Calibri" pitchFamily="34" charset="0"/>
            </a:endParaRPr>
          </a:p>
        </p:txBody>
      </p:sp>
      <p:sp>
        <p:nvSpPr>
          <p:cNvPr id="19" name="Rectangle 18"/>
          <p:cNvSpPr/>
          <p:nvPr/>
        </p:nvSpPr>
        <p:spPr>
          <a:xfrm>
            <a:off x="2411413" y="3716338"/>
            <a:ext cx="4210050" cy="277812"/>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Lebreton</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 </a:t>
            </a:r>
            <a:r>
              <a:rPr lang="en-US" sz="1200" b="1" dirty="0">
                <a:solidFill>
                  <a:schemeClr val="tx2">
                    <a:lumMod val="60000"/>
                    <a:lumOff val="40000"/>
                  </a:schemeClr>
                </a:solidFill>
                <a:latin typeface="+mn-lt"/>
                <a:cs typeface="+mn-cs"/>
              </a:rPr>
              <a:t>1992; Johnson &amp; </a:t>
            </a:r>
            <a:r>
              <a:rPr lang="en-US" sz="1200" b="1" dirty="0" err="1">
                <a:solidFill>
                  <a:schemeClr val="tx2">
                    <a:lumMod val="60000"/>
                    <a:lumOff val="40000"/>
                  </a:schemeClr>
                </a:solidFill>
                <a:latin typeface="+mn-lt"/>
                <a:cs typeface="+mn-cs"/>
              </a:rPr>
              <a:t>Cézilly</a:t>
            </a:r>
            <a:r>
              <a:rPr lang="en-US" sz="1200" b="1" dirty="0">
                <a:solidFill>
                  <a:schemeClr val="tx2">
                    <a:lumMod val="60000"/>
                    <a:lumOff val="40000"/>
                  </a:schemeClr>
                </a:solidFill>
                <a:latin typeface="+mn-lt"/>
                <a:cs typeface="+mn-cs"/>
              </a:rPr>
              <a:t> 2007; </a:t>
            </a:r>
            <a:r>
              <a:rPr lang="en-US" sz="1200" b="1" dirty="0" err="1">
                <a:solidFill>
                  <a:schemeClr val="tx2">
                    <a:lumMod val="60000"/>
                    <a:lumOff val="40000"/>
                  </a:schemeClr>
                </a:solidFill>
                <a:latin typeface="+mn-lt"/>
                <a:cs typeface="+mn-cs"/>
              </a:rPr>
              <a:t>Balkız</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a:t>
            </a:r>
            <a:r>
              <a:rPr lang="en-US" sz="1200" b="1" dirty="0">
                <a:solidFill>
                  <a:schemeClr val="tx2">
                    <a:lumMod val="60000"/>
                    <a:lumOff val="40000"/>
                  </a:schemeClr>
                </a:solidFill>
                <a:latin typeface="+mn-lt"/>
                <a:cs typeface="+mn-cs"/>
              </a:rPr>
              <a:t> 2010) </a:t>
            </a:r>
            <a:endParaRPr lang="fr-FR" sz="1200" b="1" dirty="0">
              <a:solidFill>
                <a:schemeClr val="tx2">
                  <a:lumMod val="60000"/>
                  <a:lumOff val="40000"/>
                </a:schemeClr>
              </a:solidFill>
              <a:latin typeface="+mn-lt"/>
              <a:cs typeface="+mn-cs"/>
            </a:endParaRPr>
          </a:p>
        </p:txBody>
      </p:sp>
    </p:spTree>
    <p:extLst>
      <p:ext uri="{BB962C8B-B14F-4D97-AF65-F5344CB8AC3E}">
        <p14:creationId xmlns:p14="http://schemas.microsoft.com/office/powerpoint/2010/main" val="134728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Image 13" descr="BN02461mi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4724400"/>
            <a:ext cx="1908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Image 11" descr="BN01953min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43763" y="1916113"/>
            <a:ext cx="190023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0"/>
            <a:ext cx="190817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Background</a:t>
            </a:r>
            <a:endParaRPr lang="fr-FR" sz="2400" b="1">
              <a:latin typeface="Calibri" pitchFamily="34" charset="0"/>
            </a:endParaRPr>
          </a:p>
        </p:txBody>
      </p:sp>
      <p:cxnSp>
        <p:nvCxnSpPr>
          <p:cNvPr id="4" name="Connecteur droit 3"/>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0" y="4724400"/>
            <a:ext cx="719931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50" name="Text Box 18"/>
          <p:cNvSpPr txBox="1">
            <a:spLocks noChangeArrowheads="1"/>
          </p:cNvSpPr>
          <p:nvPr/>
        </p:nvSpPr>
        <p:spPr bwMode="auto">
          <a:xfrm>
            <a:off x="179388" y="4797425"/>
            <a:ext cx="252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Objective 3</a:t>
            </a:r>
            <a:endParaRPr lang="fr-FR" sz="2400" b="1">
              <a:latin typeface="Calibri" pitchFamily="34" charset="0"/>
            </a:endParaRPr>
          </a:p>
        </p:txBody>
      </p:sp>
      <p:cxnSp>
        <p:nvCxnSpPr>
          <p:cNvPr id="11" name="Connecteur droit 10"/>
          <p:cNvCxnSpPr/>
          <p:nvPr/>
        </p:nvCxnSpPr>
        <p:spPr>
          <a:xfrm>
            <a:off x="0" y="530066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52" name="ZoneTexte 12"/>
          <p:cNvSpPr txBox="1">
            <a:spLocks noChangeArrowheads="1"/>
          </p:cNvSpPr>
          <p:nvPr/>
        </p:nvSpPr>
        <p:spPr bwMode="auto">
          <a:xfrm>
            <a:off x="7308850" y="4508500"/>
            <a:ext cx="1295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
        <p:nvSpPr>
          <p:cNvPr id="10253" name="Rectangle 14"/>
          <p:cNvSpPr>
            <a:spLocks noChangeArrowheads="1"/>
          </p:cNvSpPr>
          <p:nvPr/>
        </p:nvSpPr>
        <p:spPr bwMode="auto">
          <a:xfrm>
            <a:off x="323850" y="5581650"/>
            <a:ext cx="6696075" cy="1016000"/>
          </a:xfrm>
          <a:prstGeom prst="rect">
            <a:avLst/>
          </a:prstGeom>
          <a:solidFill>
            <a:srgbClr val="CCECFF">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2000">
                <a:latin typeface="Calibri" pitchFamily="34" charset="0"/>
              </a:rPr>
              <a:t>To test the influence of environmental conditions (winter NAO) on first winter survival and migration probabilities.</a:t>
            </a:r>
            <a:endParaRPr lang="fr-FR" sz="2000">
              <a:latin typeface="Calibri" pitchFamily="34" charset="0"/>
            </a:endParaRPr>
          </a:p>
        </p:txBody>
      </p:sp>
      <p:sp>
        <p:nvSpPr>
          <p:cNvPr id="10254" name="Rectangle 15"/>
          <p:cNvSpPr>
            <a:spLocks noChangeArrowheads="1"/>
          </p:cNvSpPr>
          <p:nvPr/>
        </p:nvSpPr>
        <p:spPr bwMode="auto">
          <a:xfrm>
            <a:off x="250825" y="836613"/>
            <a:ext cx="65532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atin typeface="Calibri" pitchFamily="34" charset="0"/>
              </a:rPr>
              <a:t>The North Atlantic Oscillation index (NAO) dominates the precipitation variability in the Mediterranean.</a:t>
            </a:r>
          </a:p>
          <a:p>
            <a:endParaRPr lang="en-US">
              <a:latin typeface="Calibri" pitchFamily="34" charset="0"/>
            </a:endParaRPr>
          </a:p>
          <a:p>
            <a:endParaRPr lang="en-US">
              <a:latin typeface="Calibri" pitchFamily="34" charset="0"/>
            </a:endParaRPr>
          </a:p>
          <a:p>
            <a:pPr>
              <a:lnSpc>
                <a:spcPct val="150000"/>
              </a:lnSpc>
            </a:pPr>
            <a:r>
              <a:rPr lang="en-US">
                <a:latin typeface="Calibri" pitchFamily="34" charset="0"/>
              </a:rPr>
              <a:t>Juvenile survival and migration probabilities might decrease during drought years due to reductions in food resources and availability of intermediate stopovers.</a:t>
            </a:r>
          </a:p>
          <a:p>
            <a:endParaRPr lang="en-US">
              <a:latin typeface="Calibri" pitchFamily="34" charset="0"/>
            </a:endParaRPr>
          </a:p>
          <a:p>
            <a:endParaRPr lang="en-US">
              <a:latin typeface="Calibri" pitchFamily="34" charset="0"/>
            </a:endParaRPr>
          </a:p>
          <a:p>
            <a:endParaRPr lang="fr-FR">
              <a:latin typeface="Calibri" pitchFamily="34" charset="0"/>
            </a:endParaRPr>
          </a:p>
        </p:txBody>
      </p:sp>
      <p:sp>
        <p:nvSpPr>
          <p:cNvPr id="17" name="Rectangle 16"/>
          <p:cNvSpPr/>
          <p:nvPr/>
        </p:nvSpPr>
        <p:spPr>
          <a:xfrm>
            <a:off x="1835150" y="4365625"/>
            <a:ext cx="4959350" cy="276225"/>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Amat</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 </a:t>
            </a:r>
            <a:r>
              <a:rPr lang="en-US" sz="1200" b="1" dirty="0">
                <a:solidFill>
                  <a:schemeClr val="tx2">
                    <a:lumMod val="60000"/>
                    <a:lumOff val="40000"/>
                  </a:schemeClr>
                </a:solidFill>
                <a:latin typeface="+mn-lt"/>
                <a:cs typeface="+mn-cs"/>
              </a:rPr>
              <a:t>2005; </a:t>
            </a:r>
            <a:r>
              <a:rPr lang="en-US" sz="1200" b="1" dirty="0" err="1">
                <a:solidFill>
                  <a:schemeClr val="tx2">
                    <a:lumMod val="60000"/>
                    <a:lumOff val="40000"/>
                  </a:schemeClr>
                </a:solidFill>
                <a:latin typeface="+mn-lt"/>
                <a:cs typeface="+mn-cs"/>
              </a:rPr>
              <a:t>Nevoux</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a:t>
            </a:r>
            <a:r>
              <a:rPr lang="en-US" sz="1200" b="1" dirty="0">
                <a:solidFill>
                  <a:schemeClr val="tx2">
                    <a:lumMod val="60000"/>
                    <a:lumOff val="40000"/>
                  </a:schemeClr>
                </a:solidFill>
                <a:latin typeface="+mn-lt"/>
                <a:cs typeface="+mn-cs"/>
              </a:rPr>
              <a:t>. 2008; Grande </a:t>
            </a:r>
            <a:r>
              <a:rPr lang="en-US" sz="1200" b="1" i="1" dirty="0">
                <a:solidFill>
                  <a:schemeClr val="tx2">
                    <a:lumMod val="60000"/>
                    <a:lumOff val="40000"/>
                  </a:schemeClr>
                </a:solidFill>
                <a:latin typeface="+mn-lt"/>
                <a:cs typeface="+mn-cs"/>
              </a:rPr>
              <a:t>et al </a:t>
            </a:r>
            <a:r>
              <a:rPr lang="en-US" sz="1200" b="1" dirty="0">
                <a:solidFill>
                  <a:schemeClr val="tx2">
                    <a:lumMod val="60000"/>
                    <a:lumOff val="40000"/>
                  </a:schemeClr>
                </a:solidFill>
                <a:latin typeface="+mn-lt"/>
                <a:cs typeface="+mn-cs"/>
              </a:rPr>
              <a:t>2009; Sousa </a:t>
            </a:r>
            <a:r>
              <a:rPr lang="en-US" sz="1200" b="1" i="1" dirty="0">
                <a:solidFill>
                  <a:schemeClr val="tx2">
                    <a:lumMod val="60000"/>
                    <a:lumOff val="40000"/>
                  </a:schemeClr>
                </a:solidFill>
                <a:latin typeface="+mn-lt"/>
                <a:cs typeface="+mn-cs"/>
              </a:rPr>
              <a:t>et al</a:t>
            </a:r>
            <a:r>
              <a:rPr lang="en-US" sz="1200" b="1" dirty="0">
                <a:solidFill>
                  <a:schemeClr val="tx2">
                    <a:lumMod val="60000"/>
                    <a:lumOff val="40000"/>
                  </a:schemeClr>
                </a:solidFill>
                <a:latin typeface="+mn-lt"/>
                <a:cs typeface="+mn-cs"/>
              </a:rPr>
              <a:t> 2011) </a:t>
            </a:r>
            <a:endParaRPr lang="fr-FR" sz="1200" b="1" dirty="0">
              <a:solidFill>
                <a:schemeClr val="tx2">
                  <a:lumMod val="60000"/>
                  <a:lumOff val="40000"/>
                </a:schemeClr>
              </a:solidFill>
              <a:latin typeface="+mn-lt"/>
              <a:cs typeface="+mn-cs"/>
            </a:endParaRPr>
          </a:p>
        </p:txBody>
      </p:sp>
      <p:sp>
        <p:nvSpPr>
          <p:cNvPr id="10256" name="ZoneTexte 17"/>
          <p:cNvSpPr txBox="1">
            <a:spLocks noChangeArrowheads="1"/>
          </p:cNvSpPr>
          <p:nvPr/>
        </p:nvSpPr>
        <p:spPr bwMode="auto">
          <a:xfrm>
            <a:off x="7848600" y="6524625"/>
            <a:ext cx="1295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Tree>
    <p:extLst>
      <p:ext uri="{BB962C8B-B14F-4D97-AF65-F5344CB8AC3E}">
        <p14:creationId xmlns:p14="http://schemas.microsoft.com/office/powerpoint/2010/main" val="54269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Image 8" descr="BN019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284538"/>
            <a:ext cx="190817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age 23" descr="BN02775 2min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989138"/>
            <a:ext cx="1908175"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5">
            <a:extLst>
              <a:ext uri="{28A0092B-C50C-407E-A947-70E740481C1C}">
                <a14:useLocalDpi xmlns:a14="http://schemas.microsoft.com/office/drawing/2010/main" val="0"/>
              </a:ext>
            </a:extLst>
          </a:blip>
          <a:srcRect t="29532"/>
          <a:stretch>
            <a:fillRect/>
          </a:stretch>
        </p:blipFill>
        <p:spPr bwMode="auto">
          <a:xfrm>
            <a:off x="7235825" y="-26988"/>
            <a:ext cx="19081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Background</a:t>
            </a:r>
            <a:endParaRPr lang="fr-FR" sz="2400" b="1">
              <a:latin typeface="Calibri" pitchFamily="34" charset="0"/>
            </a:endParaRPr>
          </a:p>
        </p:txBody>
      </p:sp>
      <p:cxnSp>
        <p:nvCxnSpPr>
          <p:cNvPr id="7" name="Connecteur droit 6"/>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4149725"/>
            <a:ext cx="719931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273" name="Text Box 18"/>
          <p:cNvSpPr txBox="1">
            <a:spLocks noChangeArrowheads="1"/>
          </p:cNvSpPr>
          <p:nvPr/>
        </p:nvSpPr>
        <p:spPr bwMode="auto">
          <a:xfrm>
            <a:off x="179388" y="4221163"/>
            <a:ext cx="252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Objective 4</a:t>
            </a:r>
            <a:endParaRPr lang="fr-FR" sz="2400" b="1">
              <a:latin typeface="Calibri" pitchFamily="34" charset="0"/>
            </a:endParaRPr>
          </a:p>
        </p:txBody>
      </p:sp>
      <p:cxnSp>
        <p:nvCxnSpPr>
          <p:cNvPr id="17" name="Connecteur droit 16"/>
          <p:cNvCxnSpPr/>
          <p:nvPr/>
        </p:nvCxnSpPr>
        <p:spPr>
          <a:xfrm>
            <a:off x="0" y="4724400"/>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275" name="Rectangle 17"/>
          <p:cNvSpPr>
            <a:spLocks noChangeArrowheads="1"/>
          </p:cNvSpPr>
          <p:nvPr/>
        </p:nvSpPr>
        <p:spPr bwMode="auto">
          <a:xfrm>
            <a:off x="323850" y="5294313"/>
            <a:ext cx="6696075" cy="1014412"/>
          </a:xfrm>
          <a:prstGeom prst="rect">
            <a:avLst/>
          </a:prstGeom>
          <a:solidFill>
            <a:srgbClr val="CCECFF">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2000">
                <a:latin typeface="Calibri" pitchFamily="34" charset="0"/>
              </a:rPr>
              <a:t>To estimate age-related probabilities of fidelity and dispersal from previous wintering areas.</a:t>
            </a:r>
            <a:endParaRPr lang="fr-FR" sz="2000">
              <a:latin typeface="Calibri" pitchFamily="34" charset="0"/>
            </a:endParaRPr>
          </a:p>
        </p:txBody>
      </p:sp>
      <p:sp>
        <p:nvSpPr>
          <p:cNvPr id="11276" name="Rectangle 18"/>
          <p:cNvSpPr>
            <a:spLocks noChangeArrowheads="1"/>
          </p:cNvSpPr>
          <p:nvPr/>
        </p:nvSpPr>
        <p:spPr bwMode="auto">
          <a:xfrm>
            <a:off x="250825" y="836613"/>
            <a:ext cx="65532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atin typeface="Calibri" pitchFamily="34" charset="0"/>
              </a:rPr>
              <a:t>The Camargue colony is a saturated high quality breeding site (annual reproduction). </a:t>
            </a:r>
          </a:p>
          <a:p>
            <a:endParaRPr lang="en-US">
              <a:latin typeface="Calibri" pitchFamily="34" charset="0"/>
            </a:endParaRPr>
          </a:p>
          <a:p>
            <a:pPr>
              <a:lnSpc>
                <a:spcPct val="150000"/>
              </a:lnSpc>
            </a:pPr>
            <a:r>
              <a:rPr lang="en-US">
                <a:latin typeface="Calibri" pitchFamily="34" charset="0"/>
              </a:rPr>
              <a:t>Early arrival should enhance chances of reproduction.</a:t>
            </a:r>
          </a:p>
          <a:p>
            <a:pPr>
              <a:lnSpc>
                <a:spcPct val="150000"/>
              </a:lnSpc>
            </a:pPr>
            <a:endParaRPr lang="en-US">
              <a:latin typeface="Calibri" pitchFamily="34" charset="0"/>
            </a:endParaRPr>
          </a:p>
          <a:p>
            <a:pPr>
              <a:lnSpc>
                <a:spcPct val="150000"/>
              </a:lnSpc>
            </a:pPr>
            <a:r>
              <a:rPr lang="en-US">
                <a:latin typeface="Calibri" pitchFamily="34" charset="0"/>
              </a:rPr>
              <a:t>Mature individuals should show a tendency to winter near the Camargue colony.</a:t>
            </a:r>
          </a:p>
          <a:p>
            <a:endParaRPr lang="en-US">
              <a:latin typeface="Calibri" pitchFamily="34" charset="0"/>
            </a:endParaRPr>
          </a:p>
          <a:p>
            <a:endParaRPr lang="en-US">
              <a:latin typeface="Calibri" pitchFamily="34" charset="0"/>
            </a:endParaRPr>
          </a:p>
          <a:p>
            <a:endParaRPr lang="fr-FR">
              <a:latin typeface="Calibri" pitchFamily="34" charset="0"/>
            </a:endParaRPr>
          </a:p>
        </p:txBody>
      </p:sp>
      <p:sp>
        <p:nvSpPr>
          <p:cNvPr id="20" name="Rectangle 19"/>
          <p:cNvSpPr/>
          <p:nvPr/>
        </p:nvSpPr>
        <p:spPr>
          <a:xfrm>
            <a:off x="2411413" y="3716338"/>
            <a:ext cx="4502150" cy="277812"/>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Ketterson</a:t>
            </a:r>
            <a:r>
              <a:rPr lang="en-US" sz="1200" b="1" dirty="0">
                <a:solidFill>
                  <a:schemeClr val="tx2">
                    <a:lumMod val="60000"/>
                    <a:lumOff val="40000"/>
                  </a:schemeClr>
                </a:solidFill>
                <a:latin typeface="+mn-lt"/>
                <a:cs typeface="+mn-cs"/>
              </a:rPr>
              <a:t> &amp; Nolan 1983; Johnson &amp; </a:t>
            </a:r>
            <a:r>
              <a:rPr lang="en-US" sz="1200" b="1" dirty="0" err="1">
                <a:solidFill>
                  <a:schemeClr val="tx2">
                    <a:lumMod val="60000"/>
                    <a:lumOff val="40000"/>
                  </a:schemeClr>
                </a:solidFill>
                <a:latin typeface="+mn-lt"/>
                <a:cs typeface="+mn-cs"/>
              </a:rPr>
              <a:t>Cézilly</a:t>
            </a:r>
            <a:r>
              <a:rPr lang="en-US" sz="1200" b="1" dirty="0">
                <a:solidFill>
                  <a:schemeClr val="tx2">
                    <a:lumMod val="60000"/>
                    <a:lumOff val="40000"/>
                  </a:schemeClr>
                </a:solidFill>
                <a:latin typeface="+mn-lt"/>
                <a:cs typeface="+mn-cs"/>
              </a:rPr>
              <a:t> 2007; </a:t>
            </a:r>
            <a:r>
              <a:rPr lang="en-US" sz="1200" b="1" dirty="0" err="1">
                <a:solidFill>
                  <a:schemeClr val="tx2">
                    <a:lumMod val="60000"/>
                    <a:lumOff val="40000"/>
                  </a:schemeClr>
                </a:solidFill>
                <a:latin typeface="+mn-lt"/>
                <a:cs typeface="+mn-cs"/>
              </a:rPr>
              <a:t>Balkız</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a:t>
            </a:r>
            <a:r>
              <a:rPr lang="en-US" sz="1200" b="1" dirty="0">
                <a:solidFill>
                  <a:schemeClr val="tx2">
                    <a:lumMod val="60000"/>
                    <a:lumOff val="40000"/>
                  </a:schemeClr>
                </a:solidFill>
                <a:latin typeface="+mn-lt"/>
                <a:cs typeface="+mn-cs"/>
              </a:rPr>
              <a:t> 2010) </a:t>
            </a:r>
            <a:endParaRPr lang="fr-FR" sz="1200" b="1" dirty="0">
              <a:solidFill>
                <a:schemeClr val="tx2">
                  <a:lumMod val="60000"/>
                  <a:lumOff val="40000"/>
                </a:schemeClr>
              </a:solidFill>
              <a:latin typeface="+mn-lt"/>
              <a:cs typeface="+mn-cs"/>
            </a:endParaRPr>
          </a:p>
        </p:txBody>
      </p:sp>
    </p:spTree>
    <p:extLst>
      <p:ext uri="{BB962C8B-B14F-4D97-AF65-F5344CB8AC3E}">
        <p14:creationId xmlns:p14="http://schemas.microsoft.com/office/powerpoint/2010/main" val="109357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descr="E:\Fotos\curro de campo\flamingo\Hervé Hote baguage flamants 2011 HD\hhotecameleon tourduvalat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0"/>
            <a:ext cx="19081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age 23" descr="BN03256 1min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3213100"/>
            <a:ext cx="19081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5" descr="alex telescopio 2000"/>
          <p:cNvPicPr>
            <a:picLocks noChangeAspect="1" noChangeArrowheads="1"/>
          </p:cNvPicPr>
          <p:nvPr/>
        </p:nvPicPr>
        <p:blipFill>
          <a:blip r:embed="rId5">
            <a:extLst>
              <a:ext uri="{28A0092B-C50C-407E-A947-70E740481C1C}">
                <a14:useLocalDpi xmlns:a14="http://schemas.microsoft.com/office/drawing/2010/main" val="0"/>
              </a:ext>
            </a:extLst>
          </a:blip>
          <a:srcRect r="44048"/>
          <a:stretch>
            <a:fillRect/>
          </a:stretch>
        </p:blipFill>
        <p:spPr bwMode="auto">
          <a:xfrm>
            <a:off x="7235825" y="4365625"/>
            <a:ext cx="19081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295"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Individual data</a:t>
            </a:r>
            <a:endParaRPr lang="fr-FR" sz="2400" b="1">
              <a:latin typeface="Calibri" pitchFamily="34" charset="0"/>
            </a:endParaRPr>
          </a:p>
        </p:txBody>
      </p:sp>
      <p:grpSp>
        <p:nvGrpSpPr>
          <p:cNvPr id="12296" name="Groupe 35"/>
          <p:cNvGrpSpPr>
            <a:grpSpLocks/>
          </p:cNvGrpSpPr>
          <p:nvPr/>
        </p:nvGrpSpPr>
        <p:grpSpPr bwMode="auto">
          <a:xfrm>
            <a:off x="1187450" y="3357563"/>
            <a:ext cx="4352925" cy="2016125"/>
            <a:chOff x="2339752" y="188640"/>
            <a:chExt cx="4641243" cy="2016224"/>
          </a:xfrm>
        </p:grpSpPr>
        <p:grpSp>
          <p:nvGrpSpPr>
            <p:cNvPr id="12301" name="Groupe 34"/>
            <p:cNvGrpSpPr>
              <a:grpSpLocks/>
            </p:cNvGrpSpPr>
            <p:nvPr/>
          </p:nvGrpSpPr>
          <p:grpSpPr bwMode="auto">
            <a:xfrm>
              <a:off x="2339752" y="188640"/>
              <a:ext cx="4641243" cy="2016224"/>
              <a:chOff x="2339752" y="188640"/>
              <a:chExt cx="4641243" cy="2016224"/>
            </a:xfrm>
          </p:grpSpPr>
          <p:pic>
            <p:nvPicPr>
              <p:cNvPr id="1230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188640"/>
                <a:ext cx="464124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une 28"/>
              <p:cNvSpPr/>
              <p:nvPr/>
            </p:nvSpPr>
            <p:spPr>
              <a:xfrm rot="3262764" flipH="1">
                <a:off x="3057298" y="547582"/>
                <a:ext cx="609630" cy="660133"/>
              </a:xfrm>
              <a:prstGeom prst="moon">
                <a:avLst>
                  <a:gd name="adj" fmla="val 87500"/>
                </a:avLst>
              </a:prstGeom>
              <a:solidFill>
                <a:schemeClr val="accent1">
                  <a:alpha val="29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 name="Lune 27"/>
              <p:cNvSpPr/>
              <p:nvPr/>
            </p:nvSpPr>
            <p:spPr>
              <a:xfrm rot="5150248">
                <a:off x="3540253" y="92663"/>
                <a:ext cx="984298" cy="2887659"/>
              </a:xfrm>
              <a:prstGeom prst="moon">
                <a:avLst>
                  <a:gd name="adj" fmla="val 55285"/>
                </a:avLst>
              </a:prstGeom>
              <a:solidFill>
                <a:schemeClr val="accent1">
                  <a:alpha val="29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1" name="Triangle isocèle 30"/>
              <p:cNvSpPr/>
              <p:nvPr/>
            </p:nvSpPr>
            <p:spPr>
              <a:xfrm>
                <a:off x="3924071" y="475991"/>
                <a:ext cx="792160" cy="576291"/>
              </a:xfrm>
              <a:prstGeom prst="triangle">
                <a:avLst/>
              </a:prstGeom>
              <a:solidFill>
                <a:schemeClr val="accent1">
                  <a:alpha val="2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 name="Rectangle à coins arrondis 29"/>
              <p:cNvSpPr/>
              <p:nvPr/>
            </p:nvSpPr>
            <p:spPr>
              <a:xfrm>
                <a:off x="3636321" y="549020"/>
                <a:ext cx="546726" cy="287352"/>
              </a:xfrm>
              <a:prstGeom prst="roundRect">
                <a:avLst>
                  <a:gd name="adj" fmla="val 36633"/>
                </a:avLst>
              </a:prstGeom>
              <a:solidFill>
                <a:schemeClr val="accent1">
                  <a:alpha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4" name="Étoile à 5 branches 13"/>
            <p:cNvSpPr/>
            <p:nvPr/>
          </p:nvSpPr>
          <p:spPr>
            <a:xfrm>
              <a:off x="3707412" y="620461"/>
              <a:ext cx="194655" cy="12224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12297" name="Rectangle 44"/>
          <p:cNvSpPr>
            <a:spLocks noChangeArrowheads="1"/>
          </p:cNvSpPr>
          <p:nvPr/>
        </p:nvSpPr>
        <p:spPr bwMode="auto">
          <a:xfrm>
            <a:off x="323850" y="765175"/>
            <a:ext cx="64801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50000"/>
              </a:lnSpc>
              <a:buFont typeface="Arial" charset="0"/>
              <a:buChar char="•"/>
            </a:pPr>
            <a:r>
              <a:rPr lang="en-US" sz="2000">
                <a:latin typeface="Calibri" pitchFamily="34" charset="0"/>
              </a:rPr>
              <a:t> Long term study, 1977-2010 (</a:t>
            </a:r>
            <a:r>
              <a:rPr lang="en-US" sz="2000" b="1">
                <a:latin typeface="Calibri" pitchFamily="34" charset="0"/>
              </a:rPr>
              <a:t>35</a:t>
            </a:r>
            <a:r>
              <a:rPr lang="en-US" sz="2000">
                <a:latin typeface="Calibri" pitchFamily="34" charset="0"/>
              </a:rPr>
              <a:t> years) </a:t>
            </a:r>
          </a:p>
          <a:p>
            <a:pPr>
              <a:lnSpc>
                <a:spcPct val="250000"/>
              </a:lnSpc>
              <a:buFont typeface="Arial" charset="0"/>
              <a:buChar char="•"/>
            </a:pPr>
            <a:r>
              <a:rPr lang="en-US" sz="2000">
                <a:latin typeface="Calibri" pitchFamily="34" charset="0"/>
              </a:rPr>
              <a:t> </a:t>
            </a:r>
            <a:r>
              <a:rPr lang="en-US" sz="2000" b="1">
                <a:latin typeface="Calibri" pitchFamily="34" charset="0"/>
              </a:rPr>
              <a:t>22.671</a:t>
            </a:r>
            <a:r>
              <a:rPr lang="en-US" sz="2000">
                <a:latin typeface="Calibri" pitchFamily="34" charset="0"/>
              </a:rPr>
              <a:t> chicks ringed on the Fangassier’s Lagoon (France    )</a:t>
            </a:r>
          </a:p>
          <a:p>
            <a:pPr>
              <a:lnSpc>
                <a:spcPct val="250000"/>
              </a:lnSpc>
              <a:buFont typeface="Arial" charset="0"/>
              <a:buChar char="•"/>
            </a:pPr>
            <a:r>
              <a:rPr lang="en-US" sz="2000">
                <a:latin typeface="Calibri" pitchFamily="34" charset="0"/>
              </a:rPr>
              <a:t> </a:t>
            </a:r>
            <a:r>
              <a:rPr lang="en-US" sz="2000" b="1">
                <a:latin typeface="Calibri" pitchFamily="34" charset="0"/>
              </a:rPr>
              <a:t>793.485</a:t>
            </a:r>
            <a:r>
              <a:rPr lang="en-US" sz="2000">
                <a:latin typeface="Calibri" pitchFamily="34" charset="0"/>
              </a:rPr>
              <a:t> resights in 4 wintering areas (November-January)</a:t>
            </a:r>
            <a:endParaRPr lang="fr-FR" sz="2000">
              <a:latin typeface="Calibri" pitchFamily="34" charset="0"/>
            </a:endParaRPr>
          </a:p>
        </p:txBody>
      </p:sp>
      <p:sp>
        <p:nvSpPr>
          <p:cNvPr id="12298" name="Rectangle 49"/>
          <p:cNvSpPr>
            <a:spLocks noChangeArrowheads="1"/>
          </p:cNvSpPr>
          <p:nvPr/>
        </p:nvSpPr>
        <p:spPr bwMode="auto">
          <a:xfrm>
            <a:off x="468313" y="5661025"/>
            <a:ext cx="6264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50000"/>
              </a:lnSpc>
            </a:pPr>
            <a:r>
              <a:rPr lang="en-US" sz="2000">
                <a:latin typeface="Calibri" pitchFamily="34" charset="0"/>
              </a:rPr>
              <a:t>Multisevent Capture-Recapture Modeling</a:t>
            </a:r>
            <a:endParaRPr lang="fr-FR" sz="2000">
              <a:latin typeface="Calibri" pitchFamily="34" charset="0"/>
            </a:endParaRPr>
          </a:p>
        </p:txBody>
      </p:sp>
      <p:sp>
        <p:nvSpPr>
          <p:cNvPr id="20" name="Étoile à 5 branches 19"/>
          <p:cNvSpPr/>
          <p:nvPr/>
        </p:nvSpPr>
        <p:spPr>
          <a:xfrm>
            <a:off x="6372225" y="1989138"/>
            <a:ext cx="144463" cy="14446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300" name="ZoneTexte 22"/>
          <p:cNvSpPr txBox="1">
            <a:spLocks noChangeArrowheads="1"/>
          </p:cNvSpPr>
          <p:nvPr/>
        </p:nvSpPr>
        <p:spPr bwMode="auto">
          <a:xfrm>
            <a:off x="7308850" y="285273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Hervé Hote</a:t>
            </a:r>
          </a:p>
        </p:txBody>
      </p:sp>
    </p:spTree>
    <p:extLst>
      <p:ext uri="{BB962C8B-B14F-4D97-AF65-F5344CB8AC3E}">
        <p14:creationId xmlns:p14="http://schemas.microsoft.com/office/powerpoint/2010/main" val="383214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https://mail-attachment.googleusercontent.com/attachment/?ui=2&amp;ik=de71408c6b&amp;view=att&amp;th=136de6c1cee01ef2&amp;attid=0.1&amp;disp=inline&amp;safe=1&amp;zw&amp;saduie=AG9B_P_MiThzdUD6EN315ze6Fs1V&amp;sadet=1338296334587&amp;sads=ER_2U8bmUlYB5wrCVfFZezuqTM0&amp;sadssc=1"/>
          <p:cNvSpPr>
            <a:spLocks noChangeAspect="1" noChangeArrowheads="1"/>
          </p:cNvSpPr>
          <p:nvPr/>
        </p:nvSpPr>
        <p:spPr bwMode="auto">
          <a:xfrm>
            <a:off x="155575" y="-4084638"/>
            <a:ext cx="11372850" cy="851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13315" name="Image 4" descr="CarteV2_600dp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604838"/>
            <a:ext cx="75438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259632" y="6237312"/>
            <a:ext cx="6336704" cy="369332"/>
          </a:xfrm>
          <a:prstGeom prst="rect">
            <a:avLst/>
          </a:prstGeom>
          <a:noFill/>
        </p:spPr>
        <p:txBody>
          <a:bodyPr wrap="square" rtlCol="0">
            <a:spAutoFit/>
          </a:bodyPr>
          <a:lstStyle/>
          <a:p>
            <a:r>
              <a:rPr lang="fr-FR" dirty="0" err="1" smtClean="0"/>
              <a:t>Wintering</a:t>
            </a:r>
            <a:r>
              <a:rPr lang="fr-FR" dirty="0" smtClean="0"/>
              <a:t> histories of 22671 </a:t>
            </a:r>
            <a:r>
              <a:rPr lang="fr-FR" dirty="0" err="1" smtClean="0"/>
              <a:t>flamingos</a:t>
            </a:r>
            <a:r>
              <a:rPr lang="fr-FR" dirty="0" smtClean="0"/>
              <a:t> </a:t>
            </a:r>
            <a:r>
              <a:rPr lang="fr-FR" dirty="0" err="1" smtClean="0"/>
              <a:t>from</a:t>
            </a:r>
            <a:r>
              <a:rPr lang="fr-FR" dirty="0" smtClean="0"/>
              <a:t> 1977 to 2010</a:t>
            </a:r>
            <a:endParaRPr lang="fr-FR" dirty="0"/>
          </a:p>
        </p:txBody>
      </p:sp>
    </p:spTree>
    <p:extLst>
      <p:ext uri="{BB962C8B-B14F-4D97-AF65-F5344CB8AC3E}">
        <p14:creationId xmlns:p14="http://schemas.microsoft.com/office/powerpoint/2010/main" val="2708778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8BD5AF83-4988-494B-97F2-65D05496FE9D}" type="slidenum">
              <a:rPr lang="fr-FR"/>
              <a:pPr/>
              <a:t>16</a:t>
            </a:fld>
            <a:endParaRPr lang="fr-FR"/>
          </a:p>
        </p:txBody>
      </p:sp>
      <p:sp>
        <p:nvSpPr>
          <p:cNvPr id="118786" name="Rectangle 2"/>
          <p:cNvSpPr>
            <a:spLocks noGrp="1" noChangeArrowheads="1"/>
          </p:cNvSpPr>
          <p:nvPr>
            <p:ph type="ctrTitle"/>
          </p:nvPr>
        </p:nvSpPr>
        <p:spPr>
          <a:xfrm>
            <a:off x="685800" y="838200"/>
            <a:ext cx="7772400" cy="1143000"/>
          </a:xfrm>
        </p:spPr>
        <p:txBody>
          <a:bodyPr/>
          <a:lstStyle/>
          <a:p>
            <a:r>
              <a:rPr lang="en-US" dirty="0" smtClean="0"/>
              <a:t>Multi-site capture-recapture </a:t>
            </a:r>
            <a:r>
              <a:rPr lang="en-US" dirty="0"/>
              <a:t>models</a:t>
            </a:r>
          </a:p>
        </p:txBody>
      </p:sp>
      <p:sp>
        <p:nvSpPr>
          <p:cNvPr id="118787" name="Text Box 3"/>
          <p:cNvSpPr txBox="1">
            <a:spLocks noChangeArrowheads="1"/>
          </p:cNvSpPr>
          <p:nvPr/>
        </p:nvSpPr>
        <p:spPr bwMode="auto">
          <a:xfrm>
            <a:off x="1676400" y="2133600"/>
            <a:ext cx="54864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CA">
                <a:sym typeface="Wingdings" pitchFamily="2" charset="2"/>
              </a:rPr>
              <a:t> </a:t>
            </a:r>
            <a:r>
              <a:rPr lang="en-CA" sz="2800">
                <a:sym typeface="Wingdings" pitchFamily="2" charset="2"/>
              </a:rPr>
              <a:t>permit the estimation of :</a:t>
            </a:r>
          </a:p>
          <a:p>
            <a:pPr>
              <a:spcBef>
                <a:spcPct val="50000"/>
              </a:spcBef>
            </a:pPr>
            <a:r>
              <a:rPr lang="en-CA" sz="2400">
                <a:sym typeface="Wingdings" pitchFamily="2" charset="2"/>
              </a:rPr>
              <a:t> 	migrations across sites</a:t>
            </a:r>
          </a:p>
          <a:p>
            <a:pPr>
              <a:spcBef>
                <a:spcPct val="50000"/>
              </a:spcBef>
            </a:pPr>
            <a:r>
              <a:rPr lang="en-CA" sz="2400">
                <a:sym typeface="Wingdings" pitchFamily="2" charset="2"/>
              </a:rPr>
              <a:t> 	survival according to site</a:t>
            </a:r>
          </a:p>
          <a:p>
            <a:pPr>
              <a:spcBef>
                <a:spcPct val="50000"/>
              </a:spcBef>
            </a:pPr>
            <a:r>
              <a:rPr lang="en-CA" sz="2400">
                <a:sym typeface="Wingdings" pitchFamily="2" charset="2"/>
              </a:rPr>
              <a:t> 	capture rates in each site</a:t>
            </a:r>
          </a:p>
        </p:txBody>
      </p:sp>
    </p:spTree>
    <p:extLst>
      <p:ext uri="{BB962C8B-B14F-4D97-AF65-F5344CB8AC3E}">
        <p14:creationId xmlns:p14="http://schemas.microsoft.com/office/powerpoint/2010/main" val="1163393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Espace réservé du numéro de diapositive 5"/>
          <p:cNvSpPr>
            <a:spLocks noGrp="1"/>
          </p:cNvSpPr>
          <p:nvPr>
            <p:ph type="sldNum" sz="quarter" idx="12"/>
          </p:nvPr>
        </p:nvSpPr>
        <p:spPr/>
        <p:txBody>
          <a:bodyPr/>
          <a:lstStyle/>
          <a:p>
            <a:fld id="{569127EF-BA22-414E-8AEE-57ACD0CB1AE0}" type="slidenum">
              <a:rPr lang="fr-FR"/>
              <a:pPr/>
              <a:t>17</a:t>
            </a:fld>
            <a:endParaRPr lang="fr-FR"/>
          </a:p>
        </p:txBody>
      </p:sp>
      <p:sp>
        <p:nvSpPr>
          <p:cNvPr id="120834" name="Rectangle 2"/>
          <p:cNvSpPr>
            <a:spLocks noGrp="1" noChangeArrowheads="1"/>
          </p:cNvSpPr>
          <p:nvPr>
            <p:ph type="title"/>
          </p:nvPr>
        </p:nvSpPr>
        <p:spPr>
          <a:xfrm>
            <a:off x="685800" y="381000"/>
            <a:ext cx="7772400" cy="1143000"/>
          </a:xfrm>
        </p:spPr>
        <p:txBody>
          <a:bodyPr/>
          <a:lstStyle/>
          <a:p>
            <a:r>
              <a:rPr lang="en-CA"/>
              <a:t>Parameters to estimate</a:t>
            </a:r>
          </a:p>
        </p:txBody>
      </p:sp>
      <p:graphicFrame>
        <p:nvGraphicFramePr>
          <p:cNvPr id="120835" name="Object 3"/>
          <p:cNvGraphicFramePr>
            <a:graphicFrameLocks noChangeAspect="1"/>
          </p:cNvGraphicFramePr>
          <p:nvPr>
            <p:extLst>
              <p:ext uri="{D42A27DB-BD31-4B8C-83A1-F6EECF244321}">
                <p14:modId xmlns:p14="http://schemas.microsoft.com/office/powerpoint/2010/main" val="1754710185"/>
              </p:ext>
            </p:extLst>
          </p:nvPr>
        </p:nvGraphicFramePr>
        <p:xfrm>
          <a:off x="2233613" y="1643063"/>
          <a:ext cx="4778375" cy="423862"/>
        </p:xfrm>
        <a:graphic>
          <a:graphicData uri="http://schemas.openxmlformats.org/presentationml/2006/ole">
            <mc:AlternateContent xmlns:mc="http://schemas.openxmlformats.org/markup-compatibility/2006">
              <mc:Choice xmlns:v="urn:schemas-microsoft-com:vml" Requires="v">
                <p:oleObj spid="_x0000_s11330" name="Équation" r:id="rId3" imgW="2730240" imgH="241200" progId="Equation.3">
                  <p:embed/>
                </p:oleObj>
              </mc:Choice>
              <mc:Fallback>
                <p:oleObj name="Équation" r:id="rId3" imgW="2730240" imgH="241200" progId="Equation.3">
                  <p:embed/>
                  <p:pic>
                    <p:nvPicPr>
                      <p:cNvPr id="0" name=""/>
                      <p:cNvPicPr>
                        <a:picLocks noChangeAspect="1" noChangeArrowheads="1"/>
                      </p:cNvPicPr>
                      <p:nvPr/>
                    </p:nvPicPr>
                    <p:blipFill>
                      <a:blip r:embed="rId4"/>
                      <a:srcRect/>
                      <a:stretch>
                        <a:fillRect/>
                      </a:stretch>
                    </p:blipFill>
                    <p:spPr bwMode="black">
                      <a:xfrm>
                        <a:off x="2233613" y="1643063"/>
                        <a:ext cx="4778375"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6" name="Text Box 4"/>
          <p:cNvSpPr txBox="1">
            <a:spLocks noChangeArrowheads="1"/>
          </p:cNvSpPr>
          <p:nvPr/>
        </p:nvSpPr>
        <p:spPr bwMode="auto">
          <a:xfrm>
            <a:off x="3048000" y="1981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t>at time </a:t>
            </a:r>
            <a:r>
              <a:rPr lang="en-CA" sz="2400" i="1"/>
              <a:t>i </a:t>
            </a:r>
            <a:r>
              <a:rPr lang="en-CA" sz="2400">
                <a:solidFill>
                  <a:schemeClr val="accent1"/>
                </a:solidFill>
              </a:rPr>
              <a:t>survives until time (</a:t>
            </a:r>
            <a:r>
              <a:rPr lang="en-CA" sz="2400" i="1">
                <a:solidFill>
                  <a:schemeClr val="accent1"/>
                </a:solidFill>
              </a:rPr>
              <a:t>i+1</a:t>
            </a:r>
            <a:r>
              <a:rPr lang="en-CA" sz="2400">
                <a:solidFill>
                  <a:schemeClr val="accent1"/>
                </a:solidFill>
              </a:rPr>
              <a:t>)</a:t>
            </a:r>
            <a:endParaRPr lang="en-CA" sz="2400"/>
          </a:p>
        </p:txBody>
      </p:sp>
      <p:graphicFrame>
        <p:nvGraphicFramePr>
          <p:cNvPr id="120837" name="Object 5"/>
          <p:cNvGraphicFramePr>
            <a:graphicFrameLocks noChangeAspect="1"/>
          </p:cNvGraphicFramePr>
          <p:nvPr>
            <p:extLst>
              <p:ext uri="{D42A27DB-BD31-4B8C-83A1-F6EECF244321}">
                <p14:modId xmlns:p14="http://schemas.microsoft.com/office/powerpoint/2010/main" val="1926264424"/>
              </p:ext>
            </p:extLst>
          </p:nvPr>
        </p:nvGraphicFramePr>
        <p:xfrm>
          <a:off x="2279650" y="3876675"/>
          <a:ext cx="4659313" cy="422275"/>
        </p:xfrm>
        <a:graphic>
          <a:graphicData uri="http://schemas.openxmlformats.org/presentationml/2006/ole">
            <mc:AlternateContent xmlns:mc="http://schemas.openxmlformats.org/markup-compatibility/2006">
              <mc:Choice xmlns:v="urn:schemas-microsoft-com:vml" Requires="v">
                <p:oleObj spid="_x0000_s11331" name="Équation" r:id="rId5" imgW="2743200" imgH="241200" progId="Equation.3">
                  <p:embed/>
                </p:oleObj>
              </mc:Choice>
              <mc:Fallback>
                <p:oleObj name="Équation" r:id="rId5" imgW="2743200" imgH="241200" progId="Equation.3">
                  <p:embed/>
                  <p:pic>
                    <p:nvPicPr>
                      <p:cNvPr id="0" name=""/>
                      <p:cNvPicPr>
                        <a:picLocks noChangeAspect="1" noChangeArrowheads="1"/>
                      </p:cNvPicPr>
                      <p:nvPr/>
                    </p:nvPicPr>
                    <p:blipFill>
                      <a:blip r:embed="rId6"/>
                      <a:srcRect/>
                      <a:stretch>
                        <a:fillRect/>
                      </a:stretch>
                    </p:blipFill>
                    <p:spPr bwMode="black">
                      <a:xfrm>
                        <a:off x="2279650" y="3876675"/>
                        <a:ext cx="4659313"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8" name="Text Box 6"/>
          <p:cNvSpPr txBox="1">
            <a:spLocks noChangeArrowheads="1"/>
          </p:cNvSpPr>
          <p:nvPr/>
        </p:nvSpPr>
        <p:spPr bwMode="auto">
          <a:xfrm>
            <a:off x="3048000" y="426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t>at time </a:t>
            </a:r>
            <a:r>
              <a:rPr lang="en-CA" sz="2400" i="1"/>
              <a:t>i </a:t>
            </a:r>
            <a:r>
              <a:rPr lang="en-CA" sz="2400">
                <a:solidFill>
                  <a:schemeClr val="accent1"/>
                </a:solidFill>
              </a:rPr>
              <a:t>is captured</a:t>
            </a:r>
            <a:endParaRPr lang="en-CA" sz="2400"/>
          </a:p>
        </p:txBody>
      </p:sp>
      <p:graphicFrame>
        <p:nvGraphicFramePr>
          <p:cNvPr id="120839" name="Object 7"/>
          <p:cNvGraphicFramePr>
            <a:graphicFrameLocks noChangeAspect="1"/>
          </p:cNvGraphicFramePr>
          <p:nvPr>
            <p:extLst>
              <p:ext uri="{D42A27DB-BD31-4B8C-83A1-F6EECF244321}">
                <p14:modId xmlns:p14="http://schemas.microsoft.com/office/powerpoint/2010/main" val="1312778532"/>
              </p:ext>
            </p:extLst>
          </p:nvPr>
        </p:nvGraphicFramePr>
        <p:xfrm>
          <a:off x="2265363" y="2559050"/>
          <a:ext cx="4867275" cy="422275"/>
        </p:xfrm>
        <a:graphic>
          <a:graphicData uri="http://schemas.openxmlformats.org/presentationml/2006/ole">
            <mc:AlternateContent xmlns:mc="http://schemas.openxmlformats.org/markup-compatibility/2006">
              <mc:Choice xmlns:v="urn:schemas-microsoft-com:vml" Requires="v">
                <p:oleObj spid="_x0000_s11332" name="Équation" r:id="rId7" imgW="2781000" imgH="241200" progId="Equation.3">
                  <p:embed/>
                </p:oleObj>
              </mc:Choice>
              <mc:Fallback>
                <p:oleObj name="Équation" r:id="rId7" imgW="2781000" imgH="241200" progId="Equation.3">
                  <p:embed/>
                  <p:pic>
                    <p:nvPicPr>
                      <p:cNvPr id="0" name=""/>
                      <p:cNvPicPr>
                        <a:picLocks noChangeAspect="1" noChangeArrowheads="1"/>
                      </p:cNvPicPr>
                      <p:nvPr/>
                    </p:nvPicPr>
                    <p:blipFill>
                      <a:blip r:embed="rId8"/>
                      <a:srcRect/>
                      <a:stretch>
                        <a:fillRect/>
                      </a:stretch>
                    </p:blipFill>
                    <p:spPr bwMode="black">
                      <a:xfrm>
                        <a:off x="2265363" y="2559050"/>
                        <a:ext cx="48672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40" name="Rectangle 8"/>
          <p:cNvSpPr>
            <a:spLocks noChangeArrowheads="1"/>
          </p:cNvSpPr>
          <p:nvPr/>
        </p:nvSpPr>
        <p:spPr bwMode="auto">
          <a:xfrm>
            <a:off x="2362200" y="2895600"/>
            <a:ext cx="563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t>at time </a:t>
            </a:r>
            <a:r>
              <a:rPr lang="en-CA" sz="2400" i="1"/>
              <a:t>i </a:t>
            </a:r>
            <a:r>
              <a:rPr lang="en-CA" sz="2400"/>
              <a:t>and surviving between times i and </a:t>
            </a:r>
            <a:r>
              <a:rPr lang="en-CA" sz="2400" i="1"/>
              <a:t>i+1 </a:t>
            </a:r>
            <a:r>
              <a:rPr lang="en-CA" sz="2400">
                <a:solidFill>
                  <a:schemeClr val="accent1"/>
                </a:solidFill>
              </a:rPr>
              <a:t>is in site</a:t>
            </a:r>
            <a:r>
              <a:rPr lang="en-CA" sz="2400" i="1">
                <a:solidFill>
                  <a:schemeClr val="accent1"/>
                </a:solidFill>
              </a:rPr>
              <a:t> s</a:t>
            </a:r>
            <a:r>
              <a:rPr lang="en-CA" sz="2400">
                <a:solidFill>
                  <a:schemeClr val="accent1"/>
                </a:solidFill>
              </a:rPr>
              <a:t> at time (</a:t>
            </a:r>
            <a:r>
              <a:rPr lang="en-CA" sz="2400" i="1">
                <a:solidFill>
                  <a:schemeClr val="accent1"/>
                </a:solidFill>
              </a:rPr>
              <a:t>i+1</a:t>
            </a:r>
            <a:r>
              <a:rPr lang="en-CA" sz="2400">
                <a:solidFill>
                  <a:schemeClr val="accent1"/>
                </a:solidFill>
              </a:rPr>
              <a:t>)</a:t>
            </a:r>
            <a:endParaRPr lang="en-CA" sz="2400"/>
          </a:p>
        </p:txBody>
      </p:sp>
      <p:sp>
        <p:nvSpPr>
          <p:cNvPr id="120841" name="Rectangle 9"/>
          <p:cNvSpPr>
            <a:spLocks noChangeArrowheads="1"/>
          </p:cNvSpPr>
          <p:nvPr/>
        </p:nvSpPr>
        <p:spPr bwMode="auto">
          <a:xfrm>
            <a:off x="228600" y="4953000"/>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CA" sz="2400">
                <a:solidFill>
                  <a:srgbClr val="FF9933"/>
                </a:solidFill>
              </a:rPr>
              <a:t>Note that :</a:t>
            </a:r>
            <a:endParaRPr lang="en-CA" sz="2400"/>
          </a:p>
        </p:txBody>
      </p:sp>
      <p:graphicFrame>
        <p:nvGraphicFramePr>
          <p:cNvPr id="120842" name="Object 10"/>
          <p:cNvGraphicFramePr>
            <a:graphicFrameLocks noChangeAspect="1"/>
          </p:cNvGraphicFramePr>
          <p:nvPr>
            <p:extLst>
              <p:ext uri="{D42A27DB-BD31-4B8C-83A1-F6EECF244321}">
                <p14:modId xmlns:p14="http://schemas.microsoft.com/office/powerpoint/2010/main" val="1171385770"/>
              </p:ext>
            </p:extLst>
          </p:nvPr>
        </p:nvGraphicFramePr>
        <p:xfrm>
          <a:off x="2528888" y="4921250"/>
          <a:ext cx="5534025" cy="422275"/>
        </p:xfrm>
        <a:graphic>
          <a:graphicData uri="http://schemas.openxmlformats.org/presentationml/2006/ole">
            <mc:AlternateContent xmlns:mc="http://schemas.openxmlformats.org/markup-compatibility/2006">
              <mc:Choice xmlns:v="urn:schemas-microsoft-com:vml" Requires="v">
                <p:oleObj spid="_x0000_s11333" name="Équation" r:id="rId9" imgW="3162240" imgH="241200" progId="Equation.3">
                  <p:embed/>
                </p:oleObj>
              </mc:Choice>
              <mc:Fallback>
                <p:oleObj name="Équation" r:id="rId9" imgW="3162240" imgH="241200" progId="Equation.3">
                  <p:embed/>
                  <p:pic>
                    <p:nvPicPr>
                      <p:cNvPr id="0" name=""/>
                      <p:cNvPicPr>
                        <a:picLocks noChangeAspect="1" noChangeArrowheads="1"/>
                      </p:cNvPicPr>
                      <p:nvPr/>
                    </p:nvPicPr>
                    <p:blipFill>
                      <a:blip r:embed="rId10"/>
                      <a:srcRect/>
                      <a:stretch>
                        <a:fillRect/>
                      </a:stretch>
                    </p:blipFill>
                    <p:spPr bwMode="black">
                      <a:xfrm>
                        <a:off x="2528888" y="4921250"/>
                        <a:ext cx="553402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43" name="Text Box 11"/>
          <p:cNvSpPr txBox="1">
            <a:spLocks noChangeArrowheads="1"/>
          </p:cNvSpPr>
          <p:nvPr/>
        </p:nvSpPr>
        <p:spPr bwMode="auto">
          <a:xfrm>
            <a:off x="2590800" y="5257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t>at time </a:t>
            </a:r>
            <a:r>
              <a:rPr lang="en-CA" sz="2400" i="1"/>
              <a:t>i </a:t>
            </a:r>
            <a:r>
              <a:rPr lang="en-CA" sz="2400"/>
              <a:t>is </a:t>
            </a:r>
            <a:r>
              <a:rPr lang="en-CA" sz="2400">
                <a:solidFill>
                  <a:schemeClr val="accent1"/>
                </a:solidFill>
              </a:rPr>
              <a:t>alive in site </a:t>
            </a:r>
            <a:r>
              <a:rPr lang="en-CA" sz="2400" i="1">
                <a:solidFill>
                  <a:schemeClr val="accent1"/>
                </a:solidFill>
              </a:rPr>
              <a:t>s</a:t>
            </a:r>
            <a:r>
              <a:rPr lang="en-CA" sz="2400">
                <a:solidFill>
                  <a:schemeClr val="accent1"/>
                </a:solidFill>
              </a:rPr>
              <a:t> at time (</a:t>
            </a:r>
            <a:r>
              <a:rPr lang="en-CA" sz="2400" i="1">
                <a:solidFill>
                  <a:schemeClr val="accent1"/>
                </a:solidFill>
              </a:rPr>
              <a:t>i+1</a:t>
            </a:r>
            <a:r>
              <a:rPr lang="en-CA" sz="2400">
                <a:solidFill>
                  <a:schemeClr val="accent1"/>
                </a:solidFill>
              </a:rPr>
              <a:t>)</a:t>
            </a:r>
            <a:endParaRPr lang="en-CA" sz="2400"/>
          </a:p>
        </p:txBody>
      </p:sp>
    </p:spTree>
    <p:extLst>
      <p:ext uri="{BB962C8B-B14F-4D97-AF65-F5344CB8AC3E}">
        <p14:creationId xmlns:p14="http://schemas.microsoft.com/office/powerpoint/2010/main" val="85693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208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2083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2084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20836"/>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208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0837"/>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utoUpdateAnimBg="0"/>
      <p:bldP spid="120838" grpId="0" autoUpdateAnimBg="0"/>
      <p:bldP spid="12084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Espace réservé du numéro de diapositive 5"/>
          <p:cNvSpPr>
            <a:spLocks noGrp="1"/>
          </p:cNvSpPr>
          <p:nvPr>
            <p:ph type="sldNum" sz="quarter" idx="12"/>
          </p:nvPr>
        </p:nvSpPr>
        <p:spPr/>
        <p:txBody>
          <a:bodyPr/>
          <a:lstStyle/>
          <a:p>
            <a:fld id="{07584B64-B2A8-48AC-BBB3-4564ACB03820}" type="slidenum">
              <a:rPr lang="fr-FR"/>
              <a:pPr/>
              <a:t>18</a:t>
            </a:fld>
            <a:endParaRPr lang="fr-FR"/>
          </a:p>
        </p:txBody>
      </p:sp>
      <p:sp>
        <p:nvSpPr>
          <p:cNvPr id="121858" name="Oval 2"/>
          <p:cNvSpPr>
            <a:spLocks noGrp="1" noChangeArrowheads="1"/>
          </p:cNvSpPr>
          <p:nvPr>
            <p:ph type="body" idx="1"/>
          </p:nvPr>
        </p:nvSpPr>
        <p:spPr>
          <a:xfrm>
            <a:off x="762000" y="1371600"/>
            <a:ext cx="7772400" cy="4343400"/>
          </a:xfrm>
          <a:prstGeom prst="ellipse">
            <a:avLst/>
          </a:prstGeom>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a:lstStyle/>
          <a:p>
            <a:pPr>
              <a:spcBef>
                <a:spcPct val="50000"/>
              </a:spcBef>
              <a:buFontTx/>
              <a:buNone/>
            </a:pPr>
            <a:r>
              <a:rPr lang="en-CA" sz="2400"/>
              <a:t>			Year</a:t>
            </a:r>
          </a:p>
          <a:p>
            <a:pPr>
              <a:spcBef>
                <a:spcPct val="50000"/>
              </a:spcBef>
              <a:buFontTx/>
              <a:buNone/>
            </a:pPr>
            <a:r>
              <a:rPr lang="en-CA" sz="2400"/>
              <a:t>State	1	2	3	4</a:t>
            </a:r>
          </a:p>
          <a:p>
            <a:pPr>
              <a:spcBef>
                <a:spcPct val="50000"/>
              </a:spcBef>
              <a:buFontTx/>
              <a:buNone/>
            </a:pPr>
            <a:r>
              <a:rPr lang="en-CA" sz="2400"/>
              <a:t>1		</a:t>
            </a:r>
            <a:r>
              <a:rPr lang="en-CA" sz="2400">
                <a:sym typeface="Wingdings" pitchFamily="2" charset="2"/>
              </a:rPr>
              <a:t>				</a:t>
            </a:r>
          </a:p>
          <a:p>
            <a:pPr>
              <a:spcBef>
                <a:spcPct val="50000"/>
              </a:spcBef>
              <a:buFontTx/>
              <a:buNone/>
            </a:pPr>
            <a:r>
              <a:rPr lang="en-CA" sz="2400">
                <a:sym typeface="Wingdings" pitchFamily="2" charset="2"/>
              </a:rPr>
              <a:t>2					</a:t>
            </a:r>
          </a:p>
          <a:p>
            <a:pPr>
              <a:spcBef>
                <a:spcPct val="50000"/>
              </a:spcBef>
              <a:buFontTx/>
              <a:buNone/>
            </a:pPr>
            <a:r>
              <a:rPr lang="en-CA" sz="2400">
                <a:sym typeface="Wingdings" pitchFamily="2" charset="2"/>
              </a:rPr>
              <a:t>3					</a:t>
            </a:r>
          </a:p>
          <a:p>
            <a:endParaRPr lang="en-CA"/>
          </a:p>
        </p:txBody>
      </p:sp>
      <p:sp>
        <p:nvSpPr>
          <p:cNvPr id="121859" name="Line 3"/>
          <p:cNvSpPr>
            <a:spLocks noChangeShapeType="1"/>
          </p:cNvSpPr>
          <p:nvPr/>
        </p:nvSpPr>
        <p:spPr bwMode="auto">
          <a:xfrm>
            <a:off x="3124200" y="3352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0" name="Line 4"/>
          <p:cNvSpPr>
            <a:spLocks noChangeShapeType="1"/>
          </p:cNvSpPr>
          <p:nvPr/>
        </p:nvSpPr>
        <p:spPr bwMode="auto">
          <a:xfrm>
            <a:off x="31242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1" name="Line 5"/>
          <p:cNvSpPr>
            <a:spLocks noChangeShapeType="1"/>
          </p:cNvSpPr>
          <p:nvPr/>
        </p:nvSpPr>
        <p:spPr bwMode="auto">
          <a:xfrm>
            <a:off x="3200400" y="3429000"/>
            <a:ext cx="685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2" name="Line 6"/>
          <p:cNvSpPr>
            <a:spLocks noChangeShapeType="1"/>
          </p:cNvSpPr>
          <p:nvPr/>
        </p:nvSpPr>
        <p:spPr bwMode="auto">
          <a:xfrm>
            <a:off x="3124200" y="3810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3" name="Line 7"/>
          <p:cNvSpPr>
            <a:spLocks noChangeShapeType="1"/>
          </p:cNvSpPr>
          <p:nvPr/>
        </p:nvSpPr>
        <p:spPr bwMode="auto">
          <a:xfrm flipV="1">
            <a:off x="3200400" y="32766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4" name="Line 8"/>
          <p:cNvSpPr>
            <a:spLocks noChangeShapeType="1"/>
          </p:cNvSpPr>
          <p:nvPr/>
        </p:nvSpPr>
        <p:spPr bwMode="auto">
          <a:xfrm>
            <a:off x="3200400" y="32766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5" name="Line 9"/>
          <p:cNvSpPr>
            <a:spLocks noChangeShapeType="1"/>
          </p:cNvSpPr>
          <p:nvPr/>
        </p:nvSpPr>
        <p:spPr bwMode="auto">
          <a:xfrm>
            <a:off x="3124200" y="4343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6" name="Line 10"/>
          <p:cNvSpPr>
            <a:spLocks noChangeShapeType="1"/>
          </p:cNvSpPr>
          <p:nvPr/>
        </p:nvSpPr>
        <p:spPr bwMode="auto">
          <a:xfrm flipV="1">
            <a:off x="3200400" y="38100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7" name="Line 11"/>
          <p:cNvSpPr>
            <a:spLocks noChangeShapeType="1"/>
          </p:cNvSpPr>
          <p:nvPr/>
        </p:nvSpPr>
        <p:spPr bwMode="auto">
          <a:xfrm flipV="1">
            <a:off x="3200400" y="3429000"/>
            <a:ext cx="609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8" name="Line 12"/>
          <p:cNvSpPr>
            <a:spLocks noChangeShapeType="1"/>
          </p:cNvSpPr>
          <p:nvPr/>
        </p:nvSpPr>
        <p:spPr bwMode="auto">
          <a:xfrm>
            <a:off x="4038600" y="3276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69" name="Line 13"/>
          <p:cNvSpPr>
            <a:spLocks noChangeShapeType="1"/>
          </p:cNvSpPr>
          <p:nvPr/>
        </p:nvSpPr>
        <p:spPr bwMode="auto">
          <a:xfrm>
            <a:off x="4114800" y="3810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0" name="Line 14"/>
          <p:cNvSpPr>
            <a:spLocks noChangeShapeType="1"/>
          </p:cNvSpPr>
          <p:nvPr/>
        </p:nvSpPr>
        <p:spPr bwMode="auto">
          <a:xfrm>
            <a:off x="4114800" y="3352800"/>
            <a:ext cx="685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1" name="Line 15"/>
          <p:cNvSpPr>
            <a:spLocks noChangeShapeType="1"/>
          </p:cNvSpPr>
          <p:nvPr/>
        </p:nvSpPr>
        <p:spPr bwMode="auto">
          <a:xfrm>
            <a:off x="4038600" y="3810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2" name="Line 16"/>
          <p:cNvSpPr>
            <a:spLocks noChangeShapeType="1"/>
          </p:cNvSpPr>
          <p:nvPr/>
        </p:nvSpPr>
        <p:spPr bwMode="auto">
          <a:xfrm>
            <a:off x="4953000" y="3810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3" name="Line 17"/>
          <p:cNvSpPr>
            <a:spLocks noChangeShapeType="1"/>
          </p:cNvSpPr>
          <p:nvPr/>
        </p:nvSpPr>
        <p:spPr bwMode="auto">
          <a:xfrm flipV="1">
            <a:off x="4038600" y="32766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4" name="Line 18"/>
          <p:cNvSpPr>
            <a:spLocks noChangeShapeType="1"/>
          </p:cNvSpPr>
          <p:nvPr/>
        </p:nvSpPr>
        <p:spPr bwMode="auto">
          <a:xfrm>
            <a:off x="4114800" y="32766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5" name="Line 19"/>
          <p:cNvSpPr>
            <a:spLocks noChangeShapeType="1"/>
          </p:cNvSpPr>
          <p:nvPr/>
        </p:nvSpPr>
        <p:spPr bwMode="auto">
          <a:xfrm>
            <a:off x="4114800" y="4343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6" name="Line 20"/>
          <p:cNvSpPr>
            <a:spLocks noChangeShapeType="1"/>
          </p:cNvSpPr>
          <p:nvPr/>
        </p:nvSpPr>
        <p:spPr bwMode="auto">
          <a:xfrm flipV="1">
            <a:off x="4114800" y="38862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7" name="Line 21"/>
          <p:cNvSpPr>
            <a:spLocks noChangeShapeType="1"/>
          </p:cNvSpPr>
          <p:nvPr/>
        </p:nvSpPr>
        <p:spPr bwMode="auto">
          <a:xfrm flipV="1">
            <a:off x="4038600" y="3352800"/>
            <a:ext cx="685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8" name="Line 22"/>
          <p:cNvSpPr>
            <a:spLocks noChangeShapeType="1"/>
          </p:cNvSpPr>
          <p:nvPr/>
        </p:nvSpPr>
        <p:spPr bwMode="auto">
          <a:xfrm>
            <a:off x="5029200" y="3276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9" name="Line 23"/>
          <p:cNvSpPr>
            <a:spLocks noChangeShapeType="1"/>
          </p:cNvSpPr>
          <p:nvPr/>
        </p:nvSpPr>
        <p:spPr bwMode="auto">
          <a:xfrm>
            <a:off x="5029200" y="4343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80" name="Line 24"/>
          <p:cNvSpPr>
            <a:spLocks noChangeShapeType="1"/>
          </p:cNvSpPr>
          <p:nvPr/>
        </p:nvSpPr>
        <p:spPr bwMode="auto">
          <a:xfrm flipV="1">
            <a:off x="4953000" y="32766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81" name="Line 25"/>
          <p:cNvSpPr>
            <a:spLocks noChangeShapeType="1"/>
          </p:cNvSpPr>
          <p:nvPr/>
        </p:nvSpPr>
        <p:spPr bwMode="auto">
          <a:xfrm flipV="1">
            <a:off x="4953000" y="3352800"/>
            <a:ext cx="685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82" name="Line 26"/>
          <p:cNvSpPr>
            <a:spLocks noChangeShapeType="1"/>
          </p:cNvSpPr>
          <p:nvPr/>
        </p:nvSpPr>
        <p:spPr bwMode="auto">
          <a:xfrm>
            <a:off x="5029200" y="3886200"/>
            <a:ext cx="685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83" name="Line 27"/>
          <p:cNvSpPr>
            <a:spLocks noChangeShapeType="1"/>
          </p:cNvSpPr>
          <p:nvPr/>
        </p:nvSpPr>
        <p:spPr bwMode="auto">
          <a:xfrm flipV="1">
            <a:off x="5029200" y="38862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84" name="Line 28"/>
          <p:cNvSpPr>
            <a:spLocks noChangeShapeType="1"/>
          </p:cNvSpPr>
          <p:nvPr/>
        </p:nvSpPr>
        <p:spPr bwMode="auto">
          <a:xfrm>
            <a:off x="4953000" y="32766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85" name="Line 29"/>
          <p:cNvSpPr>
            <a:spLocks noChangeShapeType="1"/>
          </p:cNvSpPr>
          <p:nvPr/>
        </p:nvSpPr>
        <p:spPr bwMode="auto">
          <a:xfrm>
            <a:off x="4953000" y="3352800"/>
            <a:ext cx="685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86" name="Text Box 30"/>
          <p:cNvSpPr txBox="1">
            <a:spLocks noChangeArrowheads="1"/>
          </p:cNvSpPr>
          <p:nvPr/>
        </p:nvSpPr>
        <p:spPr bwMode="auto">
          <a:xfrm>
            <a:off x="1295400" y="5334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sz="3200"/>
              <a:t>Migration parameters</a:t>
            </a:r>
          </a:p>
        </p:txBody>
      </p:sp>
    </p:spTree>
    <p:extLst>
      <p:ext uri="{BB962C8B-B14F-4D97-AF65-F5344CB8AC3E}">
        <p14:creationId xmlns:p14="http://schemas.microsoft.com/office/powerpoint/2010/main" val="291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 name="Espace réservé du numéro de diapositive 5"/>
          <p:cNvSpPr>
            <a:spLocks noGrp="1"/>
          </p:cNvSpPr>
          <p:nvPr>
            <p:ph type="sldNum" sz="quarter" idx="12"/>
          </p:nvPr>
        </p:nvSpPr>
        <p:spPr/>
        <p:txBody>
          <a:bodyPr/>
          <a:lstStyle/>
          <a:p>
            <a:fld id="{6A582CF7-2B2F-401B-BF6D-5C84EEC27B5A}" type="slidenum">
              <a:rPr lang="fr-FR"/>
              <a:pPr/>
              <a:t>19</a:t>
            </a:fld>
            <a:endParaRPr lang="fr-FR"/>
          </a:p>
        </p:txBody>
      </p:sp>
      <p:sp>
        <p:nvSpPr>
          <p:cNvPr id="122882" name="Oval 2"/>
          <p:cNvSpPr>
            <a:spLocks noGrp="1" noChangeArrowheads="1"/>
          </p:cNvSpPr>
          <p:nvPr>
            <p:ph type="body" idx="1"/>
          </p:nvPr>
        </p:nvSpPr>
        <p:spPr>
          <a:xfrm>
            <a:off x="685800" y="914400"/>
            <a:ext cx="7772400" cy="4343400"/>
          </a:xfrm>
          <a:prstGeom prst="ellipse">
            <a:avLst/>
          </a:prstGeom>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a:lstStyle/>
          <a:p>
            <a:pPr>
              <a:spcBef>
                <a:spcPct val="50000"/>
              </a:spcBef>
              <a:buFontTx/>
              <a:buNone/>
            </a:pPr>
            <a:r>
              <a:rPr lang="en-CA" sz="2400"/>
              <a:t>			Year</a:t>
            </a:r>
          </a:p>
          <a:p>
            <a:pPr>
              <a:spcBef>
                <a:spcPct val="50000"/>
              </a:spcBef>
              <a:buFontTx/>
              <a:buNone/>
            </a:pPr>
            <a:r>
              <a:rPr lang="en-CA" sz="2400"/>
              <a:t>State	1	2	3	4</a:t>
            </a:r>
          </a:p>
          <a:p>
            <a:pPr>
              <a:spcBef>
                <a:spcPct val="50000"/>
              </a:spcBef>
              <a:buFontTx/>
              <a:buNone/>
            </a:pPr>
            <a:r>
              <a:rPr lang="en-CA" sz="2400"/>
              <a:t>1		</a:t>
            </a:r>
            <a:r>
              <a:rPr lang="en-CA" sz="2400">
                <a:sym typeface="Wingdings" pitchFamily="2" charset="2"/>
              </a:rPr>
              <a:t>				</a:t>
            </a:r>
          </a:p>
          <a:p>
            <a:pPr>
              <a:spcBef>
                <a:spcPct val="50000"/>
              </a:spcBef>
              <a:buFontTx/>
              <a:buNone/>
            </a:pPr>
            <a:r>
              <a:rPr lang="en-CA" sz="2400">
                <a:sym typeface="Wingdings" pitchFamily="2" charset="2"/>
              </a:rPr>
              <a:t>2					</a:t>
            </a:r>
          </a:p>
          <a:p>
            <a:pPr>
              <a:spcBef>
                <a:spcPct val="50000"/>
              </a:spcBef>
              <a:buFontTx/>
              <a:buNone/>
            </a:pPr>
            <a:r>
              <a:rPr lang="en-CA" sz="2400">
                <a:sym typeface="Wingdings" pitchFamily="2" charset="2"/>
              </a:rPr>
              <a:t>3					</a:t>
            </a:r>
          </a:p>
          <a:p>
            <a:endParaRPr lang="en-CA"/>
          </a:p>
        </p:txBody>
      </p:sp>
      <p:sp>
        <p:nvSpPr>
          <p:cNvPr id="122883" name="Line 3"/>
          <p:cNvSpPr>
            <a:spLocks noChangeShapeType="1"/>
          </p:cNvSpPr>
          <p:nvPr/>
        </p:nvSpPr>
        <p:spPr bwMode="auto">
          <a:xfrm>
            <a:off x="3048000" y="2819400"/>
            <a:ext cx="6858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84" name="Line 4"/>
          <p:cNvSpPr>
            <a:spLocks noChangeShapeType="1"/>
          </p:cNvSpPr>
          <p:nvPr/>
        </p:nvSpPr>
        <p:spPr bwMode="auto">
          <a:xfrm>
            <a:off x="3048000" y="3505200"/>
            <a:ext cx="685800" cy="457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85" name="Line 5"/>
          <p:cNvSpPr>
            <a:spLocks noChangeShapeType="1"/>
          </p:cNvSpPr>
          <p:nvPr/>
        </p:nvSpPr>
        <p:spPr bwMode="auto">
          <a:xfrm>
            <a:off x="3048000" y="2895600"/>
            <a:ext cx="685800" cy="9144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86" name="Line 6"/>
          <p:cNvSpPr>
            <a:spLocks noChangeShapeType="1"/>
          </p:cNvSpPr>
          <p:nvPr/>
        </p:nvSpPr>
        <p:spPr bwMode="auto">
          <a:xfrm>
            <a:off x="3048000" y="3352800"/>
            <a:ext cx="6096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87" name="Line 7"/>
          <p:cNvSpPr>
            <a:spLocks noChangeShapeType="1"/>
          </p:cNvSpPr>
          <p:nvPr/>
        </p:nvSpPr>
        <p:spPr bwMode="auto">
          <a:xfrm flipV="1">
            <a:off x="3048000" y="2819400"/>
            <a:ext cx="609600" cy="5334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88" name="Line 8"/>
          <p:cNvSpPr>
            <a:spLocks noChangeShapeType="1"/>
          </p:cNvSpPr>
          <p:nvPr/>
        </p:nvSpPr>
        <p:spPr bwMode="auto">
          <a:xfrm>
            <a:off x="3124200" y="2895600"/>
            <a:ext cx="609600" cy="4572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89" name="Line 9"/>
          <p:cNvSpPr>
            <a:spLocks noChangeShapeType="1"/>
          </p:cNvSpPr>
          <p:nvPr/>
        </p:nvSpPr>
        <p:spPr bwMode="auto">
          <a:xfrm>
            <a:off x="3048000" y="3962400"/>
            <a:ext cx="6858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0" name="Line 10"/>
          <p:cNvSpPr>
            <a:spLocks noChangeShapeType="1"/>
          </p:cNvSpPr>
          <p:nvPr/>
        </p:nvSpPr>
        <p:spPr bwMode="auto">
          <a:xfrm flipV="1">
            <a:off x="3124200" y="3352800"/>
            <a:ext cx="609600" cy="5334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1" name="Line 11"/>
          <p:cNvSpPr>
            <a:spLocks noChangeShapeType="1"/>
          </p:cNvSpPr>
          <p:nvPr/>
        </p:nvSpPr>
        <p:spPr bwMode="auto">
          <a:xfrm flipV="1">
            <a:off x="3124200" y="2895600"/>
            <a:ext cx="533400" cy="990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2" name="Line 12"/>
          <p:cNvSpPr>
            <a:spLocks noChangeShapeType="1"/>
          </p:cNvSpPr>
          <p:nvPr/>
        </p:nvSpPr>
        <p:spPr bwMode="auto">
          <a:xfrm>
            <a:off x="3962400" y="3886200"/>
            <a:ext cx="6858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3" name="Line 13"/>
          <p:cNvSpPr>
            <a:spLocks noChangeShapeType="1"/>
          </p:cNvSpPr>
          <p:nvPr/>
        </p:nvSpPr>
        <p:spPr bwMode="auto">
          <a:xfrm>
            <a:off x="3962400" y="3429000"/>
            <a:ext cx="685800" cy="53340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4" name="Line 14"/>
          <p:cNvSpPr>
            <a:spLocks noChangeShapeType="1"/>
          </p:cNvSpPr>
          <p:nvPr/>
        </p:nvSpPr>
        <p:spPr bwMode="auto">
          <a:xfrm>
            <a:off x="3962400" y="2971800"/>
            <a:ext cx="685800" cy="990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5" name="Line 15"/>
          <p:cNvSpPr>
            <a:spLocks noChangeShapeType="1"/>
          </p:cNvSpPr>
          <p:nvPr/>
        </p:nvSpPr>
        <p:spPr bwMode="auto">
          <a:xfrm>
            <a:off x="3962400" y="3352800"/>
            <a:ext cx="68580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6" name="Line 16"/>
          <p:cNvSpPr>
            <a:spLocks noChangeShapeType="1"/>
          </p:cNvSpPr>
          <p:nvPr/>
        </p:nvSpPr>
        <p:spPr bwMode="auto">
          <a:xfrm>
            <a:off x="4953000" y="3352800"/>
            <a:ext cx="6858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7" name="Line 17"/>
          <p:cNvSpPr>
            <a:spLocks noChangeShapeType="1"/>
          </p:cNvSpPr>
          <p:nvPr/>
        </p:nvSpPr>
        <p:spPr bwMode="auto">
          <a:xfrm flipV="1">
            <a:off x="3962400" y="2819400"/>
            <a:ext cx="685800" cy="45720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8" name="Line 18"/>
          <p:cNvSpPr>
            <a:spLocks noChangeShapeType="1"/>
          </p:cNvSpPr>
          <p:nvPr/>
        </p:nvSpPr>
        <p:spPr bwMode="auto">
          <a:xfrm>
            <a:off x="4038600" y="2895600"/>
            <a:ext cx="609600" cy="457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899" name="Line 19"/>
          <p:cNvSpPr>
            <a:spLocks noChangeShapeType="1"/>
          </p:cNvSpPr>
          <p:nvPr/>
        </p:nvSpPr>
        <p:spPr bwMode="auto">
          <a:xfrm>
            <a:off x="4038600" y="2819400"/>
            <a:ext cx="6096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0" name="Line 20"/>
          <p:cNvSpPr>
            <a:spLocks noChangeShapeType="1"/>
          </p:cNvSpPr>
          <p:nvPr/>
        </p:nvSpPr>
        <p:spPr bwMode="auto">
          <a:xfrm flipV="1">
            <a:off x="3962400" y="3429000"/>
            <a:ext cx="533400" cy="457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1" name="Line 21"/>
          <p:cNvSpPr>
            <a:spLocks noChangeShapeType="1"/>
          </p:cNvSpPr>
          <p:nvPr/>
        </p:nvSpPr>
        <p:spPr bwMode="auto">
          <a:xfrm flipV="1">
            <a:off x="3962400" y="2895600"/>
            <a:ext cx="609600" cy="9906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2" name="Line 22"/>
          <p:cNvSpPr>
            <a:spLocks noChangeShapeType="1"/>
          </p:cNvSpPr>
          <p:nvPr/>
        </p:nvSpPr>
        <p:spPr bwMode="auto">
          <a:xfrm>
            <a:off x="4953000" y="2819400"/>
            <a:ext cx="68580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3" name="Line 23"/>
          <p:cNvSpPr>
            <a:spLocks noChangeShapeType="1"/>
          </p:cNvSpPr>
          <p:nvPr/>
        </p:nvSpPr>
        <p:spPr bwMode="auto">
          <a:xfrm>
            <a:off x="4876800" y="3886200"/>
            <a:ext cx="685800"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4" name="Line 24"/>
          <p:cNvSpPr>
            <a:spLocks noChangeShapeType="1"/>
          </p:cNvSpPr>
          <p:nvPr/>
        </p:nvSpPr>
        <p:spPr bwMode="auto">
          <a:xfrm flipV="1">
            <a:off x="4876800" y="2895600"/>
            <a:ext cx="685800" cy="45720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5" name="Line 25"/>
          <p:cNvSpPr>
            <a:spLocks noChangeShapeType="1"/>
          </p:cNvSpPr>
          <p:nvPr/>
        </p:nvSpPr>
        <p:spPr bwMode="auto">
          <a:xfrm flipV="1">
            <a:off x="4876800" y="2895600"/>
            <a:ext cx="685800" cy="99060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6" name="Line 26"/>
          <p:cNvSpPr>
            <a:spLocks noChangeShapeType="1"/>
          </p:cNvSpPr>
          <p:nvPr/>
        </p:nvSpPr>
        <p:spPr bwMode="auto">
          <a:xfrm>
            <a:off x="4876800" y="3352800"/>
            <a:ext cx="685800" cy="5334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7" name="Line 27"/>
          <p:cNvSpPr>
            <a:spLocks noChangeShapeType="1"/>
          </p:cNvSpPr>
          <p:nvPr/>
        </p:nvSpPr>
        <p:spPr bwMode="auto">
          <a:xfrm flipV="1">
            <a:off x="4953000" y="3352800"/>
            <a:ext cx="609600" cy="457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8" name="Line 28"/>
          <p:cNvSpPr>
            <a:spLocks noChangeShapeType="1"/>
          </p:cNvSpPr>
          <p:nvPr/>
        </p:nvSpPr>
        <p:spPr bwMode="auto">
          <a:xfrm rot="566536">
            <a:off x="4876800" y="2895600"/>
            <a:ext cx="685800" cy="4572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09" name="Line 29"/>
          <p:cNvSpPr>
            <a:spLocks noChangeShapeType="1"/>
          </p:cNvSpPr>
          <p:nvPr/>
        </p:nvSpPr>
        <p:spPr bwMode="auto">
          <a:xfrm rot="-454218">
            <a:off x="4953000" y="2895600"/>
            <a:ext cx="609600" cy="10668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10" name="Text Box 30"/>
          <p:cNvSpPr txBox="1">
            <a:spLocks noChangeArrowheads="1"/>
          </p:cNvSpPr>
          <p:nvPr/>
        </p:nvSpPr>
        <p:spPr bwMode="auto">
          <a:xfrm>
            <a:off x="990600" y="4495800"/>
            <a:ext cx="708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t>Capture history: </a:t>
            </a:r>
          </a:p>
          <a:p>
            <a:pPr>
              <a:spcBef>
                <a:spcPct val="50000"/>
              </a:spcBef>
            </a:pPr>
            <a:r>
              <a:rPr lang="en-CA" sz="2400"/>
              <a:t>		1	2	0	1</a:t>
            </a:r>
            <a:endParaRPr lang="en-CA"/>
          </a:p>
        </p:txBody>
      </p:sp>
      <p:sp>
        <p:nvSpPr>
          <p:cNvPr id="122911" name="Text Box 31"/>
          <p:cNvSpPr txBox="1">
            <a:spLocks noChangeArrowheads="1"/>
          </p:cNvSpPr>
          <p:nvPr/>
        </p:nvSpPr>
        <p:spPr bwMode="auto">
          <a:xfrm>
            <a:off x="4953000" y="228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b="1">
                <a:solidFill>
                  <a:srgbClr val="FF9933"/>
                </a:solidFill>
              </a:rPr>
              <a:t>?</a:t>
            </a:r>
          </a:p>
        </p:txBody>
      </p:sp>
      <p:sp>
        <p:nvSpPr>
          <p:cNvPr id="122912" name="Text Box 32"/>
          <p:cNvSpPr txBox="1">
            <a:spLocks noChangeArrowheads="1"/>
          </p:cNvSpPr>
          <p:nvPr/>
        </p:nvSpPr>
        <p:spPr bwMode="auto">
          <a:xfrm>
            <a:off x="4038600" y="228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b="1">
                <a:solidFill>
                  <a:srgbClr val="FF9933"/>
                </a:solidFill>
              </a:rPr>
              <a:t>?</a:t>
            </a:r>
          </a:p>
        </p:txBody>
      </p:sp>
      <p:sp>
        <p:nvSpPr>
          <p:cNvPr id="122913" name="Text Box 33"/>
          <p:cNvSpPr txBox="1">
            <a:spLocks noChangeArrowheads="1"/>
          </p:cNvSpPr>
          <p:nvPr/>
        </p:nvSpPr>
        <p:spPr bwMode="auto">
          <a:xfrm>
            <a:off x="46482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b="1">
                <a:solidFill>
                  <a:srgbClr val="FF9933"/>
                </a:solidFill>
              </a:rPr>
              <a:t>?</a:t>
            </a:r>
          </a:p>
        </p:txBody>
      </p:sp>
      <p:sp>
        <p:nvSpPr>
          <p:cNvPr id="122914" name="Text Box 34"/>
          <p:cNvSpPr txBox="1">
            <a:spLocks noChangeArrowheads="1"/>
          </p:cNvSpPr>
          <p:nvPr/>
        </p:nvSpPr>
        <p:spPr bwMode="auto">
          <a:xfrm>
            <a:off x="1295400" y="5334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sz="3200"/>
              <a:t>Migration parameters</a:t>
            </a:r>
          </a:p>
        </p:txBody>
      </p:sp>
    </p:spTree>
    <p:extLst>
      <p:ext uri="{BB962C8B-B14F-4D97-AF65-F5344CB8AC3E}">
        <p14:creationId xmlns:p14="http://schemas.microsoft.com/office/powerpoint/2010/main" val="177808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93"/>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22895"/>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22897"/>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122902"/>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122904"/>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122905"/>
                                        </p:tgtEl>
                                        <p:attrNameLst>
                                          <p:attrName>style.visibility</p:attrName>
                                        </p:attrNameLst>
                                      </p:cBhvr>
                                      <p:to>
                                        <p:strVal val="visible"/>
                                      </p:to>
                                    </p:set>
                                  </p:childTnLst>
                                </p:cTn>
                              </p:par>
                            </p:childTnLst>
                          </p:cTn>
                        </p:par>
                        <p:par>
                          <p:cTn id="26" fill="hold" nodeType="afterGroup">
                            <p:stCondLst>
                              <p:cond delay="3000"/>
                            </p:stCondLst>
                            <p:childTnLst>
                              <p:par>
                                <p:cTn id="27" presetID="1" presetClass="entr" presetSubtype="0" fill="hold" grpId="0" nodeType="afterEffect">
                                  <p:stCondLst>
                                    <p:cond delay="0"/>
                                  </p:stCondLst>
                                  <p:childTnLst>
                                    <p:set>
                                      <p:cBhvr>
                                        <p:cTn id="28" dur="1" fill="hold">
                                          <p:stCondLst>
                                            <p:cond delay="499"/>
                                          </p:stCondLst>
                                        </p:cTn>
                                        <p:tgtEl>
                                          <p:spTgt spid="122911"/>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122912"/>
                                        </p:tgtEl>
                                        <p:attrNameLst>
                                          <p:attrName>style.visibility</p:attrName>
                                        </p:attrNameLst>
                                      </p:cBhvr>
                                      <p:to>
                                        <p:strVal val="visible"/>
                                      </p:to>
                                    </p:set>
                                  </p:childTnLst>
                                </p:cTn>
                              </p:par>
                            </p:childTnLst>
                          </p:cTn>
                        </p:par>
                        <p:par>
                          <p:cTn id="32" fill="hold" nodeType="afterGroup">
                            <p:stCondLst>
                              <p:cond delay="4000"/>
                            </p:stCondLst>
                            <p:childTnLst>
                              <p:par>
                                <p:cTn id="33" presetID="1" presetClass="entr" presetSubtype="0" fill="hold" grpId="0" nodeType="afterEffect">
                                  <p:stCondLst>
                                    <p:cond delay="0"/>
                                  </p:stCondLst>
                                  <p:childTnLst>
                                    <p:set>
                                      <p:cBhvr>
                                        <p:cTn id="34" dur="1" fill="hold">
                                          <p:stCondLst>
                                            <p:cond delay="499"/>
                                          </p:stCondLst>
                                        </p:cTn>
                                        <p:tgtEl>
                                          <p:spTgt spid="122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animBg="1"/>
      <p:bldP spid="122893" grpId="0" animBg="1"/>
      <p:bldP spid="122895" grpId="0" animBg="1"/>
      <p:bldP spid="122897" grpId="0" animBg="1"/>
      <p:bldP spid="122902" grpId="0" animBg="1"/>
      <p:bldP spid="122904" grpId="0" animBg="1"/>
      <p:bldP spid="122905" grpId="0" animBg="1"/>
      <p:bldP spid="122911" grpId="0" autoUpdateAnimBg="0"/>
      <p:bldP spid="122912" grpId="0" autoUpdateAnimBg="0"/>
      <p:bldP spid="12291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Capture-Recapture</a:t>
            </a:r>
            <a:br>
              <a:rPr lang="fr-FR" dirty="0" smtClean="0"/>
            </a:br>
            <a:r>
              <a:rPr lang="fr-FR" sz="3600" i="1" dirty="0"/>
              <a:t>historique </a:t>
            </a:r>
            <a:r>
              <a:rPr lang="fr-FR" sz="3600" i="1" dirty="0" smtClean="0"/>
              <a:t>du courant principal</a:t>
            </a:r>
            <a:endParaRPr lang="fr-FR" i="1" dirty="0"/>
          </a:p>
        </p:txBody>
      </p:sp>
      <p:sp>
        <p:nvSpPr>
          <p:cNvPr id="3" name="Espace réservé du contenu 2"/>
          <p:cNvSpPr>
            <a:spLocks noGrp="1"/>
          </p:cNvSpPr>
          <p:nvPr>
            <p:ph idx="1"/>
          </p:nvPr>
        </p:nvSpPr>
        <p:spPr/>
        <p:txBody>
          <a:bodyPr/>
          <a:lstStyle/>
          <a:p>
            <a:r>
              <a:rPr lang="fr-FR" dirty="0" smtClean="0"/>
              <a:t>Suivi individuel en temps discret (Cormack 1964)</a:t>
            </a:r>
          </a:p>
          <a:p>
            <a:r>
              <a:rPr lang="fr-FR" dirty="0" smtClean="0"/>
              <a:t>Plusieurs sites (</a:t>
            </a:r>
            <a:r>
              <a:rPr lang="fr-FR" dirty="0" err="1" smtClean="0"/>
              <a:t>Arnason</a:t>
            </a:r>
            <a:r>
              <a:rPr lang="fr-FR" dirty="0" smtClean="0"/>
              <a:t> 1973, </a:t>
            </a:r>
            <a:r>
              <a:rPr lang="fr-FR" dirty="0" err="1" smtClean="0"/>
              <a:t>Hestbeck</a:t>
            </a:r>
            <a:r>
              <a:rPr lang="fr-FR" dirty="0" smtClean="0"/>
              <a:t> et al. 1991)</a:t>
            </a:r>
          </a:p>
          <a:p>
            <a:r>
              <a:rPr lang="fr-FR" dirty="0" smtClean="0"/>
              <a:t>Modèles à mémoire (</a:t>
            </a:r>
            <a:r>
              <a:rPr lang="fr-FR" dirty="0" err="1" smtClean="0"/>
              <a:t>Brownie</a:t>
            </a:r>
            <a:r>
              <a:rPr lang="fr-FR" dirty="0" smtClean="0"/>
              <a:t> et al. 1993, Pradel et al. 2003, Rouan et al. 2009)</a:t>
            </a:r>
          </a:p>
          <a:p>
            <a:r>
              <a:rPr lang="fr-FR" dirty="0" smtClean="0"/>
              <a:t>Modélisation du mouvement (Morales et al. 2004, McClintock et al. 2012)</a:t>
            </a:r>
            <a:endParaRPr lang="fr-FR" dirty="0"/>
          </a:p>
        </p:txBody>
      </p:sp>
    </p:spTree>
    <p:extLst>
      <p:ext uri="{BB962C8B-B14F-4D97-AF65-F5344CB8AC3E}">
        <p14:creationId xmlns:p14="http://schemas.microsoft.com/office/powerpoint/2010/main" val="1810755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fld id="{DA593075-FEA3-4F76-A68C-A8634DA1F626}" type="slidenum">
              <a:rPr lang="fr-FR"/>
              <a:pPr/>
              <a:t>20</a:t>
            </a:fld>
            <a:endParaRPr lang="fr-FR"/>
          </a:p>
        </p:txBody>
      </p:sp>
      <p:sp>
        <p:nvSpPr>
          <p:cNvPr id="123906" name="Rectangle 2"/>
          <p:cNvSpPr>
            <a:spLocks noGrp="1" noChangeArrowheads="1"/>
          </p:cNvSpPr>
          <p:nvPr>
            <p:ph type="title"/>
          </p:nvPr>
        </p:nvSpPr>
        <p:spPr/>
        <p:txBody>
          <a:bodyPr/>
          <a:lstStyle/>
          <a:p>
            <a:r>
              <a:rPr lang="en-CA" sz="4000"/>
              <a:t>Maximum likelihood estimation</a:t>
            </a:r>
            <a:endParaRPr lang="en-CA"/>
          </a:p>
        </p:txBody>
      </p:sp>
      <p:graphicFrame>
        <p:nvGraphicFramePr>
          <p:cNvPr id="123907" name="Object 3"/>
          <p:cNvGraphicFramePr>
            <a:graphicFrameLocks noGrp="1" noChangeAspect="1"/>
          </p:cNvGraphicFramePr>
          <p:nvPr>
            <p:ph type="body" idx="1"/>
            <p:extLst>
              <p:ext uri="{D42A27DB-BD31-4B8C-83A1-F6EECF244321}">
                <p14:modId xmlns:p14="http://schemas.microsoft.com/office/powerpoint/2010/main" val="2078954952"/>
              </p:ext>
            </p:extLst>
          </p:nvPr>
        </p:nvGraphicFramePr>
        <p:xfrm>
          <a:off x="23813" y="2513013"/>
          <a:ext cx="9094787" cy="493712"/>
        </p:xfrm>
        <a:graphic>
          <a:graphicData uri="http://schemas.openxmlformats.org/presentationml/2006/ole">
            <mc:AlternateContent xmlns:mc="http://schemas.openxmlformats.org/markup-compatibility/2006">
              <mc:Choice xmlns:v="urn:schemas-microsoft-com:vml" Requires="v">
                <p:oleObj spid="_x0000_s12324" name="Équation" r:id="rId4" imgW="4444920" imgH="241200" progId="Equation.3">
                  <p:embed/>
                </p:oleObj>
              </mc:Choice>
              <mc:Fallback>
                <p:oleObj name="Équation" r:id="rId4" imgW="4444920" imgH="241200" progId="Equation.3">
                  <p:embed/>
                  <p:pic>
                    <p:nvPicPr>
                      <p:cNvPr id="0" name=""/>
                      <p:cNvPicPr>
                        <a:picLocks noChangeAspect="1" noChangeArrowheads="1"/>
                      </p:cNvPicPr>
                      <p:nvPr/>
                    </p:nvPicPr>
                    <p:blipFill>
                      <a:blip r:embed="rId5"/>
                      <a:srcRect/>
                      <a:stretch>
                        <a:fillRect/>
                      </a:stretch>
                    </p:blipFill>
                    <p:spPr bwMode="black">
                      <a:xfrm>
                        <a:off x="23813" y="2513013"/>
                        <a:ext cx="90947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8" name="Freeform 4"/>
          <p:cNvSpPr>
            <a:spLocks/>
          </p:cNvSpPr>
          <p:nvPr/>
        </p:nvSpPr>
        <p:spPr bwMode="auto">
          <a:xfrm>
            <a:off x="2209800" y="3048000"/>
            <a:ext cx="6477000" cy="304800"/>
          </a:xfrm>
          <a:custGeom>
            <a:avLst/>
            <a:gdLst>
              <a:gd name="T0" fmla="*/ 0 w 3552"/>
              <a:gd name="T1" fmla="*/ 48 h 248"/>
              <a:gd name="T2" fmla="*/ 1776 w 3552"/>
              <a:gd name="T3" fmla="*/ 240 h 248"/>
              <a:gd name="T4" fmla="*/ 3552 w 3552"/>
              <a:gd name="T5" fmla="*/ 0 h 248"/>
            </a:gdLst>
            <a:ahLst/>
            <a:cxnLst>
              <a:cxn ang="0">
                <a:pos x="T0" y="T1"/>
              </a:cxn>
              <a:cxn ang="0">
                <a:pos x="T2" y="T3"/>
              </a:cxn>
              <a:cxn ang="0">
                <a:pos x="T4" y="T5"/>
              </a:cxn>
            </a:cxnLst>
            <a:rect l="0" t="0" r="r" b="b"/>
            <a:pathLst>
              <a:path w="3552" h="248">
                <a:moveTo>
                  <a:pt x="0" y="48"/>
                </a:moveTo>
                <a:cubicBezTo>
                  <a:pt x="592" y="148"/>
                  <a:pt x="1184" y="248"/>
                  <a:pt x="1776" y="240"/>
                </a:cubicBezTo>
                <a:cubicBezTo>
                  <a:pt x="2368" y="232"/>
                  <a:pt x="3256" y="40"/>
                  <a:pt x="3552" y="0"/>
                </a:cubicBezTo>
              </a:path>
            </a:pathLst>
          </a:custGeom>
          <a:noFill/>
          <a:ln w="3810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909" name="Text Box 5"/>
          <p:cNvSpPr txBox="1">
            <a:spLocks noChangeArrowheads="1"/>
          </p:cNvSpPr>
          <p:nvPr/>
        </p:nvSpPr>
        <p:spPr bwMode="auto">
          <a:xfrm>
            <a:off x="5181600" y="3352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b="1">
                <a:solidFill>
                  <a:srgbClr val="FF9933"/>
                </a:solidFill>
              </a:rPr>
              <a:t>?</a:t>
            </a:r>
            <a:endParaRPr lang="en-CA"/>
          </a:p>
        </p:txBody>
      </p:sp>
      <p:sp>
        <p:nvSpPr>
          <p:cNvPr id="123910" name="Text Box 6"/>
          <p:cNvSpPr txBox="1">
            <a:spLocks noChangeArrowheads="1"/>
          </p:cNvSpPr>
          <p:nvPr/>
        </p:nvSpPr>
        <p:spPr bwMode="auto">
          <a:xfrm>
            <a:off x="457200" y="1981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CA" dirty="0"/>
              <a:t> </a:t>
            </a:r>
            <a:r>
              <a:rPr lang="en-CA" sz="2400" dirty="0"/>
              <a:t>Probability of observing the capture history </a:t>
            </a:r>
            <a:r>
              <a:rPr lang="en-CA" sz="2400" dirty="0" smtClean="0">
                <a:sym typeface="Symbol" pitchFamily="18" charset="2"/>
              </a:rPr>
              <a:t>(1  </a:t>
            </a:r>
            <a:r>
              <a:rPr lang="en-CA" sz="2400" dirty="0">
                <a:sym typeface="Symbol" pitchFamily="18" charset="2"/>
              </a:rPr>
              <a:t>2  0  1):</a:t>
            </a:r>
            <a:endParaRPr lang="en-CA" sz="2400" dirty="0"/>
          </a:p>
        </p:txBody>
      </p:sp>
      <p:sp>
        <p:nvSpPr>
          <p:cNvPr id="123911" name="Text Box 7"/>
          <p:cNvSpPr txBox="1">
            <a:spLocks noChangeArrowheads="1"/>
          </p:cNvSpPr>
          <p:nvPr/>
        </p:nvSpPr>
        <p:spPr bwMode="auto">
          <a:xfrm>
            <a:off x="609600" y="3962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CA" sz="2400"/>
              <a:t> Probability of observing the entire data set:</a:t>
            </a:r>
            <a:r>
              <a:rPr lang="en-CA"/>
              <a:t> </a:t>
            </a:r>
          </a:p>
        </p:txBody>
      </p:sp>
      <p:graphicFrame>
        <p:nvGraphicFramePr>
          <p:cNvPr id="123912" name="Object 8"/>
          <p:cNvGraphicFramePr>
            <a:graphicFrameLocks noChangeAspect="1"/>
          </p:cNvGraphicFramePr>
          <p:nvPr>
            <p:extLst>
              <p:ext uri="{D42A27DB-BD31-4B8C-83A1-F6EECF244321}">
                <p14:modId xmlns:p14="http://schemas.microsoft.com/office/powerpoint/2010/main" val="448820186"/>
              </p:ext>
            </p:extLst>
          </p:nvPr>
        </p:nvGraphicFramePr>
        <p:xfrm>
          <a:off x="3832225" y="4641850"/>
          <a:ext cx="1314450" cy="727075"/>
        </p:xfrm>
        <a:graphic>
          <a:graphicData uri="http://schemas.openxmlformats.org/presentationml/2006/ole">
            <mc:AlternateContent xmlns:mc="http://schemas.openxmlformats.org/markup-compatibility/2006">
              <mc:Choice xmlns:v="urn:schemas-microsoft-com:vml" Requires="v">
                <p:oleObj spid="_x0000_s12325" name="Équation" r:id="rId6" imgW="799920" imgH="444240" progId="Equation.3">
                  <p:embed/>
                </p:oleObj>
              </mc:Choice>
              <mc:Fallback>
                <p:oleObj name="Équation" r:id="rId6" imgW="799920" imgH="444240" progId="Equation.3">
                  <p:embed/>
                  <p:pic>
                    <p:nvPicPr>
                      <p:cNvPr id="0" name=""/>
                      <p:cNvPicPr>
                        <a:picLocks noChangeAspect="1" noChangeArrowheads="1"/>
                      </p:cNvPicPr>
                      <p:nvPr/>
                    </p:nvPicPr>
                    <p:blipFill>
                      <a:blip r:embed="rId7"/>
                      <a:srcRect/>
                      <a:stretch>
                        <a:fillRect/>
                      </a:stretch>
                    </p:blipFill>
                    <p:spPr bwMode="black">
                      <a:xfrm>
                        <a:off x="3832225" y="4641850"/>
                        <a:ext cx="131445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7537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2390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23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B690E19C-CC01-4BE2-B6D4-0D7EE6265676}" type="slidenum">
              <a:rPr lang="fr-FR"/>
              <a:pPr/>
              <a:t>21</a:t>
            </a:fld>
            <a:endParaRPr lang="fr-FR"/>
          </a:p>
        </p:txBody>
      </p:sp>
      <p:sp>
        <p:nvSpPr>
          <p:cNvPr id="125954" name="Rectangle 2"/>
          <p:cNvSpPr>
            <a:spLocks noGrp="1" noChangeArrowheads="1"/>
          </p:cNvSpPr>
          <p:nvPr>
            <p:ph type="title"/>
          </p:nvPr>
        </p:nvSpPr>
        <p:spPr/>
        <p:txBody>
          <a:bodyPr/>
          <a:lstStyle/>
          <a:p>
            <a:r>
              <a:rPr lang="en-CA" sz="4000"/>
              <a:t>Maximum likelihood estimation</a:t>
            </a:r>
            <a:endParaRPr lang="en-CA"/>
          </a:p>
        </p:txBody>
      </p:sp>
      <p:sp>
        <p:nvSpPr>
          <p:cNvPr id="125955" name="Rectangle 3"/>
          <p:cNvSpPr>
            <a:spLocks noGrp="1" noChangeArrowheads="1"/>
          </p:cNvSpPr>
          <p:nvPr>
            <p:ph type="body" idx="1"/>
          </p:nvPr>
        </p:nvSpPr>
        <p:spPr/>
        <p:txBody>
          <a:bodyPr/>
          <a:lstStyle/>
          <a:p>
            <a:r>
              <a:rPr lang="en-CA">
                <a:solidFill>
                  <a:schemeClr val="accent1"/>
                </a:solidFill>
              </a:rPr>
              <a:t>Direct formulas</a:t>
            </a:r>
            <a:r>
              <a:rPr lang="en-CA"/>
              <a:t> for the </a:t>
            </a:r>
            <a:r>
              <a:rPr lang="en-CA">
                <a:solidFill>
                  <a:srgbClr val="FF9933"/>
                </a:solidFill>
              </a:rPr>
              <a:t>Arnason-Schwarz</a:t>
            </a:r>
            <a:r>
              <a:rPr lang="en-CA"/>
              <a:t> model: (</a:t>
            </a:r>
            <a:r>
              <a:rPr lang="en-CA">
                <a:sym typeface="Symbol" pitchFamily="18" charset="2"/>
              </a:rPr>
              <a:t></a:t>
            </a:r>
            <a:r>
              <a:rPr lang="en-CA" baseline="-25000">
                <a:sym typeface="Symbol" pitchFamily="18" charset="2"/>
              </a:rPr>
              <a:t>t*s</a:t>
            </a:r>
            <a:r>
              <a:rPr lang="en-CA">
                <a:sym typeface="Symbol" pitchFamily="18" charset="2"/>
              </a:rPr>
              <a:t> , P</a:t>
            </a:r>
            <a:r>
              <a:rPr lang="en-CA" baseline="-25000">
                <a:sym typeface="Symbol" pitchFamily="18" charset="2"/>
              </a:rPr>
              <a:t>t*s</a:t>
            </a:r>
            <a:r>
              <a:rPr lang="en-CA">
                <a:sym typeface="Symbol" pitchFamily="18" charset="2"/>
              </a:rPr>
              <a:t>, </a:t>
            </a:r>
            <a:r>
              <a:rPr lang="en-CA" baseline="-25000">
                <a:sym typeface="Symbol" pitchFamily="18" charset="2"/>
              </a:rPr>
              <a:t>t </a:t>
            </a:r>
            <a:r>
              <a:rPr lang="en-CA">
                <a:sym typeface="Symbol" pitchFamily="18" charset="2"/>
              </a:rPr>
              <a:t>)</a:t>
            </a:r>
            <a:r>
              <a:rPr lang="en-CA"/>
              <a:t> </a:t>
            </a:r>
            <a:br>
              <a:rPr lang="en-CA"/>
            </a:br>
            <a:r>
              <a:rPr lang="en-CA"/>
              <a:t>survival/transition and capture probabilities depending on </a:t>
            </a:r>
            <a:r>
              <a:rPr lang="en-CA">
                <a:solidFill>
                  <a:srgbClr val="FF9933"/>
                </a:solidFill>
              </a:rPr>
              <a:t>time</a:t>
            </a:r>
            <a:r>
              <a:rPr lang="en-CA"/>
              <a:t> </a:t>
            </a:r>
            <a:r>
              <a:rPr lang="en-CA">
                <a:solidFill>
                  <a:srgbClr val="FF9933"/>
                </a:solidFill>
              </a:rPr>
              <a:t>(and site)</a:t>
            </a:r>
            <a:r>
              <a:rPr lang="en-CA"/>
              <a:t> only</a:t>
            </a:r>
          </a:p>
          <a:p>
            <a:r>
              <a:rPr lang="en-CA">
                <a:solidFill>
                  <a:schemeClr val="accent1"/>
                </a:solidFill>
              </a:rPr>
              <a:t>Numerical iterations</a:t>
            </a:r>
            <a:r>
              <a:rPr lang="en-CA"/>
              <a:t> in programs MSSURVIV, MSSURGE, MARK</a:t>
            </a:r>
          </a:p>
        </p:txBody>
      </p:sp>
    </p:spTree>
    <p:extLst>
      <p:ext uri="{BB962C8B-B14F-4D97-AF65-F5344CB8AC3E}">
        <p14:creationId xmlns:p14="http://schemas.microsoft.com/office/powerpoint/2010/main" val="380261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fld id="{10695082-CABA-4085-A9C2-BCF925495508}" type="slidenum">
              <a:rPr lang="fr-FR"/>
              <a:pPr/>
              <a:t>22</a:t>
            </a:fld>
            <a:endParaRPr lang="fr-FR"/>
          </a:p>
        </p:txBody>
      </p:sp>
      <p:sp>
        <p:nvSpPr>
          <p:cNvPr id="126978" name="Rectangle 2"/>
          <p:cNvSpPr>
            <a:spLocks noGrp="1" noChangeArrowheads="1"/>
          </p:cNvSpPr>
          <p:nvPr>
            <p:ph type="title"/>
          </p:nvPr>
        </p:nvSpPr>
        <p:spPr>
          <a:xfrm>
            <a:off x="685800" y="304800"/>
            <a:ext cx="7772400" cy="1143000"/>
          </a:xfrm>
        </p:spPr>
        <p:txBody>
          <a:bodyPr/>
          <a:lstStyle/>
          <a:p>
            <a:r>
              <a:rPr lang="en-CA"/>
              <a:t>Matrices of parameters</a:t>
            </a:r>
          </a:p>
        </p:txBody>
      </p:sp>
      <p:sp>
        <p:nvSpPr>
          <p:cNvPr id="126979" name="Rectangle 3"/>
          <p:cNvSpPr>
            <a:spLocks noGrp="1" noChangeArrowheads="1"/>
          </p:cNvSpPr>
          <p:nvPr>
            <p:ph type="body" idx="1"/>
          </p:nvPr>
        </p:nvSpPr>
        <p:spPr>
          <a:xfrm>
            <a:off x="685800" y="1447800"/>
            <a:ext cx="7772400" cy="4114800"/>
          </a:xfrm>
        </p:spPr>
        <p:txBody>
          <a:bodyPr/>
          <a:lstStyle/>
          <a:p>
            <a:pPr>
              <a:buFontTx/>
              <a:buNone/>
            </a:pPr>
            <a:r>
              <a:rPr lang="en-CA"/>
              <a:t>At each time </a:t>
            </a:r>
            <a:r>
              <a:rPr lang="en-CA" i="1"/>
              <a:t>i</a:t>
            </a:r>
            <a:r>
              <a:rPr lang="en-CA"/>
              <a:t>, we estimate :</a:t>
            </a:r>
          </a:p>
          <a:p>
            <a:r>
              <a:rPr lang="en-CA"/>
              <a:t>a VECTOR of survival parameters : </a:t>
            </a:r>
          </a:p>
          <a:p>
            <a:endParaRPr lang="en-CA"/>
          </a:p>
          <a:p>
            <a:endParaRPr lang="en-CA"/>
          </a:p>
          <a:p>
            <a:r>
              <a:rPr lang="en-CA"/>
              <a:t>a VECTOR of capture parameters :</a:t>
            </a:r>
          </a:p>
        </p:txBody>
      </p:sp>
      <p:graphicFrame>
        <p:nvGraphicFramePr>
          <p:cNvPr id="126980" name="Object 4"/>
          <p:cNvGraphicFramePr>
            <a:graphicFrameLocks noChangeAspect="1"/>
          </p:cNvGraphicFramePr>
          <p:nvPr/>
        </p:nvGraphicFramePr>
        <p:xfrm>
          <a:off x="6781800" y="1066800"/>
          <a:ext cx="2003425" cy="2743200"/>
        </p:xfrm>
        <a:graphic>
          <a:graphicData uri="http://schemas.openxmlformats.org/presentationml/2006/ole">
            <mc:AlternateContent xmlns:mc="http://schemas.openxmlformats.org/markup-compatibility/2006">
              <mc:Choice xmlns:v="urn:schemas-microsoft-com:vml" Requires="v">
                <p:oleObj spid="_x0000_s13348" name="Équation" r:id="rId3" imgW="825480" imgH="1130040" progId="Equation.3">
                  <p:embed/>
                </p:oleObj>
              </mc:Choice>
              <mc:Fallback>
                <p:oleObj name="Équation" r:id="rId3" imgW="825480" imgH="1130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6781800" y="1066800"/>
                        <a:ext cx="2003425"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981" name="Object 5"/>
          <p:cNvGraphicFramePr>
            <a:graphicFrameLocks noChangeAspect="1"/>
          </p:cNvGraphicFramePr>
          <p:nvPr/>
        </p:nvGraphicFramePr>
        <p:xfrm>
          <a:off x="5867400" y="3657600"/>
          <a:ext cx="1941513" cy="2743200"/>
        </p:xfrm>
        <a:graphic>
          <a:graphicData uri="http://schemas.openxmlformats.org/presentationml/2006/ole">
            <mc:AlternateContent xmlns:mc="http://schemas.openxmlformats.org/markup-compatibility/2006">
              <mc:Choice xmlns:v="urn:schemas-microsoft-com:vml" Requires="v">
                <p:oleObj spid="_x0000_s13349" name="Équation" r:id="rId5" imgW="799920" imgH="1130040" progId="Equation.3">
                  <p:embed/>
                </p:oleObj>
              </mc:Choice>
              <mc:Fallback>
                <p:oleObj name="Équation" r:id="rId5" imgW="799920" imgH="1130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5867400" y="3657600"/>
                        <a:ext cx="1941513"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6929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 calcmode="lin" valueType="num">
                                      <p:cBhvr additive="base">
                                        <p:cTn id="7" dur="500" fill="hold"/>
                                        <p:tgtEl>
                                          <p:spTgt spid="126980"/>
                                        </p:tgtEl>
                                        <p:attrNameLst>
                                          <p:attrName>ppt_x</p:attrName>
                                        </p:attrNameLst>
                                      </p:cBhvr>
                                      <p:tavLst>
                                        <p:tav tm="0">
                                          <p:val>
                                            <p:strVal val="0-#ppt_w/2"/>
                                          </p:val>
                                        </p:tav>
                                        <p:tav tm="100000">
                                          <p:val>
                                            <p:strVal val="#ppt_x"/>
                                          </p:val>
                                        </p:tav>
                                      </p:tavLst>
                                    </p:anim>
                                    <p:anim calcmode="lin" valueType="num">
                                      <p:cBhvr additive="base">
                                        <p:cTn id="8" dur="500" fill="hold"/>
                                        <p:tgtEl>
                                          <p:spTgt spid="1269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981"/>
                                        </p:tgtEl>
                                        <p:attrNameLst>
                                          <p:attrName>style.visibility</p:attrName>
                                        </p:attrNameLst>
                                      </p:cBhvr>
                                      <p:to>
                                        <p:strVal val="visible"/>
                                      </p:to>
                                    </p:set>
                                    <p:anim calcmode="lin" valueType="num">
                                      <p:cBhvr additive="base">
                                        <p:cTn id="13" dur="500" fill="hold"/>
                                        <p:tgtEl>
                                          <p:spTgt spid="126981"/>
                                        </p:tgtEl>
                                        <p:attrNameLst>
                                          <p:attrName>ppt_x</p:attrName>
                                        </p:attrNameLst>
                                      </p:cBhvr>
                                      <p:tavLst>
                                        <p:tav tm="0">
                                          <p:val>
                                            <p:strVal val="0-#ppt_w/2"/>
                                          </p:val>
                                        </p:tav>
                                        <p:tav tm="100000">
                                          <p:val>
                                            <p:strVal val="#ppt_x"/>
                                          </p:val>
                                        </p:tav>
                                      </p:tavLst>
                                    </p:anim>
                                    <p:anim calcmode="lin" valueType="num">
                                      <p:cBhvr additive="base">
                                        <p:cTn id="14" dur="500" fill="hold"/>
                                        <p:tgtEl>
                                          <p:spTgt spid="1269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fld id="{B1F85018-FB3C-406F-AAFB-06CD38584675}" type="slidenum">
              <a:rPr lang="fr-FR"/>
              <a:pPr/>
              <a:t>23</a:t>
            </a:fld>
            <a:endParaRPr lang="fr-FR"/>
          </a:p>
        </p:txBody>
      </p:sp>
      <p:sp>
        <p:nvSpPr>
          <p:cNvPr id="128002" name="Rectangle 2"/>
          <p:cNvSpPr>
            <a:spLocks noGrp="1" noChangeArrowheads="1"/>
          </p:cNvSpPr>
          <p:nvPr>
            <p:ph type="title"/>
          </p:nvPr>
        </p:nvSpPr>
        <p:spPr/>
        <p:txBody>
          <a:bodyPr/>
          <a:lstStyle/>
          <a:p>
            <a:r>
              <a:rPr lang="en-CA"/>
              <a:t>Matrices of parameters</a:t>
            </a:r>
          </a:p>
        </p:txBody>
      </p:sp>
      <p:sp>
        <p:nvSpPr>
          <p:cNvPr id="128003" name="Rectangle 3"/>
          <p:cNvSpPr>
            <a:spLocks noGrp="1" noChangeArrowheads="1"/>
          </p:cNvSpPr>
          <p:nvPr>
            <p:ph type="body" idx="1"/>
          </p:nvPr>
        </p:nvSpPr>
        <p:spPr/>
        <p:txBody>
          <a:bodyPr/>
          <a:lstStyle/>
          <a:p>
            <a:pPr>
              <a:buFontTx/>
              <a:buNone/>
            </a:pPr>
            <a:r>
              <a:rPr lang="en-CA"/>
              <a:t>At each time </a:t>
            </a:r>
            <a:r>
              <a:rPr lang="en-CA" i="1"/>
              <a:t>i </a:t>
            </a:r>
            <a:r>
              <a:rPr lang="en-CA"/>
              <a:t>we estimate :</a:t>
            </a:r>
            <a:endParaRPr lang="en-CA" i="1"/>
          </a:p>
          <a:p>
            <a:r>
              <a:rPr lang="en-CA"/>
              <a:t>one matrix of movement parameters :</a:t>
            </a:r>
          </a:p>
        </p:txBody>
      </p:sp>
      <p:graphicFrame>
        <p:nvGraphicFramePr>
          <p:cNvPr id="128004" name="Object 4"/>
          <p:cNvGraphicFramePr>
            <a:graphicFrameLocks noChangeAspect="1"/>
          </p:cNvGraphicFramePr>
          <p:nvPr>
            <p:extLst>
              <p:ext uri="{D42A27DB-BD31-4B8C-83A1-F6EECF244321}">
                <p14:modId xmlns:p14="http://schemas.microsoft.com/office/powerpoint/2010/main" val="2075607533"/>
              </p:ext>
            </p:extLst>
          </p:nvPr>
        </p:nvGraphicFramePr>
        <p:xfrm>
          <a:off x="2011363" y="3262313"/>
          <a:ext cx="3444875" cy="2117725"/>
        </p:xfrm>
        <a:graphic>
          <a:graphicData uri="http://schemas.openxmlformats.org/presentationml/2006/ole">
            <mc:AlternateContent xmlns:mc="http://schemas.openxmlformats.org/markup-compatibility/2006">
              <mc:Choice xmlns:v="urn:schemas-microsoft-com:vml" Requires="v">
                <p:oleObj spid="_x0000_s14355" name="Équation" r:id="rId3" imgW="1752480" imgH="939600" progId="Equation.3">
                  <p:embed/>
                </p:oleObj>
              </mc:Choice>
              <mc:Fallback>
                <p:oleObj name="Équation" r:id="rId3" imgW="1752480" imgH="939600" progId="Equation.3">
                  <p:embed/>
                  <p:pic>
                    <p:nvPicPr>
                      <p:cNvPr id="0" name=""/>
                      <p:cNvPicPr>
                        <a:picLocks noChangeAspect="1" noChangeArrowheads="1"/>
                      </p:cNvPicPr>
                      <p:nvPr/>
                    </p:nvPicPr>
                    <p:blipFill>
                      <a:blip r:embed="rId4"/>
                      <a:srcRect/>
                      <a:stretch>
                        <a:fillRect/>
                      </a:stretch>
                    </p:blipFill>
                    <p:spPr bwMode="black">
                      <a:xfrm>
                        <a:off x="2011363" y="3262313"/>
                        <a:ext cx="3444875" cy="211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8005" name="Text Box 5"/>
          <p:cNvSpPr txBox="1">
            <a:spLocks noChangeArrowheads="1"/>
          </p:cNvSpPr>
          <p:nvPr/>
        </p:nvSpPr>
        <p:spPr bwMode="auto">
          <a:xfrm>
            <a:off x="6400800" y="3352800"/>
            <a:ext cx="2133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solidFill>
                  <a:srgbClr val="FF9933"/>
                </a:solidFill>
              </a:rPr>
              <a:t>Note:</a:t>
            </a:r>
            <a:endParaRPr lang="en-CA" sz="2400"/>
          </a:p>
          <a:p>
            <a:pPr>
              <a:spcBef>
                <a:spcPct val="50000"/>
              </a:spcBef>
            </a:pPr>
            <a:r>
              <a:rPr lang="en-CA" sz="2400"/>
              <a:t> row-sums = 1</a:t>
            </a:r>
          </a:p>
        </p:txBody>
      </p:sp>
    </p:spTree>
    <p:extLst>
      <p:ext uri="{BB962C8B-B14F-4D97-AF65-F5344CB8AC3E}">
        <p14:creationId xmlns:p14="http://schemas.microsoft.com/office/powerpoint/2010/main" val="61036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anim calcmode="lin" valueType="num">
                                      <p:cBhvr additive="base">
                                        <p:cTn id="7" dur="500" fill="hold"/>
                                        <p:tgtEl>
                                          <p:spTgt spid="128005"/>
                                        </p:tgtEl>
                                        <p:attrNameLst>
                                          <p:attrName>ppt_x</p:attrName>
                                        </p:attrNameLst>
                                      </p:cBhvr>
                                      <p:tavLst>
                                        <p:tav tm="0">
                                          <p:val>
                                            <p:strVal val="1+#ppt_w/2"/>
                                          </p:val>
                                        </p:tav>
                                        <p:tav tm="100000">
                                          <p:val>
                                            <p:strVal val="#ppt_x"/>
                                          </p:val>
                                        </p:tav>
                                      </p:tavLst>
                                    </p:anim>
                                    <p:anim calcmode="lin" valueType="num">
                                      <p:cBhvr additive="base">
                                        <p:cTn id="8" dur="500" fill="hold"/>
                                        <p:tgtEl>
                                          <p:spTgt spid="128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6EE44C8-01E8-4AE8-8DEB-1838628DC208}" type="slidenum">
              <a:rPr lang="fr-FR"/>
              <a:pPr/>
              <a:t>24</a:t>
            </a:fld>
            <a:endParaRPr lang="fr-FR"/>
          </a:p>
        </p:txBody>
      </p:sp>
      <p:sp>
        <p:nvSpPr>
          <p:cNvPr id="129026" name="Rectangle 2"/>
          <p:cNvSpPr>
            <a:spLocks noGrp="1" noChangeArrowheads="1"/>
          </p:cNvSpPr>
          <p:nvPr>
            <p:ph type="title"/>
          </p:nvPr>
        </p:nvSpPr>
        <p:spPr>
          <a:xfrm>
            <a:off x="685800" y="457200"/>
            <a:ext cx="7772400" cy="1143000"/>
          </a:xfrm>
        </p:spPr>
        <p:txBody>
          <a:bodyPr/>
          <a:lstStyle/>
          <a:p>
            <a:r>
              <a:rPr lang="en-CA"/>
              <a:t>Which parameters are identifiable?</a:t>
            </a:r>
          </a:p>
        </p:txBody>
      </p:sp>
      <p:sp>
        <p:nvSpPr>
          <p:cNvPr id="129027" name="Rectangle 3"/>
          <p:cNvSpPr>
            <a:spLocks noGrp="1" noChangeArrowheads="1"/>
          </p:cNvSpPr>
          <p:nvPr>
            <p:ph type="body" idx="1"/>
          </p:nvPr>
        </p:nvSpPr>
        <p:spPr>
          <a:xfrm>
            <a:off x="685800" y="1828800"/>
            <a:ext cx="7772400" cy="4114800"/>
          </a:xfrm>
        </p:spPr>
        <p:txBody>
          <a:bodyPr/>
          <a:lstStyle/>
          <a:p>
            <a:r>
              <a:rPr lang="en-CA"/>
              <a:t>Since each row-sum of the movement matrix </a:t>
            </a:r>
            <a:r>
              <a:rPr lang="en-CA">
                <a:sym typeface="Symbol" pitchFamily="18" charset="2"/>
              </a:rPr>
              <a:t> equals</a:t>
            </a:r>
            <a:r>
              <a:rPr lang="en-CA"/>
              <a:t> 1, there are S non-identifiable parameters in this matrix :   </a:t>
            </a:r>
          </a:p>
        </p:txBody>
      </p:sp>
      <p:graphicFrame>
        <p:nvGraphicFramePr>
          <p:cNvPr id="129028" name="Object 4"/>
          <p:cNvGraphicFramePr>
            <a:graphicFrameLocks noChangeAspect="1"/>
          </p:cNvGraphicFramePr>
          <p:nvPr/>
        </p:nvGraphicFramePr>
        <p:xfrm>
          <a:off x="1600200" y="3124200"/>
          <a:ext cx="6411913" cy="2566988"/>
        </p:xfrm>
        <a:graphic>
          <a:graphicData uri="http://schemas.openxmlformats.org/presentationml/2006/ole">
            <mc:AlternateContent xmlns:mc="http://schemas.openxmlformats.org/markup-compatibility/2006">
              <mc:Choice xmlns:v="urn:schemas-microsoft-com:vml" Requires="v">
                <p:oleObj spid="_x0000_s15379" name="Équation" r:id="rId3" imgW="3746160" imgH="1307880" progId="Equation.3">
                  <p:embed/>
                </p:oleObj>
              </mc:Choice>
              <mc:Fallback>
                <p:oleObj name="Équation" r:id="rId3" imgW="3746160" imgH="1307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1600200" y="3124200"/>
                        <a:ext cx="6411913" cy="256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9564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fld id="{9DF410B5-5BF8-4994-9E11-10CB1C3A79E1}" type="slidenum">
              <a:rPr lang="fr-FR"/>
              <a:pPr/>
              <a:t>25</a:t>
            </a:fld>
            <a:endParaRPr lang="fr-FR"/>
          </a:p>
        </p:txBody>
      </p:sp>
      <p:sp>
        <p:nvSpPr>
          <p:cNvPr id="130050" name="Rectangle 2"/>
          <p:cNvSpPr>
            <a:spLocks noGrp="1" noChangeArrowheads="1"/>
          </p:cNvSpPr>
          <p:nvPr>
            <p:ph type="title"/>
          </p:nvPr>
        </p:nvSpPr>
        <p:spPr>
          <a:xfrm>
            <a:off x="685800" y="304800"/>
            <a:ext cx="7772400" cy="1143000"/>
          </a:xfrm>
        </p:spPr>
        <p:txBody>
          <a:bodyPr/>
          <a:lstStyle/>
          <a:p>
            <a:r>
              <a:rPr lang="en-CA"/>
              <a:t>Which parameters are identifiable ?</a:t>
            </a:r>
          </a:p>
        </p:txBody>
      </p:sp>
      <p:sp>
        <p:nvSpPr>
          <p:cNvPr id="130051" name="Rectangle 3"/>
          <p:cNvSpPr>
            <a:spLocks noGrp="1" noChangeArrowheads="1"/>
          </p:cNvSpPr>
          <p:nvPr>
            <p:ph type="body" idx="1"/>
          </p:nvPr>
        </p:nvSpPr>
        <p:spPr>
          <a:xfrm>
            <a:off x="685800" y="1676400"/>
            <a:ext cx="7772400" cy="4114800"/>
          </a:xfrm>
        </p:spPr>
        <p:txBody>
          <a:bodyPr/>
          <a:lstStyle/>
          <a:p>
            <a:pPr>
              <a:lnSpc>
                <a:spcPct val="115000"/>
              </a:lnSpc>
            </a:pPr>
            <a:r>
              <a:rPr lang="en-CA" sz="2400"/>
              <a:t>Same problem as in one-site C-R models:</a:t>
            </a:r>
            <a:br>
              <a:rPr lang="en-CA" sz="2400"/>
            </a:br>
            <a:r>
              <a:rPr lang="en-CA" sz="2400"/>
              <a:t>with time-dependecy </a:t>
            </a:r>
            <a:r>
              <a:rPr lang="en-CA"/>
              <a:t>(</a:t>
            </a:r>
            <a:r>
              <a:rPr lang="en-CA">
                <a:sym typeface="Symbol" pitchFamily="18" charset="2"/>
              </a:rPr>
              <a:t></a:t>
            </a:r>
            <a:r>
              <a:rPr lang="en-CA" baseline="-25000">
                <a:sym typeface="Symbol" pitchFamily="18" charset="2"/>
              </a:rPr>
              <a:t>t*s</a:t>
            </a:r>
            <a:r>
              <a:rPr lang="en-CA">
                <a:sym typeface="Symbol" pitchFamily="18" charset="2"/>
              </a:rPr>
              <a:t> , P</a:t>
            </a:r>
            <a:r>
              <a:rPr lang="en-CA" baseline="-25000">
                <a:sym typeface="Symbol" pitchFamily="18" charset="2"/>
              </a:rPr>
              <a:t>t*s</a:t>
            </a:r>
            <a:r>
              <a:rPr lang="en-CA">
                <a:sym typeface="Symbol" pitchFamily="18" charset="2"/>
              </a:rPr>
              <a:t>, </a:t>
            </a:r>
            <a:r>
              <a:rPr lang="en-CA" baseline="-25000">
                <a:sym typeface="Symbol" pitchFamily="18" charset="2"/>
              </a:rPr>
              <a:t>t </a:t>
            </a:r>
            <a:r>
              <a:rPr lang="en-CA">
                <a:sym typeface="Symbol" pitchFamily="18" charset="2"/>
              </a:rPr>
              <a:t>)</a:t>
            </a:r>
            <a:r>
              <a:rPr lang="en-CA" sz="2400"/>
              <a:t>, the last parameters of capture and transition ON EACH SITE are not estimable separately</a:t>
            </a:r>
            <a:r>
              <a:rPr lang="en-CA"/>
              <a:t> </a:t>
            </a:r>
          </a:p>
          <a:p>
            <a:pPr>
              <a:spcBef>
                <a:spcPct val="40000"/>
              </a:spcBef>
              <a:spcAft>
                <a:spcPct val="20000"/>
              </a:spcAft>
            </a:pPr>
            <a:r>
              <a:rPr lang="en-CA" sz="2400"/>
              <a:t>only the products</a:t>
            </a:r>
          </a:p>
        </p:txBody>
      </p:sp>
      <p:graphicFrame>
        <p:nvGraphicFramePr>
          <p:cNvPr id="130052" name="Object 4"/>
          <p:cNvGraphicFramePr>
            <a:graphicFrameLocks noChangeAspect="1"/>
          </p:cNvGraphicFramePr>
          <p:nvPr/>
        </p:nvGraphicFramePr>
        <p:xfrm>
          <a:off x="1219200" y="3962400"/>
          <a:ext cx="773113" cy="519113"/>
        </p:xfrm>
        <a:graphic>
          <a:graphicData uri="http://schemas.openxmlformats.org/presentationml/2006/ole">
            <mc:AlternateContent xmlns:mc="http://schemas.openxmlformats.org/markup-compatibility/2006">
              <mc:Choice xmlns:v="urn:schemas-microsoft-com:vml" Requires="v">
                <p:oleObj spid="_x0000_s16437" name="Équation" r:id="rId3" imgW="469800" imgH="317160" progId="Equation.3">
                  <p:embed/>
                </p:oleObj>
              </mc:Choice>
              <mc:Fallback>
                <p:oleObj name="Équation" r:id="rId3" imgW="469800" imgH="317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1219200" y="3962400"/>
                        <a:ext cx="773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3" name="Text Box 5"/>
          <p:cNvSpPr txBox="1">
            <a:spLocks noChangeArrowheads="1"/>
          </p:cNvSpPr>
          <p:nvPr/>
        </p:nvSpPr>
        <p:spPr bwMode="auto">
          <a:xfrm>
            <a:off x="1905000" y="3962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t>, </a:t>
            </a:r>
            <a:endParaRPr lang="en-CA"/>
          </a:p>
        </p:txBody>
      </p:sp>
      <p:graphicFrame>
        <p:nvGraphicFramePr>
          <p:cNvPr id="130054" name="Object 6"/>
          <p:cNvGraphicFramePr>
            <a:graphicFrameLocks noChangeAspect="1"/>
          </p:cNvGraphicFramePr>
          <p:nvPr/>
        </p:nvGraphicFramePr>
        <p:xfrm>
          <a:off x="2209800" y="3962400"/>
          <a:ext cx="790575" cy="519113"/>
        </p:xfrm>
        <a:graphic>
          <a:graphicData uri="http://schemas.openxmlformats.org/presentationml/2006/ole">
            <mc:AlternateContent xmlns:mc="http://schemas.openxmlformats.org/markup-compatibility/2006">
              <mc:Choice xmlns:v="urn:schemas-microsoft-com:vml" Requires="v">
                <p:oleObj spid="_x0000_s16438" name="Équation" r:id="rId5" imgW="482400" imgH="317160" progId="Equation.3">
                  <p:embed/>
                </p:oleObj>
              </mc:Choice>
              <mc:Fallback>
                <p:oleObj name="Équation" r:id="rId5" imgW="482400" imgH="317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2209800" y="3962400"/>
                        <a:ext cx="790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5" name="Object 7"/>
          <p:cNvGraphicFramePr>
            <a:graphicFrameLocks noChangeAspect="1"/>
          </p:cNvGraphicFramePr>
          <p:nvPr/>
        </p:nvGraphicFramePr>
        <p:xfrm>
          <a:off x="3886200" y="3962400"/>
          <a:ext cx="790575" cy="519113"/>
        </p:xfrm>
        <a:graphic>
          <a:graphicData uri="http://schemas.openxmlformats.org/presentationml/2006/ole">
            <mc:AlternateContent xmlns:mc="http://schemas.openxmlformats.org/markup-compatibility/2006">
              <mc:Choice xmlns:v="urn:schemas-microsoft-com:vml" Requires="v">
                <p:oleObj spid="_x0000_s16439" name="Équation" r:id="rId7" imgW="482400" imgH="317160" progId="Equation.3">
                  <p:embed/>
                </p:oleObj>
              </mc:Choice>
              <mc:Fallback>
                <p:oleObj name="Équation" r:id="rId7" imgW="482400" imgH="317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3886200" y="3962400"/>
                        <a:ext cx="790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6" name="Text Box 8"/>
          <p:cNvSpPr txBox="1">
            <a:spLocks noChangeArrowheads="1"/>
          </p:cNvSpPr>
          <p:nvPr/>
        </p:nvSpPr>
        <p:spPr bwMode="auto">
          <a:xfrm>
            <a:off x="2971800" y="3962400"/>
            <a:ext cx="1371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pPr>
            <a:r>
              <a:rPr lang="en-CA" sz="2400"/>
              <a:t>, and </a:t>
            </a:r>
            <a:endParaRPr lang="en-CA"/>
          </a:p>
        </p:txBody>
      </p:sp>
      <p:sp>
        <p:nvSpPr>
          <p:cNvPr id="130057" name="Text Box 9"/>
          <p:cNvSpPr txBox="1">
            <a:spLocks noChangeArrowheads="1"/>
          </p:cNvSpPr>
          <p:nvPr/>
        </p:nvSpPr>
        <p:spPr bwMode="auto">
          <a:xfrm>
            <a:off x="4800600" y="40386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t>are separately estimable</a:t>
            </a:r>
            <a:br>
              <a:rPr lang="en-CA" sz="2400"/>
            </a:br>
            <a:r>
              <a:rPr lang="en-CA" sz="2400"/>
              <a:t>(for site 1)</a:t>
            </a:r>
            <a:endParaRPr lang="en-CA"/>
          </a:p>
        </p:txBody>
      </p:sp>
      <p:sp>
        <p:nvSpPr>
          <p:cNvPr id="130058" name="Text Box 10"/>
          <p:cNvSpPr txBox="1">
            <a:spLocks noChangeArrowheads="1"/>
          </p:cNvSpPr>
          <p:nvPr/>
        </p:nvSpPr>
        <p:spPr bwMode="auto">
          <a:xfrm>
            <a:off x="990600" y="50292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400"/>
              <a:t>i.e. there is one more non-estimable parameter for each 			site.</a:t>
            </a:r>
          </a:p>
        </p:txBody>
      </p:sp>
    </p:spTree>
    <p:extLst>
      <p:ext uri="{BB962C8B-B14F-4D97-AF65-F5344CB8AC3E}">
        <p14:creationId xmlns:p14="http://schemas.microsoft.com/office/powerpoint/2010/main" val="30439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3005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3005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3005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3005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3005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3005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30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utoUpdateAnimBg="0"/>
      <p:bldP spid="130056" grpId="0" autoUpdateAnimBg="0"/>
      <p:bldP spid="130057" grpId="0" autoUpdateAnimBg="0"/>
      <p:bldP spid="13005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465B8C1-086B-4D62-B637-93E403930904}" type="slidenum">
              <a:rPr lang="fr-FR"/>
              <a:pPr/>
              <a:t>26</a:t>
            </a:fld>
            <a:endParaRPr lang="fr-FR"/>
          </a:p>
        </p:txBody>
      </p:sp>
      <p:sp>
        <p:nvSpPr>
          <p:cNvPr id="131074" name="Rectangle 2"/>
          <p:cNvSpPr>
            <a:spLocks noGrp="1" noChangeArrowheads="1"/>
          </p:cNvSpPr>
          <p:nvPr>
            <p:ph type="title"/>
          </p:nvPr>
        </p:nvSpPr>
        <p:spPr/>
        <p:txBody>
          <a:bodyPr/>
          <a:lstStyle/>
          <a:p>
            <a:r>
              <a:rPr lang="en-CA"/>
              <a:t> </a:t>
            </a:r>
          </a:p>
        </p:txBody>
      </p:sp>
      <p:sp>
        <p:nvSpPr>
          <p:cNvPr id="131075" name="Rectangle 3"/>
          <p:cNvSpPr>
            <a:spLocks noChangeArrowheads="1"/>
          </p:cNvSpPr>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CA" sz="4400">
                <a:solidFill>
                  <a:schemeClr val="tx2"/>
                </a:solidFill>
              </a:rPr>
              <a:t>Comparison with one-site capture-recapture models</a:t>
            </a:r>
          </a:p>
        </p:txBody>
      </p:sp>
      <p:sp>
        <p:nvSpPr>
          <p:cNvPr id="131076" name="Rectangle 4"/>
          <p:cNvSpPr>
            <a:spLocks noChangeArrowheads="1"/>
          </p:cNvSpPr>
          <p:nvPr/>
        </p:nvSpPr>
        <p:spPr bwMode="auto">
          <a:xfrm>
            <a:off x="304800" y="1676400"/>
            <a:ext cx="853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CA" sz="2800"/>
              <a:t>capture histories with several alive states </a:t>
            </a:r>
            <a:br>
              <a:rPr lang="en-CA" sz="2800"/>
            </a:br>
            <a:r>
              <a:rPr lang="en-CA" sz="2800"/>
              <a:t>(e.g. 1 2 0 1)</a:t>
            </a:r>
          </a:p>
          <a:p>
            <a:pPr marL="342900" indent="-342900">
              <a:spcBef>
                <a:spcPct val="20000"/>
              </a:spcBef>
              <a:buFontTx/>
              <a:buChar char="•"/>
            </a:pPr>
            <a:r>
              <a:rPr lang="en-CA" sz="2800"/>
              <a:t>Estimation conditional on numbers released</a:t>
            </a:r>
          </a:p>
          <a:p>
            <a:pPr marL="342900" indent="-342900">
              <a:spcBef>
                <a:spcPct val="20000"/>
              </a:spcBef>
              <a:buFontTx/>
              <a:buChar char="•"/>
            </a:pPr>
            <a:r>
              <a:rPr lang="en-CA" sz="2800"/>
              <a:t>The </a:t>
            </a:r>
            <a:r>
              <a:rPr lang="en-CA" sz="2800" i="1"/>
              <a:t>iii</a:t>
            </a:r>
            <a:r>
              <a:rPr lang="en-CA" sz="2800"/>
              <a:t> hypothesis must still hold</a:t>
            </a:r>
          </a:p>
          <a:p>
            <a:pPr marL="342900" indent="-342900">
              <a:spcBef>
                <a:spcPct val="20000"/>
              </a:spcBef>
              <a:buFontTx/>
              <a:buChar char="•"/>
            </a:pPr>
            <a:r>
              <a:rPr lang="en-CA" sz="2800"/>
              <a:t>Not all parameters identifiable (np </a:t>
            </a:r>
            <a:r>
              <a:rPr lang="en-CA" sz="2800">
                <a:sym typeface="Symbol" pitchFamily="18" charset="2"/>
              </a:rPr>
              <a:t> n)</a:t>
            </a:r>
          </a:p>
          <a:p>
            <a:pPr marL="342900" indent="-342900">
              <a:spcBef>
                <a:spcPct val="20000"/>
              </a:spcBef>
              <a:buFontTx/>
              <a:buChar char="•"/>
            </a:pPr>
            <a:r>
              <a:rPr lang="en-CA" sz="2800">
                <a:sym typeface="Symbol" pitchFamily="18" charset="2"/>
              </a:rPr>
              <a:t>Number of occasions K must be &gt;2 to separate survival / transition rates from recapture probability</a:t>
            </a:r>
          </a:p>
          <a:p>
            <a:pPr marL="342900" indent="-342900">
              <a:spcBef>
                <a:spcPct val="20000"/>
              </a:spcBef>
              <a:buFontTx/>
              <a:buChar char="•"/>
            </a:pPr>
            <a:r>
              <a:rPr lang="en-CA" sz="2800">
                <a:sym typeface="Symbol" pitchFamily="18" charset="2"/>
              </a:rPr>
              <a:t>The “Arnason-Schwarz” model</a:t>
            </a:r>
            <a:endParaRPr lang="en-CA" sz="2800"/>
          </a:p>
        </p:txBody>
      </p:sp>
    </p:spTree>
    <p:extLst>
      <p:ext uri="{BB962C8B-B14F-4D97-AF65-F5344CB8AC3E}">
        <p14:creationId xmlns:p14="http://schemas.microsoft.com/office/powerpoint/2010/main" val="48842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20" name="Text Box 4"/>
          <p:cNvSpPr txBox="1">
            <a:spLocks noChangeArrowheads="1"/>
          </p:cNvSpPr>
          <p:nvPr/>
        </p:nvSpPr>
        <p:spPr bwMode="auto">
          <a:xfrm>
            <a:off x="176213" y="981075"/>
            <a:ext cx="4905375" cy="4000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dirty="0">
                <a:solidFill>
                  <a:schemeClr val="tx2">
                    <a:lumMod val="75000"/>
                  </a:schemeClr>
                </a:solidFill>
                <a:latin typeface="+mn-lt"/>
                <a:cs typeface="+mn-cs"/>
              </a:rPr>
              <a:t>Recapture probability</a:t>
            </a:r>
          </a:p>
        </p:txBody>
      </p:sp>
      <p:sp>
        <p:nvSpPr>
          <p:cNvPr id="1032" name="Text Box 9"/>
          <p:cNvSpPr txBox="1">
            <a:spLocks noChangeArrowheads="1"/>
          </p:cNvSpPr>
          <p:nvPr/>
        </p:nvSpPr>
        <p:spPr bwMode="auto">
          <a:xfrm>
            <a:off x="6732588" y="4868863"/>
            <a:ext cx="2039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993300"/>
                </a:solidFill>
                <a:latin typeface="Calibri" pitchFamily="34" charset="0"/>
              </a:rPr>
              <a:t>Program E-SURGE</a:t>
            </a:r>
          </a:p>
          <a:p>
            <a:pPr eaLnBrk="1" hangingPunct="1"/>
            <a:r>
              <a:rPr lang="en-US" sz="2000">
                <a:solidFill>
                  <a:srgbClr val="993300"/>
                </a:solidFill>
                <a:latin typeface="Calibri" pitchFamily="34" charset="0"/>
              </a:rPr>
              <a:t> </a:t>
            </a:r>
          </a:p>
        </p:txBody>
      </p:sp>
      <p:sp>
        <p:nvSpPr>
          <p:cNvPr id="342046" name="Text Box 30"/>
          <p:cNvSpPr txBox="1">
            <a:spLocks noChangeArrowheads="1"/>
          </p:cNvSpPr>
          <p:nvPr/>
        </p:nvSpPr>
        <p:spPr bwMode="auto">
          <a:xfrm>
            <a:off x="165100" y="1547813"/>
            <a:ext cx="3671888" cy="4000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dirty="0">
                <a:solidFill>
                  <a:schemeClr val="tx2">
                    <a:lumMod val="75000"/>
                  </a:schemeClr>
                </a:solidFill>
                <a:latin typeface="+mn-lt"/>
                <a:cs typeface="+mn-cs"/>
              </a:rPr>
              <a:t>Survival probability</a:t>
            </a:r>
            <a:endParaRPr lang="en-US" sz="2800" b="1" dirty="0">
              <a:solidFill>
                <a:schemeClr val="tx2">
                  <a:lumMod val="75000"/>
                </a:schemeClr>
              </a:solidFill>
              <a:latin typeface="+mn-lt"/>
              <a:cs typeface="+mn-cs"/>
              <a:sym typeface="Wingdings" pitchFamily="2" charset="2"/>
            </a:endParaRPr>
          </a:p>
        </p:txBody>
      </p:sp>
      <p:graphicFrame>
        <p:nvGraphicFramePr>
          <p:cNvPr id="342047" name="Object 6"/>
          <p:cNvGraphicFramePr>
            <a:graphicFrameLocks noGrp="1" noChangeAspect="1"/>
          </p:cNvGraphicFramePr>
          <p:nvPr>
            <p:ph sz="half" idx="2"/>
          </p:nvPr>
        </p:nvGraphicFramePr>
        <p:xfrm>
          <a:off x="4125913" y="908050"/>
          <a:ext cx="374650" cy="354013"/>
        </p:xfrm>
        <a:graphic>
          <a:graphicData uri="http://schemas.openxmlformats.org/presentationml/2006/ole">
            <mc:AlternateContent xmlns:mc="http://schemas.openxmlformats.org/markup-compatibility/2006">
              <mc:Choice xmlns:v="urn:schemas-microsoft-com:vml" Requires="v">
                <p:oleObj spid="_x0000_s10407" name="Equation" r:id="rId5" imgW="203040" imgH="190440" progId="Equation.3">
                  <p:embed/>
                </p:oleObj>
              </mc:Choice>
              <mc:Fallback>
                <p:oleObj name="Equation" r:id="rId5" imgW="20304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5913" y="908050"/>
                        <a:ext cx="374650" cy="354013"/>
                      </a:xfrm>
                      <a:prstGeom prst="rect">
                        <a:avLst/>
                      </a:prstGeom>
                    </p:spPr>
                  </p:pic>
                </p:oleObj>
              </mc:Fallback>
            </mc:AlternateContent>
          </a:graphicData>
        </a:graphic>
      </p:graphicFrame>
      <p:graphicFrame>
        <p:nvGraphicFramePr>
          <p:cNvPr id="342048" name="Object 7"/>
          <p:cNvGraphicFramePr>
            <a:graphicFrameLocks noChangeAspect="1"/>
          </p:cNvGraphicFramePr>
          <p:nvPr/>
        </p:nvGraphicFramePr>
        <p:xfrm>
          <a:off x="4140200" y="1484313"/>
          <a:ext cx="360363" cy="379412"/>
        </p:xfrm>
        <a:graphic>
          <a:graphicData uri="http://schemas.openxmlformats.org/presentationml/2006/ole">
            <mc:AlternateContent xmlns:mc="http://schemas.openxmlformats.org/markup-compatibility/2006">
              <mc:Choice xmlns:v="urn:schemas-microsoft-com:vml" Requires="v">
                <p:oleObj spid="_x0000_s10408" name="Équation" r:id="rId7" imgW="190440" imgH="203040" progId="Equation.3">
                  <p:embed/>
                </p:oleObj>
              </mc:Choice>
              <mc:Fallback>
                <p:oleObj name="Équation" r:id="rId7" imgW="19044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1484313"/>
                        <a:ext cx="360363"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Connecteur droit 38"/>
          <p:cNvCxnSpPr/>
          <p:nvPr/>
        </p:nvCxnSpPr>
        <p:spPr>
          <a:xfrm>
            <a:off x="0" y="620713"/>
            <a:ext cx="5435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35"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dirty="0" err="1">
                <a:solidFill>
                  <a:srgbClr val="993300"/>
                </a:solidFill>
                <a:latin typeface="Calibri" pitchFamily="34" charset="0"/>
              </a:rPr>
              <a:t>Methods</a:t>
            </a:r>
            <a:r>
              <a:rPr lang="fr-FR" sz="2400" b="1" dirty="0">
                <a:solidFill>
                  <a:srgbClr val="993300"/>
                </a:solidFill>
                <a:latin typeface="Calibri" pitchFamily="34" charset="0"/>
              </a:rPr>
              <a:t>: </a:t>
            </a:r>
            <a:r>
              <a:rPr lang="fr-FR" sz="2400" b="1" dirty="0" err="1" smtClean="0">
                <a:solidFill>
                  <a:srgbClr val="993300"/>
                </a:solidFill>
                <a:latin typeface="Calibri" pitchFamily="34" charset="0"/>
              </a:rPr>
              <a:t>Multistate</a:t>
            </a:r>
            <a:r>
              <a:rPr lang="fr-FR" sz="2400" b="1" dirty="0" smtClean="0">
                <a:solidFill>
                  <a:srgbClr val="993300"/>
                </a:solidFill>
                <a:latin typeface="Calibri" pitchFamily="34" charset="0"/>
              </a:rPr>
              <a:t> </a:t>
            </a:r>
            <a:r>
              <a:rPr lang="fr-FR" sz="2400" b="1" dirty="0">
                <a:solidFill>
                  <a:srgbClr val="993300"/>
                </a:solidFill>
                <a:latin typeface="Calibri" pitchFamily="34" charset="0"/>
              </a:rPr>
              <a:t>CR </a:t>
            </a:r>
            <a:r>
              <a:rPr lang="fr-FR" sz="2400" b="1" dirty="0" err="1">
                <a:solidFill>
                  <a:srgbClr val="993300"/>
                </a:solidFill>
                <a:latin typeface="Calibri" pitchFamily="34" charset="0"/>
              </a:rPr>
              <a:t>modelling</a:t>
            </a:r>
            <a:endParaRPr lang="fr-FR" sz="2400" b="1" dirty="0">
              <a:latin typeface="Calibri" pitchFamily="34" charset="0"/>
            </a:endParaRPr>
          </a:p>
        </p:txBody>
      </p:sp>
      <p:grpSp>
        <p:nvGrpSpPr>
          <p:cNvPr id="2" name="Group 20"/>
          <p:cNvGrpSpPr>
            <a:grpSpLocks/>
          </p:cNvGrpSpPr>
          <p:nvPr/>
        </p:nvGrpSpPr>
        <p:grpSpPr bwMode="auto">
          <a:xfrm>
            <a:off x="5508104" y="188640"/>
            <a:ext cx="3373439" cy="1531937"/>
            <a:chOff x="489" y="1706"/>
            <a:chExt cx="2125" cy="965"/>
          </a:xfrm>
          <a:solidFill>
            <a:schemeClr val="bg1"/>
          </a:solidFill>
        </p:grpSpPr>
        <p:sp>
          <p:nvSpPr>
            <p:cNvPr id="342037" name="Rectangle 21"/>
            <p:cNvSpPr>
              <a:spLocks noChangeArrowheads="1"/>
            </p:cNvSpPr>
            <p:nvPr/>
          </p:nvSpPr>
          <p:spPr bwMode="auto">
            <a:xfrm>
              <a:off x="1519" y="2126"/>
              <a:ext cx="362" cy="288"/>
            </a:xfrm>
            <a:prstGeom prst="rect">
              <a:avLst/>
            </a:prstGeom>
            <a:grpFill/>
            <a:ln w="9525">
              <a:noFill/>
              <a:miter lim="800000"/>
              <a:headEnd/>
              <a:tailEnd/>
            </a:ln>
            <a:effectLst/>
          </p:spPr>
          <p:txBody>
            <a:bodyPr>
              <a:spAutoFit/>
            </a:bodyPr>
            <a:lstStyle/>
            <a:p>
              <a:pPr fontAlgn="auto">
                <a:spcBef>
                  <a:spcPts val="0"/>
                </a:spcBef>
                <a:spcAft>
                  <a:spcPts val="0"/>
                </a:spcAft>
                <a:defRPr/>
              </a:pPr>
              <a:r>
                <a:rPr lang="en-US" sz="2400">
                  <a:latin typeface="+mn-lt"/>
                  <a:cs typeface="+mn-cs"/>
                </a:rPr>
                <a:t>Ø</a:t>
              </a:r>
            </a:p>
          </p:txBody>
        </p:sp>
        <p:sp>
          <p:nvSpPr>
            <p:cNvPr id="342038" name="Text Box 22"/>
            <p:cNvSpPr txBox="1">
              <a:spLocks noChangeArrowheads="1"/>
            </p:cNvSpPr>
            <p:nvPr/>
          </p:nvSpPr>
          <p:spPr bwMode="auto">
            <a:xfrm>
              <a:off x="489" y="1706"/>
              <a:ext cx="2125" cy="233"/>
            </a:xfrm>
            <a:prstGeom prst="rect">
              <a:avLst/>
            </a:prstGeom>
            <a:grpFill/>
            <a:ln w="9525">
              <a:noFill/>
              <a:miter lim="800000"/>
              <a:headEnd/>
              <a:tailEnd/>
            </a:ln>
            <a:effectLst/>
          </p:spPr>
          <p:txBody>
            <a:bodyPr wrap="none">
              <a:spAutoFit/>
            </a:bodyPr>
            <a:lstStyle/>
            <a:p>
              <a:pPr fontAlgn="auto">
                <a:spcBef>
                  <a:spcPts val="0"/>
                </a:spcBef>
                <a:spcAft>
                  <a:spcPts val="0"/>
                </a:spcAft>
                <a:defRPr/>
              </a:pPr>
              <a:r>
                <a:rPr lang="en-US" dirty="0">
                  <a:latin typeface="+mn-lt"/>
                  <a:cs typeface="+mn-cs"/>
                </a:rPr>
                <a:t>1    </a:t>
              </a:r>
              <a:r>
                <a:rPr lang="tr-TR" dirty="0">
                  <a:latin typeface="+mn-lt"/>
                  <a:cs typeface="+mn-cs"/>
                </a:rPr>
                <a:t> </a:t>
              </a:r>
              <a:r>
                <a:rPr lang="en-US" dirty="0">
                  <a:latin typeface="+mn-lt"/>
                  <a:cs typeface="+mn-cs"/>
                </a:rPr>
                <a:t>2   </a:t>
              </a:r>
              <a:r>
                <a:rPr lang="tr-TR" dirty="0">
                  <a:latin typeface="+mn-lt"/>
                  <a:cs typeface="+mn-cs"/>
                </a:rPr>
                <a:t> </a:t>
              </a:r>
              <a:r>
                <a:rPr lang="en-US" dirty="0">
                  <a:latin typeface="+mn-lt"/>
                  <a:cs typeface="+mn-cs"/>
                </a:rPr>
                <a:t>3   …    …   </a:t>
              </a:r>
              <a:r>
                <a:rPr lang="tr-TR" dirty="0">
                  <a:latin typeface="+mn-lt"/>
                  <a:cs typeface="+mn-cs"/>
                </a:rPr>
                <a:t> </a:t>
              </a:r>
              <a:r>
                <a:rPr lang="en-US" dirty="0">
                  <a:latin typeface="+mn-lt"/>
                  <a:cs typeface="+mn-cs"/>
                </a:rPr>
                <a:t>…    …  </a:t>
              </a:r>
              <a:r>
                <a:rPr lang="tr-TR" dirty="0">
                  <a:latin typeface="+mn-lt"/>
                  <a:cs typeface="+mn-cs"/>
                </a:rPr>
                <a:t> </a:t>
              </a:r>
              <a:r>
                <a:rPr lang="en-US" dirty="0">
                  <a:latin typeface="+mn-lt"/>
                  <a:cs typeface="+mn-cs"/>
                </a:rPr>
                <a:t>…  …..  t </a:t>
              </a:r>
            </a:p>
          </p:txBody>
        </p:sp>
        <p:sp>
          <p:nvSpPr>
            <p:cNvPr id="342039" name="Rectangle 23"/>
            <p:cNvSpPr>
              <a:spLocks noChangeArrowheads="1"/>
            </p:cNvSpPr>
            <p:nvPr/>
          </p:nvSpPr>
          <p:spPr bwMode="auto">
            <a:xfrm>
              <a:off x="2076" y="2126"/>
              <a:ext cx="362" cy="288"/>
            </a:xfrm>
            <a:prstGeom prst="rect">
              <a:avLst/>
            </a:prstGeom>
            <a:grpFill/>
            <a:ln w="9525">
              <a:noFill/>
              <a:miter lim="800000"/>
              <a:headEnd/>
              <a:tailEnd/>
            </a:ln>
            <a:effectLst/>
          </p:spPr>
          <p:txBody>
            <a:bodyPr>
              <a:spAutoFit/>
            </a:bodyPr>
            <a:lstStyle/>
            <a:p>
              <a:pPr fontAlgn="auto">
                <a:spcBef>
                  <a:spcPts val="0"/>
                </a:spcBef>
                <a:spcAft>
                  <a:spcPts val="0"/>
                </a:spcAft>
                <a:defRPr/>
              </a:pPr>
              <a:r>
                <a:rPr lang="en-US" sz="2400">
                  <a:latin typeface="+mn-lt"/>
                  <a:cs typeface="+mn-cs"/>
                </a:rPr>
                <a:t>Ø</a:t>
              </a:r>
            </a:p>
          </p:txBody>
        </p:sp>
        <p:sp>
          <p:nvSpPr>
            <p:cNvPr id="342040" name="Rectangle 24"/>
            <p:cNvSpPr>
              <a:spLocks noChangeArrowheads="1"/>
            </p:cNvSpPr>
            <p:nvPr/>
          </p:nvSpPr>
          <p:spPr bwMode="auto">
            <a:xfrm>
              <a:off x="748" y="2126"/>
              <a:ext cx="213" cy="288"/>
            </a:xfrm>
            <a:prstGeom prst="rect">
              <a:avLst/>
            </a:prstGeom>
            <a:grpFill/>
            <a:ln w="9525">
              <a:noFill/>
              <a:miter lim="800000"/>
              <a:headEnd/>
              <a:tailEnd/>
            </a:ln>
            <a:effectLst/>
          </p:spPr>
          <p:txBody>
            <a:bodyPr>
              <a:spAutoFit/>
            </a:bodyPr>
            <a:lstStyle/>
            <a:p>
              <a:pPr fontAlgn="auto">
                <a:spcBef>
                  <a:spcPts val="0"/>
                </a:spcBef>
                <a:spcAft>
                  <a:spcPts val="0"/>
                </a:spcAft>
                <a:defRPr/>
              </a:pPr>
              <a:r>
                <a:rPr lang="en-US" sz="2400">
                  <a:latin typeface="+mn-lt"/>
                  <a:cs typeface="+mn-cs"/>
                </a:rPr>
                <a:t>Ø</a:t>
              </a:r>
            </a:p>
          </p:txBody>
        </p:sp>
        <p:pic>
          <p:nvPicPr>
            <p:cNvPr id="342041" name="Picture 25" descr="flamingo tek halkali son small"/>
            <p:cNvPicPr>
              <a:picLocks noChangeAspect="1" noChangeArrowheads="1"/>
            </p:cNvPicPr>
            <p:nvPr/>
          </p:nvPicPr>
          <p:blipFill>
            <a:blip r:embed="rId9" cstate="print"/>
            <a:srcRect/>
            <a:stretch>
              <a:fillRect/>
            </a:stretch>
          </p:blipFill>
          <p:spPr bwMode="auto">
            <a:xfrm>
              <a:off x="1020" y="2036"/>
              <a:ext cx="152" cy="635"/>
            </a:xfrm>
            <a:prstGeom prst="rect">
              <a:avLst/>
            </a:prstGeom>
            <a:grpFill/>
          </p:spPr>
        </p:pic>
        <p:pic>
          <p:nvPicPr>
            <p:cNvPr id="342042" name="Picture 26" descr="flamingo tek halkali son small"/>
            <p:cNvPicPr>
              <a:picLocks noChangeAspect="1" noChangeArrowheads="1"/>
            </p:cNvPicPr>
            <p:nvPr/>
          </p:nvPicPr>
          <p:blipFill>
            <a:blip r:embed="rId9" cstate="print"/>
            <a:srcRect/>
            <a:stretch>
              <a:fillRect/>
            </a:stretch>
          </p:blipFill>
          <p:spPr bwMode="auto">
            <a:xfrm>
              <a:off x="1292" y="2036"/>
              <a:ext cx="152" cy="635"/>
            </a:xfrm>
            <a:prstGeom prst="rect">
              <a:avLst/>
            </a:prstGeom>
            <a:grpFill/>
          </p:spPr>
        </p:pic>
        <p:pic>
          <p:nvPicPr>
            <p:cNvPr id="342043" name="Picture 27" descr="flamingo tek halkali son small"/>
            <p:cNvPicPr>
              <a:picLocks noChangeAspect="1" noChangeArrowheads="1"/>
            </p:cNvPicPr>
            <p:nvPr/>
          </p:nvPicPr>
          <p:blipFill>
            <a:blip r:embed="rId9" cstate="print"/>
            <a:srcRect/>
            <a:stretch>
              <a:fillRect/>
            </a:stretch>
          </p:blipFill>
          <p:spPr bwMode="auto">
            <a:xfrm>
              <a:off x="1849" y="2036"/>
              <a:ext cx="152" cy="635"/>
            </a:xfrm>
            <a:prstGeom prst="rect">
              <a:avLst/>
            </a:prstGeom>
            <a:grpFill/>
          </p:spPr>
        </p:pic>
        <p:pic>
          <p:nvPicPr>
            <p:cNvPr id="342044" name="Picture 28" descr="flamingo tek halkali son small"/>
            <p:cNvPicPr>
              <a:picLocks noChangeAspect="1" noChangeArrowheads="1"/>
            </p:cNvPicPr>
            <p:nvPr/>
          </p:nvPicPr>
          <p:blipFill>
            <a:blip r:embed="rId9" cstate="print"/>
            <a:srcRect/>
            <a:stretch>
              <a:fillRect/>
            </a:stretch>
          </p:blipFill>
          <p:spPr bwMode="auto">
            <a:xfrm>
              <a:off x="521" y="2036"/>
              <a:ext cx="152" cy="635"/>
            </a:xfrm>
            <a:prstGeom prst="rect">
              <a:avLst/>
            </a:prstGeom>
            <a:grpFill/>
          </p:spPr>
        </p:pic>
        <p:pic>
          <p:nvPicPr>
            <p:cNvPr id="342045" name="Picture 29" descr="flamingo tek halkali son small"/>
            <p:cNvPicPr>
              <a:picLocks noChangeAspect="1" noChangeArrowheads="1"/>
            </p:cNvPicPr>
            <p:nvPr/>
          </p:nvPicPr>
          <p:blipFill>
            <a:blip r:embed="rId9" cstate="print"/>
            <a:srcRect/>
            <a:stretch>
              <a:fillRect/>
            </a:stretch>
          </p:blipFill>
          <p:spPr bwMode="auto">
            <a:xfrm>
              <a:off x="2394" y="2036"/>
              <a:ext cx="152" cy="635"/>
            </a:xfrm>
            <a:prstGeom prst="rect">
              <a:avLst/>
            </a:prstGeom>
            <a:grpFill/>
          </p:spPr>
        </p:pic>
      </p:grpSp>
      <p:grpSp>
        <p:nvGrpSpPr>
          <p:cNvPr id="1037" name="Groupe 65"/>
          <p:cNvGrpSpPr>
            <a:grpSpLocks/>
          </p:cNvGrpSpPr>
          <p:nvPr/>
        </p:nvGrpSpPr>
        <p:grpSpPr bwMode="auto">
          <a:xfrm>
            <a:off x="1187450" y="2852738"/>
            <a:ext cx="4392613" cy="2592387"/>
            <a:chOff x="467544" y="1196975"/>
            <a:chExt cx="4392488" cy="2592065"/>
          </a:xfrm>
        </p:grpSpPr>
        <p:graphicFrame>
          <p:nvGraphicFramePr>
            <p:cNvPr id="1029" name="Object 5"/>
            <p:cNvGraphicFramePr>
              <a:graphicFrameLocks noChangeAspect="1"/>
            </p:cNvGraphicFramePr>
            <p:nvPr/>
          </p:nvGraphicFramePr>
          <p:xfrm>
            <a:off x="3536950" y="1196975"/>
            <a:ext cx="800100" cy="417513"/>
          </p:xfrm>
          <a:graphic>
            <a:graphicData uri="http://schemas.openxmlformats.org/presentationml/2006/ole">
              <mc:AlternateContent xmlns:mc="http://schemas.openxmlformats.org/markup-compatibility/2006">
                <mc:Choice xmlns:v="urn:schemas-microsoft-com:vml" Requires="v">
                  <p:oleObj spid="_x0000_s10409" name="Équation" r:id="rId10" imgW="444240" imgH="228600" progId="Equation.3">
                    <p:embed/>
                  </p:oleObj>
                </mc:Choice>
                <mc:Fallback>
                  <p:oleObj name="Équation" r:id="rId10" imgW="4442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6950" y="1196975"/>
                          <a:ext cx="80010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2030" name="Oval 14"/>
            <p:cNvSpPr>
              <a:spLocks noChangeArrowheads="1"/>
            </p:cNvSpPr>
            <p:nvPr/>
          </p:nvSpPr>
          <p:spPr bwMode="auto">
            <a:xfrm>
              <a:off x="467544" y="2565230"/>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err="1">
                  <a:latin typeface="+mn-lt"/>
                  <a:cs typeface="+mn-cs"/>
                </a:rPr>
                <a:t>Fled</a:t>
              </a:r>
              <a:endParaRPr lang="tr-TR" dirty="0">
                <a:latin typeface="+mn-lt"/>
                <a:cs typeface="+mn-cs"/>
              </a:endParaRPr>
            </a:p>
          </p:txBody>
        </p:sp>
        <p:sp>
          <p:nvSpPr>
            <p:cNvPr id="1045" name="Line 18"/>
            <p:cNvSpPr>
              <a:spLocks noChangeShapeType="1"/>
            </p:cNvSpPr>
            <p:nvPr/>
          </p:nvSpPr>
          <p:spPr bwMode="auto">
            <a:xfrm>
              <a:off x="3347864" y="1628800"/>
              <a:ext cx="1080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 name="Oval 14"/>
            <p:cNvSpPr>
              <a:spLocks noChangeArrowheads="1"/>
            </p:cNvSpPr>
            <p:nvPr/>
          </p:nvSpPr>
          <p:spPr bwMode="auto">
            <a:xfrm>
              <a:off x="2915399" y="1412848"/>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a:latin typeface="+mn-lt"/>
                  <a:cs typeface="+mn-cs"/>
                </a:rPr>
                <a:t>FR</a:t>
              </a:r>
              <a:endParaRPr lang="tr-TR" dirty="0">
                <a:latin typeface="+mn-lt"/>
                <a:cs typeface="+mn-cs"/>
              </a:endParaRPr>
            </a:p>
          </p:txBody>
        </p:sp>
        <p:sp>
          <p:nvSpPr>
            <p:cNvPr id="46" name="Oval 14"/>
            <p:cNvSpPr>
              <a:spLocks noChangeArrowheads="1"/>
            </p:cNvSpPr>
            <p:nvPr/>
          </p:nvSpPr>
          <p:spPr bwMode="auto">
            <a:xfrm>
              <a:off x="2915399" y="2060468"/>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a:latin typeface="+mn-lt"/>
                  <a:cs typeface="+mn-cs"/>
                </a:rPr>
                <a:t>SP</a:t>
              </a:r>
              <a:endParaRPr lang="tr-TR" dirty="0">
                <a:latin typeface="+mn-lt"/>
                <a:cs typeface="+mn-cs"/>
              </a:endParaRPr>
            </a:p>
          </p:txBody>
        </p:sp>
        <p:sp>
          <p:nvSpPr>
            <p:cNvPr id="47" name="Oval 14"/>
            <p:cNvSpPr>
              <a:spLocks noChangeArrowheads="1"/>
            </p:cNvSpPr>
            <p:nvPr/>
          </p:nvSpPr>
          <p:spPr bwMode="auto">
            <a:xfrm>
              <a:off x="2915399" y="2709674"/>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a:latin typeface="+mn-lt"/>
                  <a:cs typeface="+mn-cs"/>
                </a:rPr>
                <a:t>IT</a:t>
              </a:r>
              <a:endParaRPr lang="tr-TR" dirty="0">
                <a:latin typeface="+mn-lt"/>
                <a:cs typeface="+mn-cs"/>
              </a:endParaRPr>
            </a:p>
          </p:txBody>
        </p:sp>
        <p:sp>
          <p:nvSpPr>
            <p:cNvPr id="48" name="Oval 14"/>
            <p:cNvSpPr>
              <a:spLocks noChangeArrowheads="1"/>
            </p:cNvSpPr>
            <p:nvPr/>
          </p:nvSpPr>
          <p:spPr bwMode="auto">
            <a:xfrm>
              <a:off x="2915399" y="3357294"/>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a:latin typeface="+mn-lt"/>
                  <a:cs typeface="+mn-cs"/>
                </a:rPr>
                <a:t>AF</a:t>
              </a:r>
              <a:endParaRPr lang="tr-TR" dirty="0">
                <a:latin typeface="+mn-lt"/>
                <a:cs typeface="+mn-cs"/>
              </a:endParaRPr>
            </a:p>
          </p:txBody>
        </p:sp>
        <p:sp>
          <p:nvSpPr>
            <p:cNvPr id="51" name="Oval 14"/>
            <p:cNvSpPr>
              <a:spLocks noChangeArrowheads="1"/>
            </p:cNvSpPr>
            <p:nvPr/>
          </p:nvSpPr>
          <p:spPr bwMode="auto">
            <a:xfrm>
              <a:off x="4428244" y="1412848"/>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a:latin typeface="+mn-lt"/>
                  <a:cs typeface="+mn-cs"/>
                </a:rPr>
                <a:t>FR</a:t>
              </a:r>
              <a:endParaRPr lang="tr-TR" dirty="0">
                <a:latin typeface="+mn-lt"/>
                <a:cs typeface="+mn-cs"/>
              </a:endParaRPr>
            </a:p>
          </p:txBody>
        </p:sp>
        <p:sp>
          <p:nvSpPr>
            <p:cNvPr id="52" name="Oval 14"/>
            <p:cNvSpPr>
              <a:spLocks noChangeArrowheads="1"/>
            </p:cNvSpPr>
            <p:nvPr/>
          </p:nvSpPr>
          <p:spPr bwMode="auto">
            <a:xfrm>
              <a:off x="4428244" y="2060468"/>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a:latin typeface="+mn-lt"/>
                  <a:cs typeface="+mn-cs"/>
                </a:rPr>
                <a:t>SP</a:t>
              </a:r>
              <a:endParaRPr lang="tr-TR" dirty="0">
                <a:latin typeface="+mn-lt"/>
                <a:cs typeface="+mn-cs"/>
              </a:endParaRPr>
            </a:p>
          </p:txBody>
        </p:sp>
        <p:sp>
          <p:nvSpPr>
            <p:cNvPr id="53" name="Oval 14"/>
            <p:cNvSpPr>
              <a:spLocks noChangeArrowheads="1"/>
            </p:cNvSpPr>
            <p:nvPr/>
          </p:nvSpPr>
          <p:spPr bwMode="auto">
            <a:xfrm>
              <a:off x="4428244" y="2709674"/>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a:latin typeface="+mn-lt"/>
                  <a:cs typeface="+mn-cs"/>
                </a:rPr>
                <a:t>IT</a:t>
              </a:r>
              <a:endParaRPr lang="tr-TR" dirty="0">
                <a:latin typeface="+mn-lt"/>
                <a:cs typeface="+mn-cs"/>
              </a:endParaRPr>
            </a:p>
          </p:txBody>
        </p:sp>
        <p:sp>
          <p:nvSpPr>
            <p:cNvPr id="54" name="Oval 14"/>
            <p:cNvSpPr>
              <a:spLocks noChangeArrowheads="1"/>
            </p:cNvSpPr>
            <p:nvPr/>
          </p:nvSpPr>
          <p:spPr bwMode="auto">
            <a:xfrm>
              <a:off x="4428244" y="3357294"/>
              <a:ext cx="431788" cy="4317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chemeClr val="tx1"/>
              </a:solidFill>
              <a:round/>
              <a:headEnd/>
              <a:tailEnd/>
            </a:ln>
            <a:effectLst/>
          </p:spPr>
          <p:txBody>
            <a:bodyPr wrap="none" anchor="ctr"/>
            <a:lstStyle/>
            <a:p>
              <a:pPr algn="ctr" fontAlgn="auto">
                <a:spcBef>
                  <a:spcPts val="0"/>
                </a:spcBef>
                <a:spcAft>
                  <a:spcPts val="0"/>
                </a:spcAft>
                <a:defRPr/>
              </a:pPr>
              <a:r>
                <a:rPr lang="fr-FR" dirty="0">
                  <a:latin typeface="+mn-lt"/>
                  <a:cs typeface="+mn-cs"/>
                </a:rPr>
                <a:t>AF</a:t>
              </a:r>
              <a:endParaRPr lang="tr-TR" dirty="0">
                <a:latin typeface="+mn-lt"/>
                <a:cs typeface="+mn-cs"/>
              </a:endParaRPr>
            </a:p>
          </p:txBody>
        </p:sp>
        <p:sp>
          <p:nvSpPr>
            <p:cNvPr id="1054" name="Line 18"/>
            <p:cNvSpPr>
              <a:spLocks noChangeShapeType="1"/>
            </p:cNvSpPr>
            <p:nvPr/>
          </p:nvSpPr>
          <p:spPr bwMode="auto">
            <a:xfrm>
              <a:off x="3347864" y="1628800"/>
              <a:ext cx="1080120" cy="6480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5" name="Line 18"/>
            <p:cNvSpPr>
              <a:spLocks noChangeShapeType="1"/>
            </p:cNvSpPr>
            <p:nvPr/>
          </p:nvSpPr>
          <p:spPr bwMode="auto">
            <a:xfrm>
              <a:off x="3347864" y="1628800"/>
              <a:ext cx="1080120" cy="1296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6" name="Line 18"/>
            <p:cNvSpPr>
              <a:spLocks noChangeShapeType="1"/>
            </p:cNvSpPr>
            <p:nvPr/>
          </p:nvSpPr>
          <p:spPr bwMode="auto">
            <a:xfrm>
              <a:off x="3347864" y="1628800"/>
              <a:ext cx="1080120" cy="19442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7" name="Line 18"/>
            <p:cNvSpPr>
              <a:spLocks noChangeShapeType="1"/>
            </p:cNvSpPr>
            <p:nvPr/>
          </p:nvSpPr>
          <p:spPr bwMode="auto">
            <a:xfrm flipV="1">
              <a:off x="971600" y="1628800"/>
              <a:ext cx="1872208" cy="11521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8" name="Line 18"/>
            <p:cNvSpPr>
              <a:spLocks noChangeShapeType="1"/>
            </p:cNvSpPr>
            <p:nvPr/>
          </p:nvSpPr>
          <p:spPr bwMode="auto">
            <a:xfrm flipV="1">
              <a:off x="971600" y="2276872"/>
              <a:ext cx="1872208" cy="5040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59" name="Line 18"/>
            <p:cNvSpPr>
              <a:spLocks noChangeShapeType="1"/>
            </p:cNvSpPr>
            <p:nvPr/>
          </p:nvSpPr>
          <p:spPr bwMode="auto">
            <a:xfrm>
              <a:off x="971600" y="2780928"/>
              <a:ext cx="1872208" cy="1440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60" name="Line 18"/>
            <p:cNvSpPr>
              <a:spLocks noChangeShapeType="1"/>
            </p:cNvSpPr>
            <p:nvPr/>
          </p:nvSpPr>
          <p:spPr bwMode="auto">
            <a:xfrm>
              <a:off x="971600" y="2780928"/>
              <a:ext cx="1872208" cy="7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aphicFrame>
          <p:nvGraphicFramePr>
            <p:cNvPr id="1030" name="Object 8"/>
            <p:cNvGraphicFramePr>
              <a:graphicFrameLocks noChangeAspect="1"/>
            </p:cNvGraphicFramePr>
            <p:nvPr/>
          </p:nvGraphicFramePr>
          <p:xfrm>
            <a:off x="1274763" y="1773238"/>
            <a:ext cx="914400" cy="417512"/>
          </p:xfrm>
          <a:graphic>
            <a:graphicData uri="http://schemas.openxmlformats.org/presentationml/2006/ole">
              <mc:AlternateContent xmlns:mc="http://schemas.openxmlformats.org/markup-compatibility/2006">
                <mc:Choice xmlns:v="urn:schemas-microsoft-com:vml" Requires="v">
                  <p:oleObj spid="_x0000_s10410" name="Équation" r:id="rId12" imgW="507960" imgH="228600" progId="Equation.3">
                    <p:embed/>
                  </p:oleObj>
                </mc:Choice>
                <mc:Fallback>
                  <p:oleObj name="Équation" r:id="rId12" imgW="50796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4763" y="1773238"/>
                          <a:ext cx="914400"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7" name="Text Box 30"/>
          <p:cNvSpPr txBox="1">
            <a:spLocks noChangeArrowheads="1"/>
          </p:cNvSpPr>
          <p:nvPr/>
        </p:nvSpPr>
        <p:spPr bwMode="auto">
          <a:xfrm>
            <a:off x="179388" y="2060575"/>
            <a:ext cx="3671887" cy="4000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dirty="0">
                <a:solidFill>
                  <a:schemeClr val="tx2">
                    <a:lumMod val="75000"/>
                  </a:schemeClr>
                </a:solidFill>
                <a:latin typeface="+mn-lt"/>
                <a:cs typeface="+mn-cs"/>
              </a:rPr>
              <a:t>Transition/Movement  probability</a:t>
            </a:r>
            <a:endParaRPr lang="en-US" sz="2800" b="1" dirty="0">
              <a:solidFill>
                <a:schemeClr val="tx2">
                  <a:lumMod val="75000"/>
                </a:schemeClr>
              </a:solidFill>
              <a:latin typeface="+mn-lt"/>
              <a:cs typeface="+mn-cs"/>
              <a:sym typeface="Wingdings" pitchFamily="2" charset="2"/>
            </a:endParaRPr>
          </a:p>
        </p:txBody>
      </p:sp>
      <p:graphicFrame>
        <p:nvGraphicFramePr>
          <p:cNvPr id="1028" name="Object 9"/>
          <p:cNvGraphicFramePr>
            <a:graphicFrameLocks noChangeAspect="1"/>
          </p:cNvGraphicFramePr>
          <p:nvPr/>
        </p:nvGraphicFramePr>
        <p:xfrm>
          <a:off x="4140200" y="2016125"/>
          <a:ext cx="576263" cy="390525"/>
        </p:xfrm>
        <a:graphic>
          <a:graphicData uri="http://schemas.openxmlformats.org/presentationml/2006/ole">
            <mc:AlternateContent xmlns:mc="http://schemas.openxmlformats.org/markup-compatibility/2006">
              <mc:Choice xmlns:v="urn:schemas-microsoft-com:vml" Requires="v">
                <p:oleObj spid="_x0000_s10411" name="Équation" r:id="rId14" imgW="342720" imgH="228600" progId="Equation.3">
                  <p:embed/>
                </p:oleObj>
              </mc:Choice>
              <mc:Fallback>
                <p:oleObj name="Équation" r:id="rId14" imgW="34272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0200" y="2016125"/>
                        <a:ext cx="576263"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Text Box 9"/>
          <p:cNvSpPr txBox="1">
            <a:spLocks noChangeArrowheads="1"/>
          </p:cNvSpPr>
          <p:nvPr/>
        </p:nvSpPr>
        <p:spPr bwMode="auto">
          <a:xfrm>
            <a:off x="6732588" y="5373688"/>
            <a:ext cx="226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993300"/>
                </a:solidFill>
                <a:latin typeface="Calibri" pitchFamily="34" charset="0"/>
              </a:rPr>
              <a:t>Model selection AIC</a:t>
            </a:r>
          </a:p>
        </p:txBody>
      </p:sp>
      <p:sp>
        <p:nvSpPr>
          <p:cNvPr id="70" name="Text Box 9"/>
          <p:cNvSpPr txBox="1">
            <a:spLocks noChangeArrowheads="1"/>
          </p:cNvSpPr>
          <p:nvPr/>
        </p:nvSpPr>
        <p:spPr bwMode="auto">
          <a:xfrm>
            <a:off x="1835150" y="5445125"/>
            <a:ext cx="1528763" cy="95408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i="1" dirty="0">
                <a:solidFill>
                  <a:schemeClr val="accent4">
                    <a:lumMod val="50000"/>
                  </a:schemeClr>
                </a:solidFill>
                <a:latin typeface="+mn-lt"/>
                <a:cs typeface="+mn-cs"/>
              </a:rPr>
              <a:t>First </a:t>
            </a:r>
            <a:r>
              <a:rPr lang="en-US" sz="2000" i="1" dirty="0">
                <a:solidFill>
                  <a:schemeClr val="accent4">
                    <a:lumMod val="50000"/>
                  </a:schemeClr>
                </a:solidFill>
                <a:latin typeface="+mn-lt"/>
                <a:cs typeface="+mn-cs"/>
              </a:rPr>
              <a:t>wintering</a:t>
            </a:r>
            <a:endParaRPr lang="en-US" i="1" dirty="0">
              <a:solidFill>
                <a:schemeClr val="accent4">
                  <a:lumMod val="50000"/>
                </a:schemeClr>
              </a:solidFill>
              <a:latin typeface="+mn-lt"/>
              <a:cs typeface="+mn-cs"/>
            </a:endParaRPr>
          </a:p>
          <a:p>
            <a:pPr algn="ctr" fontAlgn="auto">
              <a:spcBef>
                <a:spcPts val="0"/>
              </a:spcBef>
              <a:spcAft>
                <a:spcPts val="0"/>
              </a:spcAft>
              <a:defRPr/>
            </a:pPr>
            <a:r>
              <a:rPr lang="en-US" i="1" dirty="0">
                <a:solidFill>
                  <a:schemeClr val="accent4">
                    <a:lumMod val="50000"/>
                  </a:schemeClr>
                </a:solidFill>
                <a:latin typeface="+mn-lt"/>
                <a:cs typeface="+mn-cs"/>
              </a:rPr>
              <a:t>migration</a:t>
            </a:r>
            <a:r>
              <a:rPr lang="en-US" i="1" dirty="0">
                <a:solidFill>
                  <a:srgbClr val="993300"/>
                </a:solidFill>
                <a:latin typeface="+mn-lt"/>
                <a:cs typeface="+mn-cs"/>
              </a:rPr>
              <a:t> </a:t>
            </a:r>
          </a:p>
        </p:txBody>
      </p:sp>
      <p:sp>
        <p:nvSpPr>
          <p:cNvPr id="71" name="Text Box 9"/>
          <p:cNvSpPr txBox="1">
            <a:spLocks noChangeArrowheads="1"/>
          </p:cNvSpPr>
          <p:nvPr/>
        </p:nvSpPr>
        <p:spPr bwMode="auto">
          <a:xfrm>
            <a:off x="4067175" y="5661025"/>
            <a:ext cx="1944688" cy="70802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2000" i="1" dirty="0">
                <a:solidFill>
                  <a:schemeClr val="accent4">
                    <a:lumMod val="50000"/>
                  </a:schemeClr>
                </a:solidFill>
                <a:latin typeface="+mn-lt"/>
                <a:cs typeface="+mn-cs"/>
              </a:rPr>
              <a:t>Fidelity /dispersal</a:t>
            </a:r>
            <a:endParaRPr lang="en-US" sz="2000" i="1" dirty="0">
              <a:solidFill>
                <a:srgbClr val="993300"/>
              </a:solidFill>
              <a:latin typeface="+mn-lt"/>
              <a:cs typeface="+mn-cs"/>
            </a:endParaRPr>
          </a:p>
        </p:txBody>
      </p:sp>
      <p:sp>
        <p:nvSpPr>
          <p:cNvPr id="50" name="Rectangle 49"/>
          <p:cNvSpPr/>
          <p:nvPr/>
        </p:nvSpPr>
        <p:spPr>
          <a:xfrm>
            <a:off x="5435600" y="115888"/>
            <a:ext cx="3529013" cy="1728787"/>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043"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2225" y="2133600"/>
            <a:ext cx="2520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34867708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339"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Survival probabilities</a:t>
            </a:r>
            <a:endParaRPr lang="fr-FR" sz="2400" b="1">
              <a:latin typeface="Calibri" pitchFamily="34" charset="0"/>
            </a:endParaRPr>
          </a:p>
        </p:txBody>
      </p:sp>
      <p:sp>
        <p:nvSpPr>
          <p:cNvPr id="5" name="Rectangle 4"/>
          <p:cNvSpPr/>
          <p:nvPr/>
        </p:nvSpPr>
        <p:spPr>
          <a:xfrm>
            <a:off x="539750" y="5084763"/>
            <a:ext cx="8064500" cy="1754187"/>
          </a:xfrm>
          <a:prstGeom prst="rect">
            <a:avLst/>
          </a:prstGeom>
          <a:solidFill>
            <a:schemeClr val="accent6">
              <a:lumMod val="20000"/>
              <a:lumOff val="80000"/>
              <a:alpha val="47000"/>
            </a:schemeClr>
          </a:solidFill>
        </p:spPr>
        <p:txBody>
          <a:bodyPr>
            <a:spAutoFit/>
          </a:bodyPr>
          <a:lstStyle/>
          <a:p>
            <a:pPr fontAlgn="auto">
              <a:lnSpc>
                <a:spcPct val="150000"/>
              </a:lnSpc>
              <a:spcBef>
                <a:spcPts val="0"/>
              </a:spcBef>
              <a:spcAft>
                <a:spcPts val="0"/>
              </a:spcAft>
              <a:buFont typeface="Arial" pitchFamily="34" charset="0"/>
              <a:buChar char="•"/>
              <a:defRPr/>
            </a:pPr>
            <a:r>
              <a:rPr lang="en-US" dirty="0">
                <a:latin typeface="+mn-lt"/>
                <a:cs typeface="+mn-cs"/>
              </a:rPr>
              <a:t>  ↑ age</a:t>
            </a:r>
          </a:p>
          <a:p>
            <a:pPr fontAlgn="auto">
              <a:lnSpc>
                <a:spcPct val="150000"/>
              </a:lnSpc>
              <a:spcBef>
                <a:spcPts val="0"/>
              </a:spcBef>
              <a:spcAft>
                <a:spcPts val="0"/>
              </a:spcAft>
              <a:buFont typeface="Arial" pitchFamily="34" charset="0"/>
              <a:buChar char="•"/>
              <a:defRPr/>
            </a:pPr>
            <a:r>
              <a:rPr lang="en-US" dirty="0">
                <a:latin typeface="+mn-lt"/>
                <a:cs typeface="+mn-cs"/>
              </a:rPr>
              <a:t>   1</a:t>
            </a:r>
            <a:r>
              <a:rPr lang="en-US" baseline="30000" dirty="0">
                <a:latin typeface="+mn-lt"/>
                <a:cs typeface="+mn-cs"/>
              </a:rPr>
              <a:t>st</a:t>
            </a:r>
            <a:r>
              <a:rPr lang="en-US" dirty="0">
                <a:latin typeface="+mn-lt"/>
                <a:cs typeface="+mn-cs"/>
              </a:rPr>
              <a:t> –2</a:t>
            </a:r>
            <a:r>
              <a:rPr lang="en-US" baseline="30000" dirty="0">
                <a:latin typeface="+mn-lt"/>
                <a:cs typeface="+mn-cs"/>
              </a:rPr>
              <a:t>nd</a:t>
            </a:r>
            <a:r>
              <a:rPr lang="en-US" dirty="0">
                <a:latin typeface="+mn-lt"/>
                <a:cs typeface="+mn-cs"/>
              </a:rPr>
              <a:t> winter &lt; Africa        From 3</a:t>
            </a:r>
            <a:r>
              <a:rPr lang="en-US" baseline="30000" dirty="0">
                <a:latin typeface="+mn-lt"/>
                <a:cs typeface="+mn-cs"/>
              </a:rPr>
              <a:t>rd</a:t>
            </a:r>
            <a:r>
              <a:rPr lang="en-US" dirty="0">
                <a:latin typeface="+mn-lt"/>
                <a:cs typeface="+mn-cs"/>
              </a:rPr>
              <a:t> winter &gt; Africa</a:t>
            </a:r>
          </a:p>
          <a:p>
            <a:pPr fontAlgn="auto">
              <a:lnSpc>
                <a:spcPct val="150000"/>
              </a:lnSpc>
              <a:spcBef>
                <a:spcPts val="0"/>
              </a:spcBef>
              <a:spcAft>
                <a:spcPts val="0"/>
              </a:spcAft>
              <a:buFont typeface="Arial" pitchFamily="34" charset="0"/>
              <a:buChar char="•"/>
              <a:defRPr/>
            </a:pPr>
            <a:r>
              <a:rPr lang="en-US" dirty="0">
                <a:latin typeface="+mn-lt"/>
                <a:cs typeface="+mn-cs"/>
              </a:rPr>
              <a:t>   Cold spell (FR 1984-1985) reduced mean survival by </a:t>
            </a:r>
            <a:r>
              <a:rPr lang="en-US" b="1" dirty="0">
                <a:latin typeface="+mn-lt"/>
                <a:cs typeface="+mn-cs"/>
              </a:rPr>
              <a:t>77</a:t>
            </a:r>
            <a:r>
              <a:rPr lang="en-US" dirty="0">
                <a:latin typeface="+mn-lt"/>
                <a:cs typeface="+mn-cs"/>
              </a:rPr>
              <a:t>%, </a:t>
            </a:r>
            <a:r>
              <a:rPr lang="en-US" b="1" dirty="0">
                <a:latin typeface="+mn-lt"/>
                <a:cs typeface="+mn-cs"/>
              </a:rPr>
              <a:t>55</a:t>
            </a:r>
            <a:r>
              <a:rPr lang="en-US" dirty="0">
                <a:latin typeface="+mn-lt"/>
                <a:cs typeface="+mn-cs"/>
              </a:rPr>
              <a:t>% and </a:t>
            </a:r>
            <a:r>
              <a:rPr lang="en-US" b="1" dirty="0">
                <a:latin typeface="+mn-lt"/>
                <a:cs typeface="+mn-cs"/>
              </a:rPr>
              <a:t>35</a:t>
            </a:r>
            <a:r>
              <a:rPr lang="en-US" dirty="0">
                <a:latin typeface="+mn-lt"/>
                <a:cs typeface="+mn-cs"/>
              </a:rPr>
              <a:t>%</a:t>
            </a:r>
            <a:endParaRPr lang="fr-FR" dirty="0">
              <a:latin typeface="+mn-lt"/>
              <a:cs typeface="+mn-cs"/>
            </a:endParaRPr>
          </a:p>
          <a:p>
            <a:pPr fontAlgn="auto">
              <a:lnSpc>
                <a:spcPct val="150000"/>
              </a:lnSpc>
              <a:spcBef>
                <a:spcPts val="0"/>
              </a:spcBef>
              <a:spcAft>
                <a:spcPts val="0"/>
              </a:spcAft>
              <a:buFont typeface="Arial" pitchFamily="34" charset="0"/>
              <a:buChar char="•"/>
              <a:defRPr/>
            </a:pPr>
            <a:r>
              <a:rPr lang="en-US" dirty="0">
                <a:latin typeface="+mn-lt"/>
                <a:cs typeface="+mn-cs"/>
              </a:rPr>
              <a:t>   No NAO effect</a:t>
            </a:r>
          </a:p>
        </p:txBody>
      </p:sp>
      <p:pic>
        <p:nvPicPr>
          <p:cNvPr id="6"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7380312" y="2"/>
            <a:ext cx="1763688" cy="71559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5724128" y="1"/>
            <a:ext cx="1728192" cy="701188"/>
          </a:xfrm>
          <a:prstGeom prst="rect">
            <a:avLst/>
          </a:prstGeom>
          <a:noFill/>
          <a:ln w="9525">
            <a:noFill/>
            <a:miter lim="800000"/>
            <a:headEnd/>
            <a:tailEnd/>
          </a:ln>
        </p:spPr>
      </p:pic>
      <p:grpSp>
        <p:nvGrpSpPr>
          <p:cNvPr id="14343" name="Groupe 23"/>
          <p:cNvGrpSpPr>
            <a:grpSpLocks/>
          </p:cNvGrpSpPr>
          <p:nvPr/>
        </p:nvGrpSpPr>
        <p:grpSpPr bwMode="auto">
          <a:xfrm>
            <a:off x="684213" y="836613"/>
            <a:ext cx="7920037" cy="4392612"/>
            <a:chOff x="683568" y="836712"/>
            <a:chExt cx="7920880" cy="4392488"/>
          </a:xfrm>
        </p:grpSpPr>
        <p:pic>
          <p:nvPicPr>
            <p:cNvPr id="14344"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2"/>
              <a:ext cx="792088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293096"/>
              <a:ext cx="328716" cy="36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933056"/>
              <a:ext cx="328716" cy="36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708920"/>
              <a:ext cx="328716" cy="36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3284984"/>
              <a:ext cx="342651" cy="30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2564904"/>
              <a:ext cx="342651" cy="30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1268760"/>
              <a:ext cx="342651" cy="30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 descr="https://encrypted-tbn0.google.com/images?q=tbn:ANd9GcTTtHSxucxQ9qa-bYias9FZswNI6DCD-pN0kIyZeBQgWCxnCE_y6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1988840"/>
              <a:ext cx="226525" cy="1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 descr="https://encrypted-tbn0.google.com/images?q=tbn:ANd9GcTTtHSxucxQ9qa-bYias9FZswNI6DCD-pN0kIyZeBQgWCxnCE_y6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1844824"/>
              <a:ext cx="226525" cy="1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 descr="https://encrypted-tbn0.google.com/images?q=tbn:ANd9GcTTtHSxucxQ9qa-bYias9FZswNI6DCD-pN0kIyZeBQgWCxnCE_y6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1484784"/>
              <a:ext cx="226525" cy="1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6" descr="https://encrypted-tbn1.google.com/images?q=tbn:ANd9GcSi-GLNkMesRY_1l9KzKSxZVR0xEhXmg_mGTw2sU1Qi-hjr3X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2132856"/>
              <a:ext cx="238781" cy="1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6" descr="https://encrypted-tbn1.google.com/images?q=tbn:ANd9GcSi-GLNkMesRY_1l9KzKSxZVR0xEhXmg_mGTw2sU1Qi-hjr3X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1772816"/>
              <a:ext cx="238781" cy="1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6" descr="https://encrypted-tbn1.google.com/images?q=tbn:ANd9GcSi-GLNkMesRY_1l9KzKSxZVR0xEhXmg_mGTw2sU1Qi-hjr3X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1484784"/>
              <a:ext cx="238781" cy="1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8" descr="http://1.bp.blogspot.com/_3RuOBkcDk-Y/S992Sw705jI/AAAAAAAAADM/bLJVHzV7Y-Y/s1600/bander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9872" y="2132856"/>
              <a:ext cx="216024" cy="1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8" descr="http://1.bp.blogspot.com/_3RuOBkcDk-Y/S992Sw705jI/AAAAAAAAADM/bLJVHzV7Y-Y/s1600/bander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104" y="1700808"/>
              <a:ext cx="216024" cy="1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8" descr="http://1.bp.blogspot.com/_3RuOBkcDk-Y/S992Sw705jI/AAAAAAAAADM/bLJVHzV7Y-Y/s1600/bander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1484784"/>
              <a:ext cx="216024" cy="1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41583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Image 8" descr="BN03051mi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0"/>
            <a:ext cx="19081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age 9" descr="BN0227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773238"/>
            <a:ext cx="19081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age 10" descr="BN0275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3573463"/>
            <a:ext cx="190817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367"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Survival probabilities: age/spatial variation</a:t>
            </a:r>
            <a:endParaRPr lang="fr-FR" sz="2400" b="1">
              <a:latin typeface="Calibri" pitchFamily="34" charset="0"/>
            </a:endParaRPr>
          </a:p>
        </p:txBody>
      </p:sp>
      <p:sp>
        <p:nvSpPr>
          <p:cNvPr id="15368" name="Rectangle 4"/>
          <p:cNvSpPr>
            <a:spLocks noChangeArrowheads="1"/>
          </p:cNvSpPr>
          <p:nvPr/>
        </p:nvSpPr>
        <p:spPr bwMode="auto">
          <a:xfrm>
            <a:off x="250825" y="893763"/>
            <a:ext cx="67691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buFont typeface="Arial" charset="0"/>
              <a:buChar char="•"/>
            </a:pPr>
            <a:r>
              <a:rPr lang="en-US" sz="2000">
                <a:latin typeface="Calibri" pitchFamily="34" charset="0"/>
              </a:rPr>
              <a:t> Long distance migration may be more costly for individuals in worse condition and inexperienced individuals</a:t>
            </a:r>
          </a:p>
          <a:p>
            <a:pPr>
              <a:lnSpc>
                <a:spcPct val="200000"/>
              </a:lnSpc>
            </a:pPr>
            <a:endParaRPr lang="en-US" sz="2000">
              <a:latin typeface="Calibri" pitchFamily="34" charset="0"/>
            </a:endParaRPr>
          </a:p>
          <a:p>
            <a:pPr>
              <a:lnSpc>
                <a:spcPct val="200000"/>
              </a:lnSpc>
              <a:buFont typeface="Arial" charset="0"/>
              <a:buChar char="•"/>
            </a:pPr>
            <a:r>
              <a:rPr lang="en-US" sz="2000">
                <a:latin typeface="Calibri" pitchFamily="34" charset="0"/>
              </a:rPr>
              <a:t> After their second winter, survival probabilities of individuals wintering in African sites were higher, probably due to better local conditions.</a:t>
            </a:r>
          </a:p>
          <a:p>
            <a:pPr>
              <a:lnSpc>
                <a:spcPct val="200000"/>
              </a:lnSpc>
            </a:pPr>
            <a:endParaRPr lang="fr-FR" sz="2000">
              <a:latin typeface="Calibri" pitchFamily="34" charset="0"/>
            </a:endParaRPr>
          </a:p>
        </p:txBody>
      </p:sp>
      <p:sp>
        <p:nvSpPr>
          <p:cNvPr id="8" name="Rectangle 7"/>
          <p:cNvSpPr/>
          <p:nvPr/>
        </p:nvSpPr>
        <p:spPr>
          <a:xfrm>
            <a:off x="2195513" y="6092825"/>
            <a:ext cx="4529137" cy="277813"/>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Ketterson</a:t>
            </a:r>
            <a:r>
              <a:rPr lang="en-US" sz="1200" b="1" dirty="0">
                <a:solidFill>
                  <a:schemeClr val="tx2">
                    <a:lumMod val="60000"/>
                    <a:lumOff val="40000"/>
                  </a:schemeClr>
                </a:solidFill>
                <a:latin typeface="+mn-lt"/>
                <a:cs typeface="+mn-cs"/>
              </a:rPr>
              <a:t> &amp; Nolan</a:t>
            </a:r>
            <a:r>
              <a:rPr lang="en-US" sz="1200" b="1" i="1" dirty="0">
                <a:solidFill>
                  <a:schemeClr val="tx2">
                    <a:lumMod val="60000"/>
                    <a:lumOff val="40000"/>
                  </a:schemeClr>
                </a:solidFill>
                <a:latin typeface="+mn-lt"/>
                <a:cs typeface="+mn-cs"/>
              </a:rPr>
              <a:t> </a:t>
            </a:r>
            <a:r>
              <a:rPr lang="en-US" sz="1200" b="1" dirty="0">
                <a:solidFill>
                  <a:schemeClr val="tx2">
                    <a:lumMod val="60000"/>
                    <a:lumOff val="40000"/>
                  </a:schemeClr>
                </a:solidFill>
                <a:latin typeface="+mn-lt"/>
                <a:cs typeface="+mn-cs"/>
              </a:rPr>
              <a:t>1982; </a:t>
            </a:r>
            <a:r>
              <a:rPr lang="en-US" sz="1200" b="1" dirty="0" err="1">
                <a:solidFill>
                  <a:schemeClr val="tx2">
                    <a:lumMod val="60000"/>
                    <a:lumOff val="40000"/>
                  </a:schemeClr>
                </a:solidFill>
                <a:latin typeface="+mn-lt"/>
                <a:cs typeface="+mn-cs"/>
              </a:rPr>
              <a:t>Alerstam</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 </a:t>
            </a:r>
            <a:r>
              <a:rPr lang="en-US" sz="1200" b="1" dirty="0">
                <a:solidFill>
                  <a:schemeClr val="tx2">
                    <a:lumMod val="60000"/>
                    <a:lumOff val="40000"/>
                  </a:schemeClr>
                </a:solidFill>
                <a:latin typeface="+mn-lt"/>
                <a:cs typeface="+mn-cs"/>
              </a:rPr>
              <a:t>2003;  </a:t>
            </a:r>
            <a:r>
              <a:rPr lang="en-US" sz="1200" b="1" dirty="0" err="1">
                <a:solidFill>
                  <a:schemeClr val="tx2">
                    <a:lumMod val="60000"/>
                    <a:lumOff val="40000"/>
                  </a:schemeClr>
                </a:solidFill>
                <a:latin typeface="+mn-lt"/>
                <a:cs typeface="+mn-cs"/>
              </a:rPr>
              <a:t>Barbraud</a:t>
            </a:r>
            <a:r>
              <a:rPr lang="en-US" sz="1200" b="1" dirty="0">
                <a:solidFill>
                  <a:schemeClr val="tx2">
                    <a:lumMod val="60000"/>
                    <a:lumOff val="40000"/>
                  </a:schemeClr>
                </a:solidFill>
                <a:latin typeface="+mn-lt"/>
                <a:cs typeface="+mn-cs"/>
              </a:rPr>
              <a:t> et al 2003) </a:t>
            </a:r>
            <a:endParaRPr lang="fr-FR" sz="1200" b="1" dirty="0">
              <a:solidFill>
                <a:schemeClr val="tx2">
                  <a:lumMod val="60000"/>
                  <a:lumOff val="40000"/>
                </a:schemeClr>
              </a:solidFill>
              <a:latin typeface="+mn-lt"/>
              <a:cs typeface="+mn-cs"/>
            </a:endParaRPr>
          </a:p>
        </p:txBody>
      </p:sp>
      <p:sp>
        <p:nvSpPr>
          <p:cNvPr id="15370" name="ZoneTexte 11"/>
          <p:cNvSpPr txBox="1">
            <a:spLocks noChangeArrowheads="1"/>
          </p:cNvSpPr>
          <p:nvPr/>
        </p:nvSpPr>
        <p:spPr bwMode="auto">
          <a:xfrm>
            <a:off x="7639050" y="1512888"/>
            <a:ext cx="1296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
        <p:nvSpPr>
          <p:cNvPr id="15371" name="ZoneTexte 13"/>
          <p:cNvSpPr txBox="1">
            <a:spLocks noChangeArrowheads="1"/>
          </p:cNvSpPr>
          <p:nvPr/>
        </p:nvSpPr>
        <p:spPr bwMode="auto">
          <a:xfrm>
            <a:off x="8027988" y="3573463"/>
            <a:ext cx="12969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Tree>
    <p:extLst>
      <p:ext uri="{BB962C8B-B14F-4D97-AF65-F5344CB8AC3E}">
        <p14:creationId xmlns:p14="http://schemas.microsoft.com/office/powerpoint/2010/main" val="140693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Capture-Recapture</a:t>
            </a:r>
            <a:r>
              <a:rPr lang="fr-FR" dirty="0">
                <a:solidFill>
                  <a:prstClr val="black"/>
                </a:solidFill>
              </a:rPr>
              <a:t/>
            </a:r>
            <a:br>
              <a:rPr lang="fr-FR" dirty="0">
                <a:solidFill>
                  <a:prstClr val="black"/>
                </a:solidFill>
              </a:rPr>
            </a:br>
            <a:r>
              <a:rPr lang="fr-FR" sz="3600" i="1" dirty="0" smtClean="0">
                <a:solidFill>
                  <a:prstClr val="black"/>
                </a:solidFill>
              </a:rPr>
              <a:t>autres pistes</a:t>
            </a:r>
            <a:endParaRPr lang="fr-FR" dirty="0"/>
          </a:p>
        </p:txBody>
      </p:sp>
      <p:sp>
        <p:nvSpPr>
          <p:cNvPr id="3" name="Espace réservé du contenu 2"/>
          <p:cNvSpPr>
            <a:spLocks noGrp="1"/>
          </p:cNvSpPr>
          <p:nvPr>
            <p:ph idx="1"/>
          </p:nvPr>
        </p:nvSpPr>
        <p:spPr/>
        <p:txBody>
          <a:bodyPr/>
          <a:lstStyle/>
          <a:p>
            <a:r>
              <a:rPr lang="fr-FR" dirty="0" smtClean="0"/>
              <a:t>Modèles de densité (</a:t>
            </a:r>
            <a:r>
              <a:rPr lang="fr-FR" dirty="0" err="1" smtClean="0"/>
              <a:t>Borchers</a:t>
            </a:r>
            <a:r>
              <a:rPr lang="fr-FR" dirty="0" smtClean="0"/>
              <a:t> et </a:t>
            </a:r>
            <a:r>
              <a:rPr lang="fr-FR" dirty="0" err="1" smtClean="0"/>
              <a:t>Efford</a:t>
            </a:r>
            <a:r>
              <a:rPr lang="fr-FR" dirty="0" smtClean="0"/>
              <a:t> 2008, )</a:t>
            </a:r>
          </a:p>
          <a:p>
            <a:r>
              <a:rPr lang="fr-FR" dirty="0" smtClean="0"/>
              <a:t>Domaine d’activité linéaire (poisson en rivière, </a:t>
            </a:r>
            <a:r>
              <a:rPr lang="fr-FR" dirty="0" err="1" smtClean="0"/>
              <a:t>Danancher</a:t>
            </a:r>
            <a:r>
              <a:rPr lang="fr-FR" dirty="0" smtClean="0"/>
              <a:t> et al. 2004)</a:t>
            </a:r>
          </a:p>
          <a:p>
            <a:r>
              <a:rPr lang="fr-FR" dirty="0" smtClean="0"/>
              <a:t>Etats comportementaux (Avril 2012)</a:t>
            </a:r>
          </a:p>
        </p:txBody>
      </p:sp>
    </p:spTree>
    <p:extLst>
      <p:ext uri="{BB962C8B-B14F-4D97-AF65-F5344CB8AC3E}">
        <p14:creationId xmlns:p14="http://schemas.microsoft.com/office/powerpoint/2010/main" val="3030232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3"/>
          <p:cNvPicPr>
            <a:picLocks noChangeAspect="1" noChangeArrowheads="1"/>
          </p:cNvPicPr>
          <p:nvPr/>
        </p:nvPicPr>
        <p:blipFill>
          <a:blip r:embed="rId3">
            <a:extLst>
              <a:ext uri="{28A0092B-C50C-407E-A947-70E740481C1C}">
                <a14:useLocalDpi xmlns:a14="http://schemas.microsoft.com/office/drawing/2010/main" val="0"/>
              </a:ext>
            </a:extLst>
          </a:blip>
          <a:srcRect b="8992"/>
          <a:stretch>
            <a:fillRect/>
          </a:stretch>
        </p:blipFill>
        <p:spPr bwMode="auto">
          <a:xfrm>
            <a:off x="250825" y="908050"/>
            <a:ext cx="8713788"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88"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First wintering area</a:t>
            </a:r>
            <a:endParaRPr lang="fr-FR" sz="2400" b="1">
              <a:latin typeface="Calibri" pitchFamily="34" charset="0"/>
            </a:endParaRPr>
          </a:p>
        </p:txBody>
      </p:sp>
      <p:sp>
        <p:nvSpPr>
          <p:cNvPr id="10" name="Rectangle 9"/>
          <p:cNvSpPr/>
          <p:nvPr/>
        </p:nvSpPr>
        <p:spPr>
          <a:xfrm>
            <a:off x="2916238" y="1196975"/>
            <a:ext cx="5435600" cy="646113"/>
          </a:xfrm>
          <a:prstGeom prst="rect">
            <a:avLst/>
          </a:prstGeom>
          <a:solidFill>
            <a:schemeClr val="accent6">
              <a:lumMod val="20000"/>
              <a:lumOff val="80000"/>
              <a:alpha val="59000"/>
            </a:schemeClr>
          </a:solidFill>
        </p:spPr>
        <p:txBody>
          <a:bodyPr>
            <a:spAutoFit/>
          </a:bodyPr>
          <a:lstStyle/>
          <a:p>
            <a:pPr algn="ctr" fontAlgn="auto">
              <a:spcBef>
                <a:spcPts val="0"/>
              </a:spcBef>
              <a:spcAft>
                <a:spcPts val="0"/>
              </a:spcAft>
              <a:defRPr/>
            </a:pPr>
            <a:r>
              <a:rPr lang="en-US" b="1" u="sng" dirty="0">
                <a:latin typeface="+mn-lt"/>
                <a:cs typeface="+mn-cs"/>
              </a:rPr>
              <a:t>Winter NAO </a:t>
            </a:r>
            <a:r>
              <a:rPr lang="en-US" dirty="0">
                <a:latin typeface="+mn-lt"/>
                <a:cs typeface="+mn-cs"/>
              </a:rPr>
              <a:t>explained </a:t>
            </a:r>
            <a:r>
              <a:rPr lang="en-US" b="1" dirty="0">
                <a:latin typeface="+mn-lt"/>
                <a:cs typeface="+mn-cs"/>
              </a:rPr>
              <a:t>12%</a:t>
            </a:r>
            <a:r>
              <a:rPr lang="en-US" dirty="0">
                <a:latin typeface="+mn-lt"/>
                <a:cs typeface="+mn-cs"/>
              </a:rPr>
              <a:t> of the temporal variability </a:t>
            </a:r>
            <a:r>
              <a:rPr lang="en-US" dirty="0">
                <a:latin typeface="Arial" pitchFamily="34" charset="0"/>
                <a:cs typeface="Arial" pitchFamily="34" charset="0"/>
              </a:rPr>
              <a:t>(F</a:t>
            </a:r>
            <a:r>
              <a:rPr lang="en-US" baseline="-25000" dirty="0">
                <a:latin typeface="Arial" pitchFamily="34" charset="0"/>
                <a:cs typeface="Arial" pitchFamily="34" charset="0"/>
              </a:rPr>
              <a:t>1,31</a:t>
            </a:r>
            <a:r>
              <a:rPr lang="en-US" dirty="0">
                <a:latin typeface="Arial" pitchFamily="34" charset="0"/>
                <a:cs typeface="Arial" pitchFamily="34" charset="0"/>
              </a:rPr>
              <a:t>=3.96 p=0.055) </a:t>
            </a:r>
            <a:r>
              <a:rPr lang="en-US" dirty="0">
                <a:latin typeface="+mn-lt"/>
                <a:cs typeface="+mn-cs"/>
              </a:rPr>
              <a:t> </a:t>
            </a:r>
            <a:endParaRPr lang="fr-FR" dirty="0">
              <a:latin typeface="+mn-lt"/>
              <a:cs typeface="+mn-cs"/>
            </a:endParaRPr>
          </a:p>
        </p:txBody>
      </p:sp>
      <p:pic>
        <p:nvPicPr>
          <p:cNvPr id="11"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380312" y="2"/>
            <a:ext cx="1763688" cy="71559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724128" y="1"/>
            <a:ext cx="1728192" cy="701188"/>
          </a:xfrm>
          <a:prstGeom prst="rect">
            <a:avLst/>
          </a:prstGeom>
          <a:noFill/>
          <a:ln w="9525">
            <a:noFill/>
            <a:miter lim="800000"/>
            <a:headEnd/>
            <a:tailEnd/>
          </a:ln>
        </p:spPr>
      </p:pic>
      <p:sp>
        <p:nvSpPr>
          <p:cNvPr id="16392" name="Rectangle 12"/>
          <p:cNvSpPr>
            <a:spLocks noChangeArrowheads="1"/>
          </p:cNvSpPr>
          <p:nvPr/>
        </p:nvSpPr>
        <p:spPr bwMode="auto">
          <a:xfrm>
            <a:off x="3779838" y="6165850"/>
            <a:ext cx="830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alibri" pitchFamily="34" charset="0"/>
              </a:rPr>
              <a:t>Cohort</a:t>
            </a:r>
            <a:endParaRPr lang="fr-FR" b="1">
              <a:latin typeface="Calibri" pitchFamily="34" charset="0"/>
            </a:endParaRPr>
          </a:p>
        </p:txBody>
      </p:sp>
    </p:spTree>
    <p:extLst>
      <p:ext uri="{BB962C8B-B14F-4D97-AF65-F5344CB8AC3E}">
        <p14:creationId xmlns:p14="http://schemas.microsoft.com/office/powerpoint/2010/main" val="2978587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Image 5" descr="1008040633JFHZJ_076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851150"/>
            <a:ext cx="194468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Image 4" descr="1008040704JFHZJ_077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0"/>
            <a:ext cx="19081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414"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First migration determinants</a:t>
            </a:r>
            <a:endParaRPr lang="fr-FR" sz="2400" b="1">
              <a:latin typeface="Calibri" pitchFamily="34" charset="0"/>
            </a:endParaRPr>
          </a:p>
        </p:txBody>
      </p:sp>
      <p:sp>
        <p:nvSpPr>
          <p:cNvPr id="17415" name="Rectangle 6"/>
          <p:cNvSpPr>
            <a:spLocks noChangeArrowheads="1"/>
          </p:cNvSpPr>
          <p:nvPr/>
        </p:nvSpPr>
        <p:spPr bwMode="auto">
          <a:xfrm>
            <a:off x="323850" y="982663"/>
            <a:ext cx="65516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buFont typeface="Arial" charset="0"/>
              <a:buChar char="•"/>
            </a:pPr>
            <a:r>
              <a:rPr lang="en-US" sz="2000">
                <a:latin typeface="Calibri" pitchFamily="34" charset="0"/>
              </a:rPr>
              <a:t> Annual variability in first wintering migration probabilities in the greater flamingo was negatively correlated with the winter NAO. </a:t>
            </a:r>
          </a:p>
          <a:p>
            <a:endParaRPr lang="en-US" sz="2000">
              <a:latin typeface="Calibri" pitchFamily="34" charset="0"/>
            </a:endParaRPr>
          </a:p>
          <a:p>
            <a:pPr>
              <a:lnSpc>
                <a:spcPct val="200000"/>
              </a:lnSpc>
              <a:buFont typeface="Arial" charset="0"/>
              <a:buChar char="•"/>
            </a:pPr>
            <a:r>
              <a:rPr lang="en-US" sz="2000">
                <a:latin typeface="Calibri" pitchFamily="34" charset="0"/>
              </a:rPr>
              <a:t> Higher levels of migration from the natal area were estimated in wet years</a:t>
            </a:r>
          </a:p>
          <a:p>
            <a:endParaRPr lang="en-US" sz="2000">
              <a:latin typeface="Calibri" pitchFamily="34" charset="0"/>
            </a:endParaRPr>
          </a:p>
          <a:p>
            <a:pPr>
              <a:lnSpc>
                <a:spcPct val="200000"/>
              </a:lnSpc>
              <a:buFont typeface="Arial" charset="0"/>
              <a:buChar char="•"/>
            </a:pPr>
            <a:r>
              <a:rPr lang="en-US" sz="2000">
                <a:latin typeface="Calibri" pitchFamily="34" charset="0"/>
              </a:rPr>
              <a:t> The higher availability of intermediate stopovers during wet years may facilitate long-distance migration in this species</a:t>
            </a:r>
            <a:endParaRPr lang="fr-FR" sz="2000">
              <a:latin typeface="Calibri" pitchFamily="34" charset="0"/>
            </a:endParaRPr>
          </a:p>
        </p:txBody>
      </p:sp>
      <p:sp>
        <p:nvSpPr>
          <p:cNvPr id="9" name="Rectangle 8"/>
          <p:cNvSpPr/>
          <p:nvPr/>
        </p:nvSpPr>
        <p:spPr>
          <a:xfrm>
            <a:off x="4284663" y="6165850"/>
            <a:ext cx="2654300" cy="276225"/>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Barbraud</a:t>
            </a:r>
            <a:r>
              <a:rPr lang="en-US" sz="1200" b="1" dirty="0">
                <a:solidFill>
                  <a:schemeClr val="tx2">
                    <a:lumMod val="60000"/>
                    <a:lumOff val="40000"/>
                  </a:schemeClr>
                </a:solidFill>
                <a:latin typeface="+mn-lt"/>
                <a:cs typeface="+mn-cs"/>
              </a:rPr>
              <a:t> et al 2003; </a:t>
            </a:r>
            <a:r>
              <a:rPr lang="en-US" sz="1200" b="1" dirty="0" err="1">
                <a:solidFill>
                  <a:schemeClr val="tx2">
                    <a:lumMod val="60000"/>
                    <a:lumOff val="40000"/>
                  </a:schemeClr>
                </a:solidFill>
                <a:latin typeface="+mn-lt"/>
                <a:cs typeface="+mn-cs"/>
              </a:rPr>
              <a:t>Amat</a:t>
            </a:r>
            <a:r>
              <a:rPr lang="en-US" sz="1200" b="1" dirty="0">
                <a:solidFill>
                  <a:schemeClr val="tx2">
                    <a:lumMod val="60000"/>
                    <a:lumOff val="40000"/>
                  </a:schemeClr>
                </a:solidFill>
                <a:latin typeface="+mn-lt"/>
                <a:cs typeface="+mn-cs"/>
              </a:rPr>
              <a:t> et al 2005) </a:t>
            </a:r>
            <a:endParaRPr lang="fr-FR" sz="1200" b="1" dirty="0">
              <a:solidFill>
                <a:schemeClr val="tx2">
                  <a:lumMod val="60000"/>
                  <a:lumOff val="40000"/>
                </a:schemeClr>
              </a:solidFill>
              <a:latin typeface="+mn-lt"/>
              <a:cs typeface="+mn-cs"/>
            </a:endParaRPr>
          </a:p>
        </p:txBody>
      </p:sp>
      <p:sp>
        <p:nvSpPr>
          <p:cNvPr id="17417" name="ZoneTexte 10"/>
          <p:cNvSpPr txBox="1">
            <a:spLocks noChangeArrowheads="1"/>
          </p:cNvSpPr>
          <p:nvPr/>
        </p:nvSpPr>
        <p:spPr bwMode="auto">
          <a:xfrm>
            <a:off x="7308850" y="2693988"/>
            <a:ext cx="9715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Hervé Hote</a:t>
            </a:r>
          </a:p>
        </p:txBody>
      </p:sp>
    </p:spTree>
    <p:extLst>
      <p:ext uri="{BB962C8B-B14F-4D97-AF65-F5344CB8AC3E}">
        <p14:creationId xmlns:p14="http://schemas.microsoft.com/office/powerpoint/2010/main" val="393973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435"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Fidelity to wintering areas</a:t>
            </a:r>
            <a:endParaRPr lang="fr-FR" sz="2400" b="1">
              <a:latin typeface="Calibri" pitchFamily="34" charset="0"/>
            </a:endParaRPr>
          </a:p>
        </p:txBody>
      </p:sp>
      <p:sp>
        <p:nvSpPr>
          <p:cNvPr id="6" name="Rectangle 5"/>
          <p:cNvSpPr/>
          <p:nvPr/>
        </p:nvSpPr>
        <p:spPr>
          <a:xfrm>
            <a:off x="1763713" y="5661025"/>
            <a:ext cx="5832475" cy="968375"/>
          </a:xfrm>
          <a:prstGeom prst="rect">
            <a:avLst/>
          </a:prstGeom>
          <a:solidFill>
            <a:schemeClr val="accent6">
              <a:lumMod val="20000"/>
              <a:lumOff val="80000"/>
              <a:alpha val="59000"/>
            </a:schemeClr>
          </a:solidFill>
        </p:spPr>
        <p:txBody>
          <a:bodyPr>
            <a:spAutoFit/>
          </a:bodyPr>
          <a:lstStyle/>
          <a:p>
            <a:pPr algn="ctr" fontAlgn="auto">
              <a:lnSpc>
                <a:spcPct val="150000"/>
              </a:lnSpc>
              <a:spcBef>
                <a:spcPts val="0"/>
              </a:spcBef>
              <a:spcAft>
                <a:spcPts val="0"/>
              </a:spcAft>
              <a:defRPr/>
            </a:pPr>
            <a:r>
              <a:rPr lang="en-US" sz="2000" dirty="0">
                <a:latin typeface="+mn-lt"/>
                <a:cs typeface="+mn-cs"/>
              </a:rPr>
              <a:t>High fidelity to previous wintering area</a:t>
            </a:r>
          </a:p>
          <a:p>
            <a:pPr algn="ctr" fontAlgn="auto">
              <a:lnSpc>
                <a:spcPct val="150000"/>
              </a:lnSpc>
              <a:spcBef>
                <a:spcPts val="0"/>
              </a:spcBef>
              <a:spcAft>
                <a:spcPts val="0"/>
              </a:spcAft>
              <a:defRPr/>
            </a:pPr>
            <a:r>
              <a:rPr lang="en-US" sz="2000" dirty="0">
                <a:latin typeface="+mn-lt"/>
                <a:cs typeface="+mn-cs"/>
              </a:rPr>
              <a:t>In general increases with individual age</a:t>
            </a:r>
            <a:endParaRPr lang="fr-FR" sz="2000" dirty="0">
              <a:latin typeface="+mn-lt"/>
              <a:cs typeface="+mn-cs"/>
            </a:endParaRPr>
          </a:p>
        </p:txBody>
      </p:sp>
      <p:pic>
        <p:nvPicPr>
          <p:cNvPr id="7" name="Picture 2"/>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7380312" y="2"/>
            <a:ext cx="1763688" cy="71559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5724128" y="1"/>
            <a:ext cx="1728192" cy="701188"/>
          </a:xfrm>
          <a:prstGeom prst="rect">
            <a:avLst/>
          </a:prstGeom>
          <a:noFill/>
          <a:ln w="9525">
            <a:noFill/>
            <a:miter lim="800000"/>
            <a:headEnd/>
            <a:tailEnd/>
          </a:ln>
        </p:spPr>
      </p:pic>
      <p:grpSp>
        <p:nvGrpSpPr>
          <p:cNvPr id="18439" name="Groupe 17"/>
          <p:cNvGrpSpPr>
            <a:grpSpLocks/>
          </p:cNvGrpSpPr>
          <p:nvPr/>
        </p:nvGrpSpPr>
        <p:grpSpPr bwMode="auto">
          <a:xfrm>
            <a:off x="1619250" y="908050"/>
            <a:ext cx="6192838" cy="4465638"/>
            <a:chOff x="1619672" y="908720"/>
            <a:chExt cx="6192687" cy="4464495"/>
          </a:xfrm>
        </p:grpSpPr>
        <p:pic>
          <p:nvPicPr>
            <p:cNvPr id="18440" name="Imag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908720"/>
              <a:ext cx="6192687" cy="44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4428727"/>
              <a:ext cx="270643" cy="23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descr="https://encrypted-tbn0.google.com/images?q=tbn:ANd9GcTTtHSxucxQ9qa-bYias9FZswNI6DCD-pN0kIyZeBQgWCxnCE_y6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4509120"/>
              <a:ext cx="226525" cy="1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6" descr="https://encrypted-tbn1.google.com/images?q=tbn:ANd9GcSi-GLNkMesRY_1l9KzKSxZVR0xEhXmg_mGTw2sU1Qi-hjr3X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509120"/>
              <a:ext cx="238781" cy="1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8" descr="http://1.bp.blogspot.com/_3RuOBkcDk-Y/S992Sw705jI/AAAAAAAAADM/bLJVHzV7Y-Y/s1600/bander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3968" y="4509120"/>
              <a:ext cx="216024" cy="1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4437112"/>
              <a:ext cx="270643" cy="23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 descr="https://encrypted-tbn0.google.com/images?q=tbn:ANd9GcTTtHSxucxQ9qa-bYias9FZswNI6DCD-pN0kIyZeBQgWCxnCE_y6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4517505"/>
              <a:ext cx="226525" cy="1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6" descr="https://encrypted-tbn1.google.com/images?q=tbn:ANd9GcSi-GLNkMesRY_1l9KzKSxZVR0xEhXmg_mGTw2sU1Qi-hjr3Xb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517505"/>
              <a:ext cx="238781" cy="15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8" descr="http://1.bp.blogspot.com/_3RuOBkcDk-Y/S992Sw705jI/AAAAAAAAADM/bLJVHzV7Y-Y/s1600/bander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4517505"/>
              <a:ext cx="216024" cy="1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3002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l="9612" t="50005" r="52428" b="9459"/>
          <a:stretch>
            <a:fillRect/>
          </a:stretch>
        </p:blipFill>
        <p:spPr bwMode="auto">
          <a:xfrm>
            <a:off x="6300788" y="1196975"/>
            <a:ext cx="26987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460"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Dispersal from previous wintering areas</a:t>
            </a:r>
            <a:endParaRPr lang="fr-FR" sz="2400" b="1">
              <a:latin typeface="Calibri" pitchFamily="34" charset="0"/>
            </a:endParaRPr>
          </a:p>
        </p:txBody>
      </p:sp>
      <p:sp>
        <p:nvSpPr>
          <p:cNvPr id="5" name="Rectangle 4"/>
          <p:cNvSpPr/>
          <p:nvPr/>
        </p:nvSpPr>
        <p:spPr>
          <a:xfrm>
            <a:off x="611188" y="3716338"/>
            <a:ext cx="8064500" cy="881062"/>
          </a:xfrm>
          <a:prstGeom prst="rect">
            <a:avLst/>
          </a:prstGeom>
          <a:solidFill>
            <a:schemeClr val="accent6">
              <a:lumMod val="20000"/>
              <a:lumOff val="80000"/>
              <a:alpha val="59000"/>
            </a:schemeClr>
          </a:solidFill>
        </p:spPr>
        <p:txBody>
          <a:bodyPr>
            <a:spAutoFit/>
          </a:bodyPr>
          <a:lstStyle/>
          <a:p>
            <a:pPr fontAlgn="auto">
              <a:lnSpc>
                <a:spcPct val="150000"/>
              </a:lnSpc>
              <a:spcBef>
                <a:spcPts val="0"/>
              </a:spcBef>
              <a:spcAft>
                <a:spcPts val="0"/>
              </a:spcAft>
              <a:buFont typeface="Arial" pitchFamily="34" charset="0"/>
              <a:buChar char="•"/>
              <a:defRPr/>
            </a:pPr>
            <a:r>
              <a:rPr lang="en-US" dirty="0">
                <a:latin typeface="+mn-lt"/>
                <a:cs typeface="+mn-cs"/>
              </a:rPr>
              <a:t> From their second winter on, unfaithful individuals that previously used Spanish, Italian or African wintering areas dispersed preferably to </a:t>
            </a:r>
            <a:r>
              <a:rPr lang="en-US" u="sng" dirty="0">
                <a:solidFill>
                  <a:srgbClr val="C00000"/>
                </a:solidFill>
                <a:latin typeface="+mn-lt"/>
                <a:cs typeface="+mn-cs"/>
              </a:rPr>
              <a:t>French wintering sites</a:t>
            </a:r>
          </a:p>
        </p:txBody>
      </p:sp>
      <p:pic>
        <p:nvPicPr>
          <p:cNvPr id="6"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380312" y="2"/>
            <a:ext cx="1763688" cy="71559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724128" y="1"/>
            <a:ext cx="1728192" cy="701188"/>
          </a:xfrm>
          <a:prstGeom prst="rect">
            <a:avLst/>
          </a:prstGeom>
          <a:noFill/>
          <a:ln w="9525">
            <a:noFill/>
            <a:miter lim="800000"/>
            <a:headEnd/>
            <a:tailEnd/>
          </a:ln>
        </p:spPr>
      </p:pic>
      <p:pic>
        <p:nvPicPr>
          <p:cNvPr id="19464" name="Image 8"/>
          <p:cNvPicPr>
            <a:picLocks noChangeAspect="1" noChangeArrowheads="1"/>
          </p:cNvPicPr>
          <p:nvPr/>
        </p:nvPicPr>
        <p:blipFill>
          <a:blip r:embed="rId3" cstate="print">
            <a:extLst>
              <a:ext uri="{28A0092B-C50C-407E-A947-70E740481C1C}">
                <a14:useLocalDpi xmlns:a14="http://schemas.microsoft.com/office/drawing/2010/main" val="0"/>
              </a:ext>
            </a:extLst>
          </a:blip>
          <a:srcRect l="58211" t="50005" b="10809"/>
          <a:stretch>
            <a:fillRect/>
          </a:stretch>
        </p:blipFill>
        <p:spPr bwMode="auto">
          <a:xfrm>
            <a:off x="3203575" y="1196975"/>
            <a:ext cx="29718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268413"/>
            <a:ext cx="5175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588" y="1692275"/>
            <a:ext cx="2873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1844675"/>
            <a:ext cx="1809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8350" y="1412875"/>
            <a:ext cx="431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9" name="Groupe 26"/>
          <p:cNvGrpSpPr>
            <a:grpSpLocks/>
          </p:cNvGrpSpPr>
          <p:nvPr/>
        </p:nvGrpSpPr>
        <p:grpSpPr bwMode="auto">
          <a:xfrm>
            <a:off x="179388" y="908050"/>
            <a:ext cx="3008312" cy="2233613"/>
            <a:chOff x="179512" y="1052736"/>
            <a:chExt cx="3007544" cy="2232248"/>
          </a:xfrm>
        </p:grpSpPr>
        <p:pic>
          <p:nvPicPr>
            <p:cNvPr id="19476" name="Image 7"/>
            <p:cNvPicPr>
              <a:picLocks noChangeAspect="1" noChangeArrowheads="1"/>
            </p:cNvPicPr>
            <p:nvPr/>
          </p:nvPicPr>
          <p:blipFill>
            <a:blip r:embed="rId3" cstate="print">
              <a:extLst>
                <a:ext uri="{28A0092B-C50C-407E-A947-70E740481C1C}">
                  <a14:useLocalDpi xmlns:a14="http://schemas.microsoft.com/office/drawing/2010/main" val="0"/>
                </a:ext>
              </a:extLst>
            </a:blip>
            <a:srcRect l="57712" b="58112"/>
            <a:stretch>
              <a:fillRect/>
            </a:stretch>
          </p:blipFill>
          <p:spPr bwMode="auto">
            <a:xfrm>
              <a:off x="179512" y="1052736"/>
              <a:ext cx="300754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2348880"/>
              <a:ext cx="288032" cy="19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641" y="2132856"/>
              <a:ext cx="325951"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752" y="1482682"/>
              <a:ext cx="432048" cy="2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92" y="1700546"/>
              <a:ext cx="216024" cy="14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7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08850" y="1557338"/>
            <a:ext cx="1809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9838" y="1628775"/>
            <a:ext cx="2159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275" y="2349500"/>
            <a:ext cx="288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4388" y="2349500"/>
            <a:ext cx="2873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Rectangle 27"/>
          <p:cNvSpPr>
            <a:spLocks noChangeArrowheads="1"/>
          </p:cNvSpPr>
          <p:nvPr/>
        </p:nvSpPr>
        <p:spPr bwMode="auto">
          <a:xfrm>
            <a:off x="611188" y="4941888"/>
            <a:ext cx="80645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dirty="0">
                <a:latin typeface="Calibri" pitchFamily="34" charset="0"/>
              </a:rPr>
              <a:t>Average breeding success is higher in the </a:t>
            </a:r>
            <a:r>
              <a:rPr lang="en-US" dirty="0" err="1" smtClean="0">
                <a:latin typeface="Calibri" pitchFamily="34" charset="0"/>
              </a:rPr>
              <a:t>Camargue</a:t>
            </a:r>
            <a:r>
              <a:rPr lang="en-US" dirty="0" smtClean="0">
                <a:latin typeface="Calibri" pitchFamily="34" charset="0"/>
              </a:rPr>
              <a:t> </a:t>
            </a:r>
            <a:r>
              <a:rPr lang="en-US" dirty="0">
                <a:latin typeface="Calibri" pitchFamily="34" charset="0"/>
              </a:rPr>
              <a:t>colony than in other Mediterranean colonies. Individuals probably tend to winter near this colony when they become mature in order to arrive early</a:t>
            </a:r>
            <a:endParaRPr lang="fr-FR" dirty="0">
              <a:latin typeface="Calibri" pitchFamily="34" charset="0"/>
            </a:endParaRPr>
          </a:p>
        </p:txBody>
      </p:sp>
      <p:sp>
        <p:nvSpPr>
          <p:cNvPr id="29" name="Rectangle 28"/>
          <p:cNvSpPr/>
          <p:nvPr/>
        </p:nvSpPr>
        <p:spPr>
          <a:xfrm>
            <a:off x="7308850" y="6381750"/>
            <a:ext cx="1057275" cy="276225"/>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Kokko</a:t>
            </a:r>
            <a:r>
              <a:rPr lang="en-US" sz="1200" b="1" dirty="0">
                <a:solidFill>
                  <a:schemeClr val="tx2">
                    <a:lumMod val="60000"/>
                    <a:lumOff val="40000"/>
                  </a:schemeClr>
                </a:solidFill>
                <a:latin typeface="+mn-lt"/>
                <a:cs typeface="+mn-cs"/>
              </a:rPr>
              <a:t> 1999) </a:t>
            </a:r>
            <a:endParaRPr lang="fr-FR" sz="1200" b="1" dirty="0">
              <a:solidFill>
                <a:schemeClr val="tx2">
                  <a:lumMod val="60000"/>
                  <a:lumOff val="40000"/>
                </a:schemeClr>
              </a:solidFill>
              <a:latin typeface="+mn-lt"/>
              <a:cs typeface="+mn-cs"/>
            </a:endParaRPr>
          </a:p>
        </p:txBody>
      </p:sp>
    </p:spTree>
    <p:extLst>
      <p:ext uri="{BB962C8B-B14F-4D97-AF65-F5344CB8AC3E}">
        <p14:creationId xmlns:p14="http://schemas.microsoft.com/office/powerpoint/2010/main" val="1635024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Connecteur droit 2"/>
          <p:cNvCxnSpPr/>
          <p:nvPr/>
        </p:nvCxnSpPr>
        <p:spPr>
          <a:xfrm>
            <a:off x="0" y="620713"/>
            <a:ext cx="8101013" cy="714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83" name="Text Box 18"/>
          <p:cNvSpPr txBox="1">
            <a:spLocks noChangeArrowheads="1"/>
          </p:cNvSpPr>
          <p:nvPr/>
        </p:nvSpPr>
        <p:spPr bwMode="auto">
          <a:xfrm>
            <a:off x="107950" y="115888"/>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Population consequences of different migratory behaviors </a:t>
            </a:r>
            <a:endParaRPr lang="fr-FR" sz="2400" b="1">
              <a:latin typeface="Calibri" pitchFamily="34" charset="0"/>
            </a:endParaRPr>
          </a:p>
        </p:txBody>
      </p:sp>
      <p:pic>
        <p:nvPicPr>
          <p:cNvPr id="20484" name="Image 4"/>
          <p:cNvPicPr>
            <a:picLocks noChangeAspect="1" noChangeArrowheads="1"/>
          </p:cNvPicPr>
          <p:nvPr/>
        </p:nvPicPr>
        <p:blipFill>
          <a:blip r:embed="rId3">
            <a:extLst>
              <a:ext uri="{28A0092B-C50C-407E-A947-70E740481C1C}">
                <a14:useLocalDpi xmlns:a14="http://schemas.microsoft.com/office/drawing/2010/main" val="0"/>
              </a:ext>
            </a:extLst>
          </a:blip>
          <a:srcRect r="16510"/>
          <a:stretch>
            <a:fillRect/>
          </a:stretch>
        </p:blipFill>
        <p:spPr bwMode="auto">
          <a:xfrm>
            <a:off x="323850" y="908050"/>
            <a:ext cx="84963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7667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Image 8" descr="BN02311 1mi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420938"/>
            <a:ext cx="190817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Image 9" descr="BN03436 1min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0"/>
            <a:ext cx="190817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510" name="Text Box 18"/>
          <p:cNvSpPr txBox="1">
            <a:spLocks noChangeArrowheads="1"/>
          </p:cNvSpPr>
          <p:nvPr/>
        </p:nvSpPr>
        <p:spPr bwMode="auto">
          <a:xfrm>
            <a:off x="179388"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Main conclusions</a:t>
            </a:r>
            <a:endParaRPr lang="fr-FR" sz="2400" b="1">
              <a:latin typeface="Calibri" pitchFamily="34" charset="0"/>
            </a:endParaRPr>
          </a:p>
        </p:txBody>
      </p:sp>
      <p:sp>
        <p:nvSpPr>
          <p:cNvPr id="21511" name="Rectangle 4"/>
          <p:cNvSpPr>
            <a:spLocks noChangeArrowheads="1"/>
          </p:cNvSpPr>
          <p:nvPr/>
        </p:nvSpPr>
        <p:spPr bwMode="auto">
          <a:xfrm>
            <a:off x="323850" y="836613"/>
            <a:ext cx="6696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sz="2000">
                <a:latin typeface="Calibri" pitchFamily="34" charset="0"/>
              </a:rPr>
              <a:t> Long-distance migration is costly for young individuals</a:t>
            </a:r>
          </a:p>
          <a:p>
            <a:pPr>
              <a:buFont typeface="Arial" charset="0"/>
              <a:buChar char="•"/>
            </a:pPr>
            <a:endParaRPr lang="en-US" sz="2000">
              <a:latin typeface="Calibri" pitchFamily="34" charset="0"/>
            </a:endParaRPr>
          </a:p>
          <a:p>
            <a:pPr>
              <a:buFont typeface="Arial" charset="0"/>
              <a:buChar char="•"/>
            </a:pPr>
            <a:r>
              <a:rPr lang="en-US" sz="2000">
                <a:latin typeface="Calibri" pitchFamily="34" charset="0"/>
              </a:rPr>
              <a:t> Droughts may limit the availability of stopovers and increase residency after fledgling</a:t>
            </a:r>
          </a:p>
          <a:p>
            <a:endParaRPr lang="en-US" sz="2000">
              <a:latin typeface="Calibri" pitchFamily="34" charset="0"/>
            </a:endParaRPr>
          </a:p>
          <a:p>
            <a:pPr>
              <a:buFont typeface="Arial" charset="0"/>
              <a:buChar char="•"/>
            </a:pPr>
            <a:r>
              <a:rPr lang="en-US" sz="2000">
                <a:latin typeface="Calibri" pitchFamily="34" charset="0"/>
              </a:rPr>
              <a:t> High fidelity to previous wintering sites and specially to those located near the natal colony.</a:t>
            </a:r>
          </a:p>
          <a:p>
            <a:pPr>
              <a:buFont typeface="Arial" charset="0"/>
              <a:buChar char="•"/>
            </a:pPr>
            <a:endParaRPr lang="en-US" sz="2000">
              <a:latin typeface="Calibri" pitchFamily="34" charset="0"/>
            </a:endParaRPr>
          </a:p>
          <a:p>
            <a:pPr>
              <a:buFont typeface="Arial" charset="0"/>
              <a:buChar char="•"/>
            </a:pPr>
            <a:r>
              <a:rPr lang="en-US" sz="2000">
                <a:latin typeface="Calibri" pitchFamily="34" charset="0"/>
              </a:rPr>
              <a:t> Individuals tend to winter near their natal colony when they become mature</a:t>
            </a:r>
          </a:p>
          <a:p>
            <a:pPr>
              <a:buFont typeface="Arial" charset="0"/>
              <a:buChar char="•"/>
            </a:pPr>
            <a:endParaRPr lang="en-US" sz="2000">
              <a:latin typeface="Calibri" pitchFamily="34" charset="0"/>
            </a:endParaRPr>
          </a:p>
          <a:p>
            <a:pPr>
              <a:buFont typeface="Arial" charset="0"/>
              <a:buChar char="•"/>
            </a:pPr>
            <a:r>
              <a:rPr lang="en-US" sz="2000">
                <a:latin typeface="Calibri" pitchFamily="34" charset="0"/>
              </a:rPr>
              <a:t>Global change may challenge the future of Mediterranean flamingo metapopulation in several ways. However, the variability of wintering behaviour already present in the population gives hope that it has the potential to adapt. All strategies observed may be balanced in terms of fitness.</a:t>
            </a:r>
          </a:p>
          <a:p>
            <a:pPr>
              <a:buFont typeface="Arial" charset="0"/>
              <a:buChar char="•"/>
            </a:pPr>
            <a:endParaRPr lang="en-US" sz="2000">
              <a:latin typeface="Calibri" pitchFamily="34" charset="0"/>
            </a:endParaRPr>
          </a:p>
          <a:p>
            <a:endParaRPr lang="fr-FR" sz="2000">
              <a:latin typeface="Calibri" pitchFamily="34" charset="0"/>
            </a:endParaRPr>
          </a:p>
        </p:txBody>
      </p:sp>
      <p:sp>
        <p:nvSpPr>
          <p:cNvPr id="21512" name="ZoneTexte 10"/>
          <p:cNvSpPr txBox="1">
            <a:spLocks noChangeArrowheads="1"/>
          </p:cNvSpPr>
          <p:nvPr/>
        </p:nvSpPr>
        <p:spPr bwMode="auto">
          <a:xfrm>
            <a:off x="7308850" y="6627813"/>
            <a:ext cx="1295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
        <p:nvSpPr>
          <p:cNvPr id="21513" name="ZoneTexte 11"/>
          <p:cNvSpPr txBox="1">
            <a:spLocks noChangeArrowheads="1"/>
          </p:cNvSpPr>
          <p:nvPr/>
        </p:nvSpPr>
        <p:spPr bwMode="auto">
          <a:xfrm>
            <a:off x="7740650" y="2565400"/>
            <a:ext cx="1295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Tree>
    <p:extLst>
      <p:ext uri="{BB962C8B-B14F-4D97-AF65-F5344CB8AC3E}">
        <p14:creationId xmlns:p14="http://schemas.microsoft.com/office/powerpoint/2010/main" val="22505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71" t="46482" r="38124" b="17963"/>
          <a:stretch/>
        </p:blipFill>
        <p:spPr bwMode="auto">
          <a:xfrm>
            <a:off x="262771" y="260648"/>
            <a:ext cx="834842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44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punkflaming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6973887"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532"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Aknowledgements</a:t>
            </a:r>
            <a:endParaRPr lang="fr-FR" sz="2400" b="1">
              <a:latin typeface="Calibri" pitchFamily="34" charset="0"/>
            </a:endParaRPr>
          </a:p>
        </p:txBody>
      </p:sp>
      <p:pic>
        <p:nvPicPr>
          <p:cNvPr id="225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260350"/>
            <a:ext cx="969962"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4292600"/>
            <a:ext cx="162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3213100"/>
            <a:ext cx="9239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8"/>
          <p:cNvSpPr txBox="1">
            <a:spLocks noChangeArrowheads="1"/>
          </p:cNvSpPr>
          <p:nvPr/>
        </p:nvSpPr>
        <p:spPr bwMode="auto">
          <a:xfrm>
            <a:off x="395288" y="5229225"/>
            <a:ext cx="1512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800" b="1" i="1">
                <a:solidFill>
                  <a:srgbClr val="0070C0"/>
                </a:solidFill>
                <a:latin typeface="Calibri" pitchFamily="34" charset="0"/>
              </a:rPr>
              <a:t>Thanks! </a:t>
            </a:r>
          </a:p>
        </p:txBody>
      </p:sp>
      <p:sp>
        <p:nvSpPr>
          <p:cNvPr id="22537" name="Text Box 18"/>
          <p:cNvSpPr txBox="1">
            <a:spLocks noChangeArrowheads="1"/>
          </p:cNvSpPr>
          <p:nvPr/>
        </p:nvSpPr>
        <p:spPr bwMode="auto">
          <a:xfrm>
            <a:off x="2195513" y="5661025"/>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800" b="1" i="1">
                <a:solidFill>
                  <a:srgbClr val="0070C0"/>
                </a:solidFill>
                <a:latin typeface="Calibri" pitchFamily="34" charset="0"/>
              </a:rPr>
              <a:t>¡Gracias! </a:t>
            </a:r>
          </a:p>
        </p:txBody>
      </p:sp>
      <p:sp>
        <p:nvSpPr>
          <p:cNvPr id="22538" name="Text Box 18"/>
          <p:cNvSpPr txBox="1">
            <a:spLocks noChangeArrowheads="1"/>
          </p:cNvSpPr>
          <p:nvPr/>
        </p:nvSpPr>
        <p:spPr bwMode="auto">
          <a:xfrm>
            <a:off x="4211638" y="6021388"/>
            <a:ext cx="172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800" b="1" i="1">
                <a:solidFill>
                  <a:srgbClr val="0070C0"/>
                </a:solidFill>
                <a:latin typeface="Calibri" pitchFamily="34" charset="0"/>
              </a:rPr>
              <a:t>Merci!</a:t>
            </a:r>
          </a:p>
        </p:txBody>
      </p:sp>
      <p:grpSp>
        <p:nvGrpSpPr>
          <p:cNvPr id="22539" name="Groupe 12"/>
          <p:cNvGrpSpPr>
            <a:grpSpLocks/>
          </p:cNvGrpSpPr>
          <p:nvPr/>
        </p:nvGrpSpPr>
        <p:grpSpPr bwMode="auto">
          <a:xfrm>
            <a:off x="7885113" y="1773238"/>
            <a:ext cx="1079500" cy="1292225"/>
            <a:chOff x="323528" y="1814627"/>
            <a:chExt cx="1080120" cy="1293359"/>
          </a:xfrm>
        </p:grpSpPr>
        <p:pic>
          <p:nvPicPr>
            <p:cNvPr id="2254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060847"/>
              <a:ext cx="1080120" cy="104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ZoneTexte 14"/>
            <p:cNvSpPr txBox="1">
              <a:spLocks noChangeArrowheads="1"/>
            </p:cNvSpPr>
            <p:nvPr/>
          </p:nvSpPr>
          <p:spPr bwMode="auto">
            <a:xfrm>
              <a:off x="323528" y="1814627"/>
              <a:ext cx="108012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000" i="1">
                  <a:latin typeface="Aharoni" pitchFamily="2" charset="-79"/>
                  <a:cs typeface="Aharoni" pitchFamily="2" charset="-79"/>
                </a:rPr>
                <a:t>MATERGLOBE</a:t>
              </a:r>
            </a:p>
          </p:txBody>
        </p:sp>
      </p:grpSp>
    </p:spTree>
    <p:extLst>
      <p:ext uri="{BB962C8B-B14F-4D97-AF65-F5344CB8AC3E}">
        <p14:creationId xmlns:p14="http://schemas.microsoft.com/office/powerpoint/2010/main" val="426590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764704"/>
            <a:ext cx="49434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600" y="4149080"/>
            <a:ext cx="7200800" cy="2031325"/>
          </a:xfrm>
          <a:prstGeom prst="rect">
            <a:avLst/>
          </a:prstGeom>
        </p:spPr>
        <p:txBody>
          <a:bodyPr wrap="square">
            <a:spAutoFit/>
          </a:bodyPr>
          <a:lstStyle/>
          <a:p>
            <a:r>
              <a:rPr lang="en-US" dirty="0">
                <a:latin typeface="AdvTimes-b"/>
              </a:rPr>
              <a:t>Fig. 1. </a:t>
            </a:r>
            <a:r>
              <a:rPr lang="en-US" dirty="0">
                <a:latin typeface="AdvTimes"/>
              </a:rPr>
              <a:t>Greater flamingo breeding colonies occupied at least once between 1983 and 2002 in the Mediterranean. Enlarged are the locations of</a:t>
            </a:r>
          </a:p>
          <a:p>
            <a:r>
              <a:rPr lang="en-US" dirty="0">
                <a:latin typeface="AdvTimes"/>
              </a:rPr>
              <a:t>the three main colonies of the Western Mediterranean, namely the </a:t>
            </a:r>
            <a:r>
              <a:rPr lang="en-US" dirty="0" err="1">
                <a:latin typeface="AdvTimes"/>
              </a:rPr>
              <a:t>Camargue</a:t>
            </a:r>
            <a:r>
              <a:rPr lang="en-US" dirty="0">
                <a:latin typeface="AdvTimes"/>
              </a:rPr>
              <a:t> (France), </a:t>
            </a:r>
            <a:r>
              <a:rPr lang="en-US" dirty="0" err="1">
                <a:latin typeface="AdvTimes"/>
              </a:rPr>
              <a:t>Fuente</a:t>
            </a:r>
            <a:r>
              <a:rPr lang="en-US" dirty="0">
                <a:latin typeface="AdvTimes"/>
              </a:rPr>
              <a:t> de </a:t>
            </a:r>
            <a:r>
              <a:rPr lang="en-US" dirty="0" err="1">
                <a:latin typeface="AdvTimes"/>
              </a:rPr>
              <a:t>Piedra</a:t>
            </a:r>
            <a:r>
              <a:rPr lang="en-US" dirty="0">
                <a:latin typeface="AdvTimes"/>
              </a:rPr>
              <a:t> (Spain) </a:t>
            </a:r>
            <a:r>
              <a:rPr lang="en-US" dirty="0" err="1">
                <a:latin typeface="AdvTimes"/>
              </a:rPr>
              <a:t>andMolentargius</a:t>
            </a:r>
            <a:r>
              <a:rPr lang="en-US" dirty="0">
                <a:latin typeface="AdvTimes"/>
              </a:rPr>
              <a:t> (Sardinia)</a:t>
            </a:r>
          </a:p>
          <a:p>
            <a:r>
              <a:rPr lang="fr-FR" dirty="0" err="1">
                <a:latin typeface="AdvTimes"/>
              </a:rPr>
              <a:t>considered</a:t>
            </a:r>
            <a:r>
              <a:rPr lang="fr-FR" dirty="0">
                <a:latin typeface="AdvTimes"/>
              </a:rPr>
              <a:t> in the </a:t>
            </a:r>
            <a:r>
              <a:rPr lang="fr-FR" dirty="0" err="1">
                <a:latin typeface="AdvTimes"/>
              </a:rPr>
              <a:t>study</a:t>
            </a:r>
            <a:r>
              <a:rPr lang="fr-FR" dirty="0">
                <a:latin typeface="AdvTimes"/>
              </a:rPr>
              <a:t>.</a:t>
            </a:r>
            <a:endParaRPr lang="fr-FR" dirty="0"/>
          </a:p>
        </p:txBody>
      </p:sp>
    </p:spTree>
    <p:extLst>
      <p:ext uri="{BB962C8B-B14F-4D97-AF65-F5344CB8AC3E}">
        <p14:creationId xmlns:p14="http://schemas.microsoft.com/office/powerpoint/2010/main" val="396288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 </a:t>
            </a:r>
            <a:r>
              <a:rPr lang="fr-FR" dirty="0"/>
              <a:t>du </a:t>
            </a:r>
            <a:r>
              <a:rPr lang="fr-FR" dirty="0" smtClean="0"/>
              <a:t>mouvement</a:t>
            </a:r>
            <a:r>
              <a:rPr lang="fr-FR" dirty="0">
                <a:solidFill>
                  <a:prstClr val="black"/>
                </a:solidFill>
              </a:rPr>
              <a:t/>
            </a:r>
            <a:br>
              <a:rPr lang="fr-FR" dirty="0">
                <a:solidFill>
                  <a:prstClr val="black"/>
                </a:solidFill>
              </a:rPr>
            </a:br>
            <a:r>
              <a:rPr lang="fr-FR" sz="3600" i="1" dirty="0" smtClean="0">
                <a:solidFill>
                  <a:prstClr val="black"/>
                </a:solidFill>
              </a:rPr>
              <a:t>McClintock et al. 2012</a:t>
            </a:r>
            <a:endParaRPr lang="fr-FR" dirty="0"/>
          </a:p>
        </p:txBody>
      </p:sp>
      <p:sp>
        <p:nvSpPr>
          <p:cNvPr id="3" name="Espace réservé du contenu 2"/>
          <p:cNvSpPr>
            <a:spLocks noGrp="1"/>
          </p:cNvSpPr>
          <p:nvPr>
            <p:ph idx="1"/>
          </p:nvPr>
        </p:nvSpPr>
        <p:spPr>
          <a:xfrm>
            <a:off x="457200" y="1639341"/>
            <a:ext cx="8229600" cy="4525963"/>
          </a:xfrm>
        </p:spPr>
        <p:txBody>
          <a:bodyPr/>
          <a:lstStyle/>
          <a:p>
            <a:r>
              <a:rPr lang="fr-FR" dirty="0" smtClean="0"/>
              <a:t>Temps court (pas de mortalité) </a:t>
            </a:r>
            <a:r>
              <a:rPr lang="fr-FR" i="1" dirty="0" smtClean="0"/>
              <a:t>ex. 1 point chaque 2h pendant 5 mois</a:t>
            </a:r>
          </a:p>
          <a:p>
            <a:r>
              <a:rPr lang="fr-FR" dirty="0" smtClean="0"/>
              <a:t>Transitions entre états comportementaux, z</a:t>
            </a:r>
          </a:p>
          <a:p>
            <a:r>
              <a:rPr lang="fr-FR" dirty="0" smtClean="0"/>
              <a:t>Description mouvement par distance, s, et direction, </a:t>
            </a:r>
            <a:r>
              <a:rPr lang="el-GR" dirty="0" smtClean="0"/>
              <a:t>φ</a:t>
            </a:r>
            <a:endParaRPr lang="fr-FR" dirty="0" smtClean="0"/>
          </a:p>
        </p:txBody>
      </p:sp>
    </p:spTree>
    <p:extLst>
      <p:ext uri="{BB962C8B-B14F-4D97-AF65-F5344CB8AC3E}">
        <p14:creationId xmlns:p14="http://schemas.microsoft.com/office/powerpoint/2010/main" val="1872596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exposé</a:t>
            </a:r>
            <a:endParaRPr lang="fr-FR" dirty="0"/>
          </a:p>
        </p:txBody>
      </p:sp>
      <p:sp>
        <p:nvSpPr>
          <p:cNvPr id="3" name="Espace réservé du contenu 2"/>
          <p:cNvSpPr>
            <a:spLocks noGrp="1"/>
          </p:cNvSpPr>
          <p:nvPr>
            <p:ph idx="1"/>
          </p:nvPr>
        </p:nvSpPr>
        <p:spPr>
          <a:xfrm>
            <a:off x="457200" y="1268760"/>
            <a:ext cx="8229600" cy="4525963"/>
          </a:xfrm>
        </p:spPr>
        <p:txBody>
          <a:bodyPr/>
          <a:lstStyle/>
          <a:p>
            <a:r>
              <a:rPr lang="fr-FR" dirty="0" smtClean="0"/>
              <a:t>Une étude classique</a:t>
            </a:r>
          </a:p>
          <a:p>
            <a:r>
              <a:rPr lang="fr-FR" dirty="0" smtClean="0"/>
              <a:t>Principe du modèle de description du mouvement de Morales et McClintock</a:t>
            </a:r>
          </a:p>
          <a:p>
            <a:r>
              <a:rPr lang="fr-FR" dirty="0" smtClean="0"/>
              <a:t>Le test de mémoire</a:t>
            </a:r>
          </a:p>
          <a:p>
            <a:r>
              <a:rPr lang="fr-FR" dirty="0" smtClean="0"/>
              <a:t>Une étude atypique: domaine d’activité linéaire (poisson en rivière, </a:t>
            </a:r>
            <a:r>
              <a:rPr lang="fr-FR" dirty="0" err="1" smtClean="0"/>
              <a:t>Danancher</a:t>
            </a:r>
            <a:r>
              <a:rPr lang="fr-FR" dirty="0" smtClean="0"/>
              <a:t> et al. 2004)</a:t>
            </a:r>
          </a:p>
          <a:p>
            <a:r>
              <a:rPr lang="fr-FR" dirty="0" smtClean="0"/>
              <a:t>Le mouvement </a:t>
            </a:r>
            <a:r>
              <a:rPr lang="fr-FR" dirty="0" smtClean="0"/>
              <a:t>ramené à </a:t>
            </a:r>
            <a:r>
              <a:rPr lang="fr-FR" dirty="0" smtClean="0"/>
              <a:t>des états comportementaux (Avril 2012)</a:t>
            </a:r>
          </a:p>
        </p:txBody>
      </p:sp>
    </p:spTree>
    <p:extLst>
      <p:ext uri="{BB962C8B-B14F-4D97-AF65-F5344CB8AC3E}">
        <p14:creationId xmlns:p14="http://schemas.microsoft.com/office/powerpoint/2010/main" val="3512055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 </a:t>
            </a:r>
            <a:r>
              <a:rPr lang="fr-FR" dirty="0"/>
              <a:t>du </a:t>
            </a:r>
            <a:r>
              <a:rPr lang="fr-FR" dirty="0" smtClean="0"/>
              <a:t>mouvement</a:t>
            </a:r>
            <a:r>
              <a:rPr lang="fr-FR" dirty="0">
                <a:solidFill>
                  <a:prstClr val="black"/>
                </a:solidFill>
              </a:rPr>
              <a:t/>
            </a:r>
            <a:br>
              <a:rPr lang="fr-FR" dirty="0">
                <a:solidFill>
                  <a:prstClr val="black"/>
                </a:solidFill>
              </a:rPr>
            </a:br>
            <a:r>
              <a:rPr lang="fr-FR" sz="3600" i="1" dirty="0" smtClean="0">
                <a:solidFill>
                  <a:prstClr val="black"/>
                </a:solidFill>
              </a:rPr>
              <a:t>McClintock et al. 2012</a:t>
            </a:r>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536" y="1556792"/>
            <a:ext cx="539775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p:nvPr/>
        </p:nvPicPr>
        <p:blipFill rotWithShape="1">
          <a:blip r:embed="rId3"/>
          <a:srcRect l="26316" t="77943" r="57576" b="19938"/>
          <a:stretch/>
        </p:blipFill>
        <p:spPr bwMode="auto">
          <a:xfrm>
            <a:off x="1979712" y="2276872"/>
            <a:ext cx="3865389" cy="400017"/>
          </a:xfrm>
          <a:prstGeom prst="rect">
            <a:avLst/>
          </a:prstGeom>
          <a:ln>
            <a:noFill/>
          </a:ln>
          <a:extLst>
            <a:ext uri="{53640926-AAD7-44D8-BBD7-CCE9431645EC}">
              <a14:shadowObscured xmlns:a14="http://schemas.microsoft.com/office/drawing/2010/main"/>
            </a:ext>
          </a:extLst>
        </p:spPr>
      </p:pic>
      <p:pic>
        <p:nvPicPr>
          <p:cNvPr id="9" name="Image 8"/>
          <p:cNvPicPr/>
          <p:nvPr/>
        </p:nvPicPr>
        <p:blipFill rotWithShape="1">
          <a:blip r:embed="rId3"/>
          <a:srcRect l="16507" t="80208" r="65311" b="17622"/>
          <a:stretch/>
        </p:blipFill>
        <p:spPr bwMode="auto">
          <a:xfrm>
            <a:off x="1999168" y="2870334"/>
            <a:ext cx="3639269" cy="414650"/>
          </a:xfrm>
          <a:prstGeom prst="rect">
            <a:avLst/>
          </a:prstGeom>
          <a:ln>
            <a:noFill/>
          </a:ln>
          <a:extLst>
            <a:ext uri="{53640926-AAD7-44D8-BBD7-CCE9431645EC}">
              <a14:shadowObscured xmlns:a14="http://schemas.microsoft.com/office/drawing/2010/main"/>
            </a:ext>
          </a:extLst>
        </p:spPr>
      </p:pic>
      <p:sp>
        <p:nvSpPr>
          <p:cNvPr id="10" name="Espace réservé du contenu 2"/>
          <p:cNvSpPr>
            <a:spLocks noGrp="1"/>
          </p:cNvSpPr>
          <p:nvPr>
            <p:ph idx="1"/>
          </p:nvPr>
        </p:nvSpPr>
        <p:spPr>
          <a:xfrm>
            <a:off x="457200" y="3501008"/>
            <a:ext cx="8229600" cy="2376264"/>
          </a:xfrm>
        </p:spPr>
        <p:txBody>
          <a:bodyPr/>
          <a:lstStyle/>
          <a:p>
            <a:r>
              <a:rPr lang="fr-FR" dirty="0" err="1" smtClean="0"/>
              <a:t>Behavioral</a:t>
            </a:r>
            <a:r>
              <a:rPr lang="fr-FR" dirty="0" smtClean="0"/>
              <a:t> states: </a:t>
            </a:r>
            <a:r>
              <a:rPr lang="fr-FR" dirty="0" err="1" smtClean="0"/>
              <a:t>directed</a:t>
            </a:r>
            <a:r>
              <a:rPr lang="fr-FR" dirty="0" smtClean="0"/>
              <a:t> (</a:t>
            </a:r>
            <a:r>
              <a:rPr lang="fr-FR" dirty="0" err="1" smtClean="0"/>
              <a:t>e.g</a:t>
            </a:r>
            <a:r>
              <a:rPr lang="fr-FR" dirty="0" smtClean="0"/>
              <a:t>. migration), </a:t>
            </a:r>
            <a:r>
              <a:rPr lang="fr-FR" dirty="0" err="1" smtClean="0"/>
              <a:t>exploratory</a:t>
            </a:r>
            <a:r>
              <a:rPr lang="fr-FR" dirty="0" smtClean="0"/>
              <a:t> (</a:t>
            </a:r>
            <a:r>
              <a:rPr lang="fr-FR" dirty="0" err="1" smtClean="0"/>
              <a:t>e.g</a:t>
            </a:r>
            <a:r>
              <a:rPr lang="fr-FR" dirty="0" smtClean="0"/>
              <a:t>. dispersal), area-</a:t>
            </a:r>
            <a:r>
              <a:rPr lang="fr-FR" dirty="0" err="1" smtClean="0"/>
              <a:t>restricted</a:t>
            </a:r>
            <a:r>
              <a:rPr lang="fr-FR" dirty="0" smtClean="0"/>
              <a:t> (</a:t>
            </a:r>
            <a:r>
              <a:rPr lang="fr-FR" dirty="0" err="1" smtClean="0"/>
              <a:t>e.g</a:t>
            </a:r>
            <a:r>
              <a:rPr lang="fr-FR" dirty="0" smtClean="0"/>
              <a:t>. </a:t>
            </a:r>
            <a:r>
              <a:rPr lang="fr-FR" dirty="0" err="1" smtClean="0"/>
              <a:t>foraging</a:t>
            </a:r>
            <a:r>
              <a:rPr lang="fr-FR" dirty="0" smtClean="0"/>
              <a:t>)</a:t>
            </a:r>
          </a:p>
          <a:p>
            <a:r>
              <a:rPr lang="fr-FR" dirty="0" err="1" smtClean="0"/>
              <a:t>Biased</a:t>
            </a:r>
            <a:r>
              <a:rPr lang="fr-FR" dirty="0" smtClean="0"/>
              <a:t> and </a:t>
            </a:r>
            <a:r>
              <a:rPr lang="fr-FR" dirty="0" err="1" smtClean="0"/>
              <a:t>correlated</a:t>
            </a:r>
            <a:r>
              <a:rPr lang="fr-FR" dirty="0" smtClean="0"/>
              <a:t> </a:t>
            </a:r>
            <a:r>
              <a:rPr lang="fr-FR" dirty="0" err="1" smtClean="0"/>
              <a:t>random</a:t>
            </a:r>
            <a:r>
              <a:rPr lang="fr-FR" dirty="0" smtClean="0"/>
              <a:t> </a:t>
            </a:r>
            <a:r>
              <a:rPr lang="fr-FR" dirty="0" err="1" smtClean="0"/>
              <a:t>walk</a:t>
            </a:r>
            <a:endParaRPr lang="fr-FR" dirty="0" smtClean="0"/>
          </a:p>
          <a:p>
            <a:r>
              <a:rPr lang="fr-FR" dirty="0" smtClean="0"/>
              <a:t>Estimation by MCMC</a:t>
            </a:r>
          </a:p>
        </p:txBody>
      </p:sp>
    </p:spTree>
    <p:extLst>
      <p:ext uri="{BB962C8B-B14F-4D97-AF65-F5344CB8AC3E}">
        <p14:creationId xmlns:p14="http://schemas.microsoft.com/office/powerpoint/2010/main" val="4253740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de mémoire</a:t>
            </a:r>
            <a:r>
              <a:rPr lang="fr-FR" dirty="0">
                <a:solidFill>
                  <a:prstClr val="black"/>
                </a:solidFill>
              </a:rPr>
              <a:t/>
            </a:r>
            <a:br>
              <a:rPr lang="fr-FR" dirty="0">
                <a:solidFill>
                  <a:prstClr val="black"/>
                </a:solidFill>
              </a:rPr>
            </a:br>
            <a:r>
              <a:rPr lang="fr-FR" sz="3600" i="1" dirty="0" smtClean="0">
                <a:solidFill>
                  <a:prstClr val="black"/>
                </a:solidFill>
              </a:rPr>
              <a:t>Pradel et al. 2003</a:t>
            </a:r>
            <a:endParaRPr lang="fr-FR" dirty="0"/>
          </a:p>
        </p:txBody>
      </p:sp>
      <p:sp>
        <p:nvSpPr>
          <p:cNvPr id="3" name="Espace réservé du contenu 2"/>
          <p:cNvSpPr>
            <a:spLocks noGrp="1"/>
          </p:cNvSpPr>
          <p:nvPr>
            <p:ph idx="1"/>
          </p:nvPr>
        </p:nvSpPr>
        <p:spPr>
          <a:xfrm>
            <a:off x="457200" y="1423317"/>
            <a:ext cx="8229600" cy="4525963"/>
          </a:xfrm>
        </p:spPr>
        <p:txBody>
          <a:bodyPr/>
          <a:lstStyle/>
          <a:p>
            <a:r>
              <a:rPr lang="fr-FR" dirty="0" smtClean="0"/>
              <a:t>Une étude classique</a:t>
            </a:r>
          </a:p>
          <a:p>
            <a:r>
              <a:rPr lang="fr-FR" dirty="0" smtClean="0"/>
              <a:t>Principe du modèle de description du mouvement de Morales et McClintock</a:t>
            </a:r>
          </a:p>
          <a:p>
            <a:r>
              <a:rPr lang="fr-FR" dirty="0" smtClean="0"/>
              <a:t>Le test de mémoire</a:t>
            </a:r>
          </a:p>
          <a:p>
            <a:r>
              <a:rPr lang="fr-FR" dirty="0" smtClean="0"/>
              <a:t>Une étude atypique: domaine d’activité linéaire (poisson en rivière, </a:t>
            </a:r>
            <a:r>
              <a:rPr lang="fr-FR" dirty="0" err="1" smtClean="0"/>
              <a:t>Danancher</a:t>
            </a:r>
            <a:r>
              <a:rPr lang="fr-FR" dirty="0" smtClean="0"/>
              <a:t> et al. 2004)</a:t>
            </a:r>
          </a:p>
          <a:p>
            <a:r>
              <a:rPr lang="fr-FR" dirty="0" smtClean="0"/>
              <a:t>Le mouvement à travers des états comportementaux (Avril 2012)</a:t>
            </a:r>
          </a:p>
        </p:txBody>
      </p:sp>
    </p:spTree>
    <p:extLst>
      <p:ext uri="{BB962C8B-B14F-4D97-AF65-F5344CB8AC3E}">
        <p14:creationId xmlns:p14="http://schemas.microsoft.com/office/powerpoint/2010/main" val="1239575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00"/>
                </a:solidFill>
                <a:latin typeface="Arial" charset="0"/>
              </a:defRPr>
            </a:lvl1pPr>
            <a:lvl2pPr marL="742950" indent="-285750">
              <a:defRPr b="1">
                <a:solidFill>
                  <a:srgbClr val="000000"/>
                </a:solidFill>
                <a:latin typeface="Arial" charset="0"/>
              </a:defRPr>
            </a:lvl2pPr>
            <a:lvl3pPr marL="1143000" indent="-228600">
              <a:defRPr b="1">
                <a:solidFill>
                  <a:srgbClr val="000000"/>
                </a:solidFill>
                <a:latin typeface="Arial" charset="0"/>
              </a:defRPr>
            </a:lvl3pPr>
            <a:lvl4pPr marL="1600200" indent="-228600">
              <a:defRPr b="1">
                <a:solidFill>
                  <a:srgbClr val="000000"/>
                </a:solidFill>
                <a:latin typeface="Arial" charset="0"/>
              </a:defRPr>
            </a:lvl4pPr>
            <a:lvl5pPr marL="2057400" indent="-228600">
              <a:defRPr b="1">
                <a:solidFill>
                  <a:srgbClr val="000000"/>
                </a:solidFill>
                <a:latin typeface="Arial" charset="0"/>
              </a:defRPr>
            </a:lvl5pPr>
            <a:lvl6pPr marL="2514600" indent="-228600" eaLnBrk="0" fontAlgn="base" hangingPunct="0">
              <a:lnSpc>
                <a:spcPct val="90000"/>
              </a:lnSpc>
              <a:spcBef>
                <a:spcPct val="0"/>
              </a:spcBef>
              <a:spcAft>
                <a:spcPct val="0"/>
              </a:spcAft>
              <a:defRPr b="1">
                <a:solidFill>
                  <a:srgbClr val="000000"/>
                </a:solidFill>
                <a:latin typeface="Arial" charset="0"/>
              </a:defRPr>
            </a:lvl6pPr>
            <a:lvl7pPr marL="2971800" indent="-228600" eaLnBrk="0" fontAlgn="base" hangingPunct="0">
              <a:lnSpc>
                <a:spcPct val="90000"/>
              </a:lnSpc>
              <a:spcBef>
                <a:spcPct val="0"/>
              </a:spcBef>
              <a:spcAft>
                <a:spcPct val="0"/>
              </a:spcAft>
              <a:defRPr b="1">
                <a:solidFill>
                  <a:srgbClr val="000000"/>
                </a:solidFill>
                <a:latin typeface="Arial" charset="0"/>
              </a:defRPr>
            </a:lvl7pPr>
            <a:lvl8pPr marL="3429000" indent="-228600" eaLnBrk="0" fontAlgn="base" hangingPunct="0">
              <a:lnSpc>
                <a:spcPct val="90000"/>
              </a:lnSpc>
              <a:spcBef>
                <a:spcPct val="0"/>
              </a:spcBef>
              <a:spcAft>
                <a:spcPct val="0"/>
              </a:spcAft>
              <a:defRPr b="1">
                <a:solidFill>
                  <a:srgbClr val="000000"/>
                </a:solidFill>
                <a:latin typeface="Arial" charset="0"/>
              </a:defRPr>
            </a:lvl8pPr>
            <a:lvl9pPr marL="3886200" indent="-228600" eaLnBrk="0" fontAlgn="base" hangingPunct="0">
              <a:lnSpc>
                <a:spcPct val="90000"/>
              </a:lnSpc>
              <a:spcBef>
                <a:spcPct val="0"/>
              </a:spcBef>
              <a:spcAft>
                <a:spcPct val="0"/>
              </a:spcAft>
              <a:defRPr b="1">
                <a:solidFill>
                  <a:srgbClr val="000000"/>
                </a:solidFill>
                <a:latin typeface="Arial" charset="0"/>
              </a:defRPr>
            </a:lvl9pPr>
          </a:lstStyle>
          <a:p>
            <a:fld id="{23E6431A-DDCA-4B8F-A2C6-4A91FE9F9761}" type="slidenum">
              <a:rPr lang="en-US" b="0" smtClean="0">
                <a:solidFill>
                  <a:schemeClr val="tx1"/>
                </a:solidFill>
                <a:latin typeface="Times New Roman" pitchFamily="18" charset="0"/>
              </a:rPr>
              <a:pPr/>
              <a:t>42</a:t>
            </a:fld>
            <a:endParaRPr lang="en-US" b="0" smtClean="0">
              <a:solidFill>
                <a:schemeClr val="tx1"/>
              </a:solidFill>
              <a:latin typeface="Times New Roman" pitchFamily="18" charset="0"/>
            </a:endParaRPr>
          </a:p>
        </p:txBody>
      </p:sp>
      <p:sp>
        <p:nvSpPr>
          <p:cNvPr id="40963" name="Rectangle 2"/>
          <p:cNvSpPr>
            <a:spLocks noGrp="1" noChangeArrowheads="1"/>
          </p:cNvSpPr>
          <p:nvPr>
            <p:ph type="title"/>
          </p:nvPr>
        </p:nvSpPr>
        <p:spPr>
          <a:xfrm>
            <a:off x="685800" y="304800"/>
            <a:ext cx="7772400" cy="1143000"/>
          </a:xfrm>
        </p:spPr>
        <p:txBody>
          <a:bodyPr/>
          <a:lstStyle/>
          <a:p>
            <a:r>
              <a:rPr lang="fr-FR" sz="3600" smtClean="0"/>
              <a:t>Memory and TEST WBWA</a:t>
            </a:r>
            <a:br>
              <a:rPr lang="fr-FR" sz="3600" smtClean="0"/>
            </a:br>
            <a:r>
              <a:rPr lang="fr-FR" sz="2000" smtClean="0"/>
              <a:t>(Pradel et al. 2003)</a:t>
            </a:r>
            <a:endParaRPr lang="fr-FR" sz="3600" smtClean="0"/>
          </a:p>
        </p:txBody>
      </p:sp>
      <p:grpSp>
        <p:nvGrpSpPr>
          <p:cNvPr id="40964" name="Group 3"/>
          <p:cNvGrpSpPr>
            <a:grpSpLocks/>
          </p:cNvGrpSpPr>
          <p:nvPr/>
        </p:nvGrpSpPr>
        <p:grpSpPr bwMode="auto">
          <a:xfrm>
            <a:off x="4470400" y="3657600"/>
            <a:ext cx="3657600" cy="2209800"/>
            <a:chOff x="3168" y="2304"/>
            <a:chExt cx="2592" cy="1392"/>
          </a:xfrm>
        </p:grpSpPr>
        <p:sp>
          <p:nvSpPr>
            <p:cNvPr id="40993" name="Rectangle 4"/>
            <p:cNvSpPr>
              <a:spLocks noChangeArrowheads="1"/>
            </p:cNvSpPr>
            <p:nvPr/>
          </p:nvSpPr>
          <p:spPr bwMode="auto">
            <a:xfrm>
              <a:off x="3168" y="2304"/>
              <a:ext cx="2592" cy="13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94" name="Line 5"/>
            <p:cNvSpPr>
              <a:spLocks noChangeShapeType="1"/>
            </p:cNvSpPr>
            <p:nvPr/>
          </p:nvSpPr>
          <p:spPr bwMode="auto">
            <a:xfrm>
              <a:off x="4464" y="2304"/>
              <a:ext cx="0" cy="1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95" name="Line 6"/>
            <p:cNvSpPr>
              <a:spLocks noChangeShapeType="1"/>
            </p:cNvSpPr>
            <p:nvPr/>
          </p:nvSpPr>
          <p:spPr bwMode="auto">
            <a:xfrm>
              <a:off x="3168" y="2988"/>
              <a:ext cx="25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3" name="Group 7"/>
          <p:cNvGrpSpPr>
            <a:grpSpLocks/>
          </p:cNvGrpSpPr>
          <p:nvPr/>
        </p:nvGrpSpPr>
        <p:grpSpPr bwMode="auto">
          <a:xfrm>
            <a:off x="609600" y="1970088"/>
            <a:ext cx="3725333" cy="3744912"/>
            <a:chOff x="432" y="1241"/>
            <a:chExt cx="2640" cy="2359"/>
          </a:xfrm>
        </p:grpSpPr>
        <p:sp>
          <p:nvSpPr>
            <p:cNvPr id="40988" name="Text Box 8"/>
            <p:cNvSpPr txBox="1">
              <a:spLocks noChangeArrowheads="1"/>
            </p:cNvSpPr>
            <p:nvPr/>
          </p:nvSpPr>
          <p:spPr bwMode="auto">
            <a:xfrm>
              <a:off x="2064" y="2448"/>
              <a:ext cx="9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a:solidFill>
                    <a:schemeClr val="tx1"/>
                  </a:solidFill>
                </a:rPr>
                <a:t>1</a:t>
              </a:r>
            </a:p>
          </p:txBody>
        </p:sp>
        <p:sp>
          <p:nvSpPr>
            <p:cNvPr id="40989" name="Text Box 9"/>
            <p:cNvSpPr txBox="1">
              <a:spLocks noChangeArrowheads="1"/>
            </p:cNvSpPr>
            <p:nvPr/>
          </p:nvSpPr>
          <p:spPr bwMode="auto">
            <a:xfrm>
              <a:off x="2064" y="3134"/>
              <a:ext cx="9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a:solidFill>
                    <a:schemeClr val="tx1"/>
                  </a:solidFill>
                </a:rPr>
                <a:t>2</a:t>
              </a:r>
              <a:br>
                <a:rPr lang="fr-FR">
                  <a:solidFill>
                    <a:schemeClr val="tx1"/>
                  </a:solidFill>
                </a:rPr>
              </a:br>
              <a:r>
                <a:rPr lang="fr-FR">
                  <a:solidFill>
                    <a:schemeClr val="tx1"/>
                  </a:solidFill>
                </a:rPr>
                <a:t>. . .</a:t>
              </a:r>
            </a:p>
          </p:txBody>
        </p:sp>
        <p:sp>
          <p:nvSpPr>
            <p:cNvPr id="40990" name="AutoShape 10"/>
            <p:cNvSpPr>
              <a:spLocks/>
            </p:cNvSpPr>
            <p:nvPr/>
          </p:nvSpPr>
          <p:spPr bwMode="auto">
            <a:xfrm>
              <a:off x="1776" y="2400"/>
              <a:ext cx="240" cy="1200"/>
            </a:xfrm>
            <a:prstGeom prst="leftBrace">
              <a:avLst>
                <a:gd name="adj1" fmla="val 416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91" name="Text Box 11"/>
            <p:cNvSpPr txBox="1">
              <a:spLocks noChangeArrowheads="1"/>
            </p:cNvSpPr>
            <p:nvPr/>
          </p:nvSpPr>
          <p:spPr bwMode="auto">
            <a:xfrm>
              <a:off x="624" y="2744"/>
              <a:ext cx="158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2400">
                  <a:solidFill>
                    <a:schemeClr val="tx1"/>
                  </a:solidFill>
                </a:rPr>
                <a:t>Last seen </a:t>
              </a:r>
              <a:br>
                <a:rPr lang="fr-FR" sz="2400">
                  <a:solidFill>
                    <a:schemeClr val="tx1"/>
                  </a:solidFill>
                </a:rPr>
              </a:br>
              <a:r>
                <a:rPr lang="fr-FR" sz="2400">
                  <a:solidFill>
                    <a:schemeClr val="tx1"/>
                  </a:solidFill>
                </a:rPr>
                <a:t>on site</a:t>
              </a:r>
            </a:p>
          </p:txBody>
        </p:sp>
        <p:sp>
          <p:nvSpPr>
            <p:cNvPr id="40992" name="Text Box 12"/>
            <p:cNvSpPr txBox="1">
              <a:spLocks noChangeArrowheads="1"/>
            </p:cNvSpPr>
            <p:nvPr/>
          </p:nvSpPr>
          <p:spPr bwMode="auto">
            <a:xfrm>
              <a:off x="432" y="1241"/>
              <a:ext cx="264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2400">
                  <a:solidFill>
                    <a:srgbClr val="FFFFFF"/>
                  </a:solidFill>
                </a:rPr>
                <a:t> </a:t>
              </a:r>
              <a:br>
                <a:rPr lang="fr-FR" sz="2400">
                  <a:solidFill>
                    <a:srgbClr val="FFFFFF"/>
                  </a:solidFill>
                </a:rPr>
              </a:br>
              <a:r>
                <a:rPr lang="fr-FR" sz="2400">
                  <a:solidFill>
                    <a:srgbClr val="FFFFFF"/>
                  </a:solidFill>
                </a:rPr>
                <a:t>        Where Before </a:t>
              </a:r>
              <a:br>
                <a:rPr lang="fr-FR" sz="2400">
                  <a:solidFill>
                    <a:srgbClr val="FFFFFF"/>
                  </a:solidFill>
                </a:rPr>
              </a:br>
              <a:r>
                <a:rPr lang="fr-FR" sz="2400">
                  <a:solidFill>
                    <a:srgbClr val="FFFFFF"/>
                  </a:solidFill>
                </a:rPr>
                <a:t>                      </a:t>
              </a:r>
            </a:p>
          </p:txBody>
        </p:sp>
      </p:grpSp>
      <p:grpSp>
        <p:nvGrpSpPr>
          <p:cNvPr id="4" name="Group 13"/>
          <p:cNvGrpSpPr>
            <a:grpSpLocks/>
          </p:cNvGrpSpPr>
          <p:nvPr/>
        </p:nvGrpSpPr>
        <p:grpSpPr bwMode="auto">
          <a:xfrm>
            <a:off x="1693333" y="3271837"/>
            <a:ext cx="5825067" cy="2806699"/>
            <a:chOff x="1200" y="2042"/>
            <a:chExt cx="4128" cy="1768"/>
          </a:xfrm>
        </p:grpSpPr>
        <p:sp>
          <p:nvSpPr>
            <p:cNvPr id="40984" name="Text Box 14"/>
            <p:cNvSpPr txBox="1">
              <a:spLocks noChangeArrowheads="1"/>
            </p:cNvSpPr>
            <p:nvPr/>
          </p:nvSpPr>
          <p:spPr bwMode="auto">
            <a:xfrm>
              <a:off x="3600" y="2304"/>
              <a:ext cx="43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8000">
                  <a:solidFill>
                    <a:srgbClr val="FF0066"/>
                  </a:solidFill>
                </a:rPr>
                <a:t>+</a:t>
              </a:r>
            </a:p>
          </p:txBody>
        </p:sp>
        <p:sp>
          <p:nvSpPr>
            <p:cNvPr id="40985" name="Text Box 15"/>
            <p:cNvSpPr txBox="1">
              <a:spLocks noChangeArrowheads="1"/>
            </p:cNvSpPr>
            <p:nvPr/>
          </p:nvSpPr>
          <p:spPr bwMode="auto">
            <a:xfrm>
              <a:off x="4896" y="2976"/>
              <a:ext cx="43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8000">
                  <a:solidFill>
                    <a:srgbClr val="FF0066"/>
                  </a:solidFill>
                </a:rPr>
                <a:t>+</a:t>
              </a:r>
            </a:p>
          </p:txBody>
        </p:sp>
        <p:sp>
          <p:nvSpPr>
            <p:cNvPr id="40986" name="Text Box 16"/>
            <p:cNvSpPr txBox="1">
              <a:spLocks noChangeArrowheads="1"/>
            </p:cNvSpPr>
            <p:nvPr/>
          </p:nvSpPr>
          <p:spPr bwMode="auto">
            <a:xfrm>
              <a:off x="1200" y="2042"/>
              <a:ext cx="26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a:solidFill>
                    <a:srgbClr val="FF0066"/>
                  </a:solidFill>
                </a:rPr>
                <a:t>Election of a familiar site</a:t>
              </a:r>
            </a:p>
          </p:txBody>
        </p:sp>
        <p:sp>
          <p:nvSpPr>
            <p:cNvPr id="40987" name="Line 17"/>
            <p:cNvSpPr>
              <a:spLocks noChangeShapeType="1"/>
            </p:cNvSpPr>
            <p:nvPr/>
          </p:nvSpPr>
          <p:spPr bwMode="auto">
            <a:xfrm rot="588545">
              <a:off x="2976" y="2256"/>
              <a:ext cx="624" cy="2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5" name="Group 18"/>
          <p:cNvGrpSpPr>
            <a:grpSpLocks/>
          </p:cNvGrpSpPr>
          <p:nvPr/>
        </p:nvGrpSpPr>
        <p:grpSpPr bwMode="auto">
          <a:xfrm>
            <a:off x="1693333" y="3276602"/>
            <a:ext cx="5825067" cy="2806701"/>
            <a:chOff x="1200" y="2042"/>
            <a:chExt cx="4128" cy="1768"/>
          </a:xfrm>
        </p:grpSpPr>
        <p:sp>
          <p:nvSpPr>
            <p:cNvPr id="40980" name="Text Box 19"/>
            <p:cNvSpPr txBox="1">
              <a:spLocks noChangeArrowheads="1"/>
            </p:cNvSpPr>
            <p:nvPr/>
          </p:nvSpPr>
          <p:spPr bwMode="auto">
            <a:xfrm>
              <a:off x="3600" y="2304"/>
              <a:ext cx="43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8000">
                  <a:solidFill>
                    <a:srgbClr val="FF0066"/>
                  </a:solidFill>
                </a:rPr>
                <a:t>+</a:t>
              </a:r>
            </a:p>
          </p:txBody>
        </p:sp>
        <p:sp>
          <p:nvSpPr>
            <p:cNvPr id="40981" name="Text Box 20"/>
            <p:cNvSpPr txBox="1">
              <a:spLocks noChangeArrowheads="1"/>
            </p:cNvSpPr>
            <p:nvPr/>
          </p:nvSpPr>
          <p:spPr bwMode="auto">
            <a:xfrm>
              <a:off x="4896" y="2976"/>
              <a:ext cx="43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8000">
                  <a:solidFill>
                    <a:srgbClr val="FF0066"/>
                  </a:solidFill>
                </a:rPr>
                <a:t>+</a:t>
              </a:r>
            </a:p>
          </p:txBody>
        </p:sp>
        <p:sp>
          <p:nvSpPr>
            <p:cNvPr id="40982" name="Text Box 21"/>
            <p:cNvSpPr txBox="1">
              <a:spLocks noChangeArrowheads="1"/>
            </p:cNvSpPr>
            <p:nvPr/>
          </p:nvSpPr>
          <p:spPr bwMode="auto">
            <a:xfrm>
              <a:off x="1200" y="2042"/>
              <a:ext cx="26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a:solidFill>
                    <a:srgbClr val="FF0066"/>
                  </a:solidFill>
                </a:rPr>
                <a:t>Election of a familiar site</a:t>
              </a:r>
            </a:p>
          </p:txBody>
        </p:sp>
        <p:sp>
          <p:nvSpPr>
            <p:cNvPr id="40983" name="Line 22"/>
            <p:cNvSpPr>
              <a:spLocks noChangeShapeType="1"/>
            </p:cNvSpPr>
            <p:nvPr/>
          </p:nvSpPr>
          <p:spPr bwMode="auto">
            <a:xfrm rot="588545">
              <a:off x="2976" y="2256"/>
              <a:ext cx="624" cy="2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6" name="Group 23"/>
          <p:cNvGrpSpPr>
            <a:grpSpLocks/>
          </p:cNvGrpSpPr>
          <p:nvPr/>
        </p:nvGrpSpPr>
        <p:grpSpPr bwMode="auto">
          <a:xfrm>
            <a:off x="1693333" y="3271837"/>
            <a:ext cx="5825067" cy="2806699"/>
            <a:chOff x="1200" y="2042"/>
            <a:chExt cx="4128" cy="1768"/>
          </a:xfrm>
        </p:grpSpPr>
        <p:sp>
          <p:nvSpPr>
            <p:cNvPr id="40976" name="Text Box 24"/>
            <p:cNvSpPr txBox="1">
              <a:spLocks noChangeArrowheads="1"/>
            </p:cNvSpPr>
            <p:nvPr/>
          </p:nvSpPr>
          <p:spPr bwMode="auto">
            <a:xfrm>
              <a:off x="3600" y="2304"/>
              <a:ext cx="43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8000">
                  <a:solidFill>
                    <a:srgbClr val="FF0066"/>
                  </a:solidFill>
                </a:rPr>
                <a:t>+</a:t>
              </a:r>
            </a:p>
          </p:txBody>
        </p:sp>
        <p:sp>
          <p:nvSpPr>
            <p:cNvPr id="40977" name="Text Box 25"/>
            <p:cNvSpPr txBox="1">
              <a:spLocks noChangeArrowheads="1"/>
            </p:cNvSpPr>
            <p:nvPr/>
          </p:nvSpPr>
          <p:spPr bwMode="auto">
            <a:xfrm>
              <a:off x="4896" y="2976"/>
              <a:ext cx="43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8000">
                  <a:solidFill>
                    <a:srgbClr val="FF0066"/>
                  </a:solidFill>
                </a:rPr>
                <a:t>+</a:t>
              </a:r>
            </a:p>
          </p:txBody>
        </p:sp>
        <p:sp>
          <p:nvSpPr>
            <p:cNvPr id="40978" name="Text Box 26"/>
            <p:cNvSpPr txBox="1">
              <a:spLocks noChangeArrowheads="1"/>
            </p:cNvSpPr>
            <p:nvPr/>
          </p:nvSpPr>
          <p:spPr bwMode="auto">
            <a:xfrm>
              <a:off x="1200" y="2042"/>
              <a:ext cx="26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a:solidFill>
                    <a:srgbClr val="FF0066"/>
                  </a:solidFill>
                </a:rPr>
                <a:t>Election of a familiar site</a:t>
              </a:r>
            </a:p>
          </p:txBody>
        </p:sp>
        <p:sp>
          <p:nvSpPr>
            <p:cNvPr id="40979" name="Line 27"/>
            <p:cNvSpPr>
              <a:spLocks noChangeShapeType="1"/>
            </p:cNvSpPr>
            <p:nvPr/>
          </p:nvSpPr>
          <p:spPr bwMode="auto">
            <a:xfrm rot="588545">
              <a:off x="2976" y="2256"/>
              <a:ext cx="624" cy="2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40969" name="Text Box 28"/>
          <p:cNvSpPr txBox="1">
            <a:spLocks noChangeArrowheads="1"/>
          </p:cNvSpPr>
          <p:nvPr/>
        </p:nvSpPr>
        <p:spPr bwMode="auto">
          <a:xfrm>
            <a:off x="609600" y="1970089"/>
            <a:ext cx="15578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2400">
                <a:solidFill>
                  <a:srgbClr val="FFFFFF"/>
                </a:solidFill>
              </a:rPr>
              <a:t>Test </a:t>
            </a:r>
            <a:br>
              <a:rPr lang="fr-FR" sz="2400">
                <a:solidFill>
                  <a:srgbClr val="FFFFFF"/>
                </a:solidFill>
              </a:rPr>
            </a:br>
            <a:r>
              <a:rPr lang="fr-FR" sz="2400">
                <a:solidFill>
                  <a:srgbClr val="FFFFFF"/>
                </a:solidFill>
              </a:rPr>
              <a:t> </a:t>
            </a:r>
            <a:br>
              <a:rPr lang="fr-FR" sz="2400">
                <a:solidFill>
                  <a:srgbClr val="FFFFFF"/>
                </a:solidFill>
              </a:rPr>
            </a:br>
            <a:endParaRPr lang="fr-FR" sz="2400">
              <a:solidFill>
                <a:srgbClr val="FFFFFF"/>
              </a:solidFill>
            </a:endParaRPr>
          </a:p>
        </p:txBody>
      </p:sp>
      <p:grpSp>
        <p:nvGrpSpPr>
          <p:cNvPr id="7" name="Group 29"/>
          <p:cNvGrpSpPr>
            <a:grpSpLocks/>
          </p:cNvGrpSpPr>
          <p:nvPr/>
        </p:nvGrpSpPr>
        <p:grpSpPr bwMode="auto">
          <a:xfrm>
            <a:off x="609600" y="1612900"/>
            <a:ext cx="7450667" cy="1919288"/>
            <a:chOff x="432" y="1016"/>
            <a:chExt cx="5280" cy="1209"/>
          </a:xfrm>
        </p:grpSpPr>
        <p:sp>
          <p:nvSpPr>
            <p:cNvPr id="40971" name="Text Box 30"/>
            <p:cNvSpPr txBox="1">
              <a:spLocks noChangeArrowheads="1"/>
            </p:cNvSpPr>
            <p:nvPr/>
          </p:nvSpPr>
          <p:spPr bwMode="auto">
            <a:xfrm>
              <a:off x="3552" y="1838"/>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a:solidFill>
                    <a:schemeClr val="tx1"/>
                  </a:solidFill>
                </a:rPr>
                <a:t>     1</a:t>
              </a:r>
            </a:p>
          </p:txBody>
        </p:sp>
        <p:sp>
          <p:nvSpPr>
            <p:cNvPr id="40972" name="Text Box 31"/>
            <p:cNvSpPr txBox="1">
              <a:spLocks noChangeArrowheads="1"/>
            </p:cNvSpPr>
            <p:nvPr/>
          </p:nvSpPr>
          <p:spPr bwMode="auto">
            <a:xfrm>
              <a:off x="4608" y="1838"/>
              <a:ext cx="11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lgn="ctr">
                <a:spcBef>
                  <a:spcPct val="50000"/>
                </a:spcBef>
              </a:pPr>
              <a:r>
                <a:rPr lang="fr-FR">
                  <a:solidFill>
                    <a:schemeClr val="tx1"/>
                  </a:solidFill>
                </a:rPr>
                <a:t>2 . . .</a:t>
              </a:r>
            </a:p>
          </p:txBody>
        </p:sp>
        <p:sp>
          <p:nvSpPr>
            <p:cNvPr id="40973" name="Text Box 32"/>
            <p:cNvSpPr txBox="1">
              <a:spLocks noChangeArrowheads="1"/>
            </p:cNvSpPr>
            <p:nvPr/>
          </p:nvSpPr>
          <p:spPr bwMode="auto">
            <a:xfrm>
              <a:off x="3696" y="1016"/>
              <a:ext cx="158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lgn="ctr">
                <a:spcBef>
                  <a:spcPct val="50000"/>
                </a:spcBef>
              </a:pPr>
              <a:r>
                <a:rPr lang="fr-FR" sz="2400">
                  <a:solidFill>
                    <a:schemeClr val="tx1"/>
                  </a:solidFill>
                </a:rPr>
                <a:t>Next seen </a:t>
              </a:r>
              <a:br>
                <a:rPr lang="fr-FR" sz="2400">
                  <a:solidFill>
                    <a:schemeClr val="tx1"/>
                  </a:solidFill>
                </a:rPr>
              </a:br>
              <a:r>
                <a:rPr lang="fr-FR" sz="2400">
                  <a:solidFill>
                    <a:schemeClr val="tx1"/>
                  </a:solidFill>
                </a:rPr>
                <a:t>on site</a:t>
              </a:r>
            </a:p>
          </p:txBody>
        </p:sp>
        <p:sp>
          <p:nvSpPr>
            <p:cNvPr id="40974" name="AutoShape 33"/>
            <p:cNvSpPr>
              <a:spLocks/>
            </p:cNvSpPr>
            <p:nvPr/>
          </p:nvSpPr>
          <p:spPr bwMode="auto">
            <a:xfrm rot="-5400000" flipH="1" flipV="1">
              <a:off x="4344" y="600"/>
              <a:ext cx="288" cy="2256"/>
            </a:xfrm>
            <a:prstGeom prst="leftBrace">
              <a:avLst>
                <a:gd name="adj1" fmla="val 6527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5" name="Text Box 34"/>
            <p:cNvSpPr txBox="1">
              <a:spLocks noChangeArrowheads="1"/>
            </p:cNvSpPr>
            <p:nvPr/>
          </p:nvSpPr>
          <p:spPr bwMode="auto">
            <a:xfrm>
              <a:off x="432" y="1236"/>
              <a:ext cx="264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b="1">
                  <a:solidFill>
                    <a:srgbClr val="000000"/>
                  </a:solidFill>
                  <a:latin typeface="Arial" charset="0"/>
                </a:defRPr>
              </a:lvl1pPr>
              <a:lvl2pPr marL="742950" indent="-285750" defTabSz="762000">
                <a:defRPr b="1">
                  <a:solidFill>
                    <a:srgbClr val="000000"/>
                  </a:solidFill>
                  <a:latin typeface="Arial" charset="0"/>
                </a:defRPr>
              </a:lvl2pPr>
              <a:lvl3pPr marL="1143000" indent="-228600" defTabSz="762000">
                <a:defRPr b="1">
                  <a:solidFill>
                    <a:srgbClr val="000000"/>
                  </a:solidFill>
                  <a:latin typeface="Arial" charset="0"/>
                </a:defRPr>
              </a:lvl3pPr>
              <a:lvl4pPr marL="1600200" indent="-228600" defTabSz="762000">
                <a:defRPr b="1">
                  <a:solidFill>
                    <a:srgbClr val="000000"/>
                  </a:solidFill>
                  <a:latin typeface="Arial" charset="0"/>
                </a:defRPr>
              </a:lvl4pPr>
              <a:lvl5pPr marL="2057400" indent="-228600" defTabSz="762000">
                <a:defRPr b="1">
                  <a:solidFill>
                    <a:srgbClr val="000000"/>
                  </a:solidFill>
                  <a:latin typeface="Arial" charset="0"/>
                </a:defRPr>
              </a:lvl5pPr>
              <a:lvl6pPr marL="2514600" indent="-228600" defTabSz="762000" eaLnBrk="0" fontAlgn="base" hangingPunct="0">
                <a:lnSpc>
                  <a:spcPct val="90000"/>
                </a:lnSpc>
                <a:spcBef>
                  <a:spcPct val="0"/>
                </a:spcBef>
                <a:spcAft>
                  <a:spcPct val="0"/>
                </a:spcAft>
                <a:defRPr b="1">
                  <a:solidFill>
                    <a:srgbClr val="000000"/>
                  </a:solidFill>
                  <a:latin typeface="Arial" charset="0"/>
                </a:defRPr>
              </a:lvl6pPr>
              <a:lvl7pPr marL="2971800" indent="-228600" defTabSz="762000" eaLnBrk="0" fontAlgn="base" hangingPunct="0">
                <a:lnSpc>
                  <a:spcPct val="90000"/>
                </a:lnSpc>
                <a:spcBef>
                  <a:spcPct val="0"/>
                </a:spcBef>
                <a:spcAft>
                  <a:spcPct val="0"/>
                </a:spcAft>
                <a:defRPr b="1">
                  <a:solidFill>
                    <a:srgbClr val="000000"/>
                  </a:solidFill>
                  <a:latin typeface="Arial" charset="0"/>
                </a:defRPr>
              </a:lvl7pPr>
              <a:lvl8pPr marL="3429000" indent="-228600" defTabSz="762000" eaLnBrk="0" fontAlgn="base" hangingPunct="0">
                <a:lnSpc>
                  <a:spcPct val="90000"/>
                </a:lnSpc>
                <a:spcBef>
                  <a:spcPct val="0"/>
                </a:spcBef>
                <a:spcAft>
                  <a:spcPct val="0"/>
                </a:spcAft>
                <a:defRPr b="1">
                  <a:solidFill>
                    <a:srgbClr val="000000"/>
                  </a:solidFill>
                  <a:latin typeface="Arial" charset="0"/>
                </a:defRPr>
              </a:lvl8pPr>
              <a:lvl9pPr marL="3886200" indent="-228600" defTabSz="762000" eaLnBrk="0" fontAlgn="base" hangingPunct="0">
                <a:lnSpc>
                  <a:spcPct val="90000"/>
                </a:lnSpc>
                <a:spcBef>
                  <a:spcPct val="0"/>
                </a:spcBef>
                <a:spcAft>
                  <a:spcPct val="0"/>
                </a:spcAft>
                <a:defRPr b="1">
                  <a:solidFill>
                    <a:srgbClr val="000000"/>
                  </a:solidFill>
                  <a:latin typeface="Arial" charset="0"/>
                </a:defRPr>
              </a:lvl9pPr>
            </a:lstStyle>
            <a:p>
              <a:pPr>
                <a:spcBef>
                  <a:spcPct val="50000"/>
                </a:spcBef>
              </a:pPr>
              <a:r>
                <a:rPr lang="fr-FR" sz="2400">
                  <a:solidFill>
                    <a:srgbClr val="FFFFFF"/>
                  </a:solidFill>
                </a:rPr>
                <a:t> </a:t>
              </a:r>
              <a:br>
                <a:rPr lang="fr-FR" sz="2400">
                  <a:solidFill>
                    <a:srgbClr val="FFFFFF"/>
                  </a:solidFill>
                </a:rPr>
              </a:br>
              <a:r>
                <a:rPr lang="fr-FR" sz="2400">
                  <a:solidFill>
                    <a:srgbClr val="FFFFFF"/>
                  </a:solidFill>
                </a:rPr>
                <a:t>         </a:t>
              </a:r>
              <a:br>
                <a:rPr lang="fr-FR" sz="2400">
                  <a:solidFill>
                    <a:srgbClr val="FFFFFF"/>
                  </a:solidFill>
                </a:rPr>
              </a:br>
              <a:r>
                <a:rPr lang="fr-FR" sz="2400">
                  <a:solidFill>
                    <a:srgbClr val="FFFFFF"/>
                  </a:solidFill>
                </a:rPr>
                <a:t>                      Where After</a:t>
              </a:r>
            </a:p>
          </p:txBody>
        </p:sp>
      </p:grpSp>
    </p:spTree>
    <p:extLst>
      <p:ext uri="{BB962C8B-B14F-4D97-AF65-F5344CB8AC3E}">
        <p14:creationId xmlns:p14="http://schemas.microsoft.com/office/powerpoint/2010/main" val="424309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nodeType="clickEffect">
                                  <p:stCondLst>
                                    <p:cond delay="0"/>
                                  </p:stCondLst>
                                  <p:childTnLst>
                                    <p:set>
                                      <p:cBhvr>
                                        <p:cTn id="14" dur="1000">
                                          <p:stCondLst>
                                            <p:cond delay="0"/>
                                          </p:stCondLst>
                                        </p:cTn>
                                        <p:tgtEl>
                                          <p:spTgt spid="4"/>
                                        </p:tgtEl>
                                        <p:attrNameLst>
                                          <p:attrName>style.visibility</p:attrName>
                                        </p:attrNameLst>
                                      </p:cBhvr>
                                      <p:to>
                                        <p:strVal val="visible"/>
                                      </p:to>
                                    </p:set>
                                  </p:childTnLst>
                                </p:cTn>
                              </p:par>
                            </p:childTnLst>
                          </p:cTn>
                        </p:par>
                        <p:par>
                          <p:cTn id="15" fill="hold" nodeType="afterGroup">
                            <p:stCondLst>
                              <p:cond delay="1000"/>
                            </p:stCondLst>
                            <p:childTnLst>
                              <p:par>
                                <p:cTn id="16" presetID="11" presetClass="entr" presetSubtype="0" fill="hold" nodeType="afterEffect">
                                  <p:stCondLst>
                                    <p:cond delay="1000"/>
                                  </p:stCondLst>
                                  <p:childTnLst>
                                    <p:set>
                                      <p:cBhvr>
                                        <p:cTn id="17" dur="1000">
                                          <p:stCondLst>
                                            <p:cond delay="0"/>
                                          </p:stCondLst>
                                        </p:cTn>
                                        <p:tgtEl>
                                          <p:spTgt spid="5"/>
                                        </p:tgtEl>
                                        <p:attrNameLst>
                                          <p:attrName>style.visibility</p:attrName>
                                        </p:attrNameLst>
                                      </p:cBhvr>
                                      <p:to>
                                        <p:strVal val="visible"/>
                                      </p:to>
                                    </p:set>
                                  </p:childTnLst>
                                </p:cTn>
                              </p:par>
                            </p:childTnLst>
                          </p:cTn>
                        </p:par>
                        <p:par>
                          <p:cTn id="18" fill="hold" nodeType="afterGroup">
                            <p:stCondLst>
                              <p:cond delay="3000"/>
                            </p:stCondLst>
                            <p:childTnLst>
                              <p:par>
                                <p:cTn id="19" presetID="11" presetClass="entr" presetSubtype="0" fill="hold" nodeType="afterEffect">
                                  <p:stCondLst>
                                    <p:cond delay="1000"/>
                                  </p:stCondLst>
                                  <p:childTnLst>
                                    <p:set>
                                      <p:cBhvr>
                                        <p:cTn id="20"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00"/>
                </a:solidFill>
                <a:latin typeface="Arial" charset="0"/>
              </a:defRPr>
            </a:lvl1pPr>
            <a:lvl2pPr marL="742950" indent="-285750">
              <a:defRPr b="1">
                <a:solidFill>
                  <a:srgbClr val="000000"/>
                </a:solidFill>
                <a:latin typeface="Arial" charset="0"/>
              </a:defRPr>
            </a:lvl2pPr>
            <a:lvl3pPr marL="1143000" indent="-228600">
              <a:defRPr b="1">
                <a:solidFill>
                  <a:srgbClr val="000000"/>
                </a:solidFill>
                <a:latin typeface="Arial" charset="0"/>
              </a:defRPr>
            </a:lvl3pPr>
            <a:lvl4pPr marL="1600200" indent="-228600">
              <a:defRPr b="1">
                <a:solidFill>
                  <a:srgbClr val="000000"/>
                </a:solidFill>
                <a:latin typeface="Arial" charset="0"/>
              </a:defRPr>
            </a:lvl4pPr>
            <a:lvl5pPr marL="2057400" indent="-228600">
              <a:defRPr b="1">
                <a:solidFill>
                  <a:srgbClr val="000000"/>
                </a:solidFill>
                <a:latin typeface="Arial" charset="0"/>
              </a:defRPr>
            </a:lvl5pPr>
            <a:lvl6pPr marL="2514600" indent="-228600" eaLnBrk="0" fontAlgn="base" hangingPunct="0">
              <a:lnSpc>
                <a:spcPct val="90000"/>
              </a:lnSpc>
              <a:spcBef>
                <a:spcPct val="0"/>
              </a:spcBef>
              <a:spcAft>
                <a:spcPct val="0"/>
              </a:spcAft>
              <a:defRPr b="1">
                <a:solidFill>
                  <a:srgbClr val="000000"/>
                </a:solidFill>
                <a:latin typeface="Arial" charset="0"/>
              </a:defRPr>
            </a:lvl6pPr>
            <a:lvl7pPr marL="2971800" indent="-228600" eaLnBrk="0" fontAlgn="base" hangingPunct="0">
              <a:lnSpc>
                <a:spcPct val="90000"/>
              </a:lnSpc>
              <a:spcBef>
                <a:spcPct val="0"/>
              </a:spcBef>
              <a:spcAft>
                <a:spcPct val="0"/>
              </a:spcAft>
              <a:defRPr b="1">
                <a:solidFill>
                  <a:srgbClr val="000000"/>
                </a:solidFill>
                <a:latin typeface="Arial" charset="0"/>
              </a:defRPr>
            </a:lvl7pPr>
            <a:lvl8pPr marL="3429000" indent="-228600" eaLnBrk="0" fontAlgn="base" hangingPunct="0">
              <a:lnSpc>
                <a:spcPct val="90000"/>
              </a:lnSpc>
              <a:spcBef>
                <a:spcPct val="0"/>
              </a:spcBef>
              <a:spcAft>
                <a:spcPct val="0"/>
              </a:spcAft>
              <a:defRPr b="1">
                <a:solidFill>
                  <a:srgbClr val="000000"/>
                </a:solidFill>
                <a:latin typeface="Arial" charset="0"/>
              </a:defRPr>
            </a:lvl8pPr>
            <a:lvl9pPr marL="3886200" indent="-228600" eaLnBrk="0" fontAlgn="base" hangingPunct="0">
              <a:lnSpc>
                <a:spcPct val="90000"/>
              </a:lnSpc>
              <a:spcBef>
                <a:spcPct val="0"/>
              </a:spcBef>
              <a:spcAft>
                <a:spcPct val="0"/>
              </a:spcAft>
              <a:defRPr b="1">
                <a:solidFill>
                  <a:srgbClr val="000000"/>
                </a:solidFill>
                <a:latin typeface="Arial" charset="0"/>
              </a:defRPr>
            </a:lvl9pPr>
          </a:lstStyle>
          <a:p>
            <a:fld id="{9E49A36B-DF91-4267-8694-21048BE9035D}" type="slidenum">
              <a:rPr lang="en-US" b="0" smtClean="0">
                <a:solidFill>
                  <a:schemeClr val="tx1"/>
                </a:solidFill>
                <a:latin typeface="Times New Roman" pitchFamily="18" charset="0"/>
              </a:rPr>
              <a:pPr/>
              <a:t>43</a:t>
            </a:fld>
            <a:endParaRPr lang="en-US" b="0" smtClean="0">
              <a:solidFill>
                <a:schemeClr val="tx1"/>
              </a:solidFill>
              <a:latin typeface="Times New Roman" pitchFamily="18" charset="0"/>
            </a:endParaRPr>
          </a:p>
        </p:txBody>
      </p:sp>
      <p:sp>
        <p:nvSpPr>
          <p:cNvPr id="41987" name="Rectangle 2"/>
          <p:cNvSpPr>
            <a:spLocks noChangeArrowheads="1"/>
          </p:cNvSpPr>
          <p:nvPr/>
        </p:nvSpPr>
        <p:spPr bwMode="auto">
          <a:xfrm>
            <a:off x="2843390" y="1125539"/>
            <a:ext cx="1728611"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lnSpc>
                <a:spcPct val="100000"/>
              </a:lnSpc>
            </a:pPr>
            <a:r>
              <a:rPr lang="en-GB" sz="2000" b="0">
                <a:solidFill>
                  <a:schemeClr val="tx1"/>
                </a:solidFill>
                <a:cs typeface="Arial" charset="0"/>
              </a:rPr>
              <a:t>    occ    site</a:t>
            </a:r>
            <a:br>
              <a:rPr lang="en-GB" sz="2000" b="0">
                <a:solidFill>
                  <a:schemeClr val="tx1"/>
                </a:solidFill>
                <a:cs typeface="Arial" charset="0"/>
              </a:rPr>
            </a:br>
            <a:r>
              <a:rPr lang="en-GB" sz="2000" b="0">
                <a:solidFill>
                  <a:schemeClr val="tx1"/>
                </a:solidFill>
                <a:cs typeface="Arial" charset="0"/>
              </a:rPr>
              <a:t>      2        1  </a:t>
            </a:r>
            <a:br>
              <a:rPr lang="en-GB" sz="2000" b="0">
                <a:solidFill>
                  <a:schemeClr val="tx1"/>
                </a:solidFill>
                <a:cs typeface="Arial" charset="0"/>
              </a:rPr>
            </a:br>
            <a:r>
              <a:rPr lang="en-GB" sz="2000" b="0">
                <a:solidFill>
                  <a:schemeClr val="tx1"/>
                </a:solidFill>
                <a:cs typeface="Arial" charset="0"/>
              </a:rPr>
              <a:t>      2        2  </a:t>
            </a:r>
            <a:br>
              <a:rPr lang="en-GB" sz="2000" b="0">
                <a:solidFill>
                  <a:schemeClr val="tx1"/>
                </a:solidFill>
                <a:cs typeface="Arial" charset="0"/>
              </a:rPr>
            </a:br>
            <a:r>
              <a:rPr lang="en-GB" sz="2000" b="0">
                <a:solidFill>
                  <a:schemeClr val="tx1"/>
                </a:solidFill>
                <a:cs typeface="Arial" charset="0"/>
              </a:rPr>
              <a:t>      2        3  </a:t>
            </a:r>
            <a:br>
              <a:rPr lang="en-GB" sz="2000" b="0">
                <a:solidFill>
                  <a:schemeClr val="tx1"/>
                </a:solidFill>
                <a:cs typeface="Arial" charset="0"/>
              </a:rPr>
            </a:br>
            <a:r>
              <a:rPr lang="en-GB" sz="2000" b="0">
                <a:solidFill>
                  <a:schemeClr val="tx1"/>
                </a:solidFill>
                <a:cs typeface="Arial" charset="0"/>
              </a:rPr>
              <a:t>      3        1  </a:t>
            </a:r>
            <a:br>
              <a:rPr lang="en-GB" sz="2000" b="0">
                <a:solidFill>
                  <a:schemeClr val="tx1"/>
                </a:solidFill>
                <a:cs typeface="Arial" charset="0"/>
              </a:rPr>
            </a:br>
            <a:r>
              <a:rPr lang="en-GB" sz="2000" b="0">
                <a:solidFill>
                  <a:schemeClr val="tx1"/>
                </a:solidFill>
                <a:cs typeface="Arial" charset="0"/>
              </a:rPr>
              <a:t>      3        2  </a:t>
            </a:r>
            <a:br>
              <a:rPr lang="en-GB" sz="2000" b="0">
                <a:solidFill>
                  <a:schemeClr val="tx1"/>
                </a:solidFill>
                <a:cs typeface="Arial" charset="0"/>
              </a:rPr>
            </a:br>
            <a:r>
              <a:rPr lang="en-GB" sz="2000" b="0">
                <a:solidFill>
                  <a:schemeClr val="tx1"/>
                </a:solidFill>
                <a:cs typeface="Arial" charset="0"/>
              </a:rPr>
              <a:t>      3        3  </a:t>
            </a:r>
            <a:br>
              <a:rPr lang="en-GB" sz="2000" b="0">
                <a:solidFill>
                  <a:schemeClr val="tx1"/>
                </a:solidFill>
                <a:cs typeface="Arial" charset="0"/>
              </a:rPr>
            </a:br>
            <a:r>
              <a:rPr lang="en-GB" sz="2000" b="0">
                <a:solidFill>
                  <a:schemeClr val="tx1"/>
                </a:solidFill>
                <a:cs typeface="Arial" charset="0"/>
              </a:rPr>
              <a:t>      4        1  </a:t>
            </a:r>
            <a:br>
              <a:rPr lang="en-GB" sz="2000" b="0">
                <a:solidFill>
                  <a:schemeClr val="tx1"/>
                </a:solidFill>
                <a:cs typeface="Arial" charset="0"/>
              </a:rPr>
            </a:br>
            <a:r>
              <a:rPr lang="en-GB" sz="2000" b="0">
                <a:solidFill>
                  <a:schemeClr val="tx1"/>
                </a:solidFill>
                <a:cs typeface="Arial" charset="0"/>
              </a:rPr>
              <a:t>      4        2  </a:t>
            </a:r>
            <a:br>
              <a:rPr lang="en-GB" sz="2000" b="0">
                <a:solidFill>
                  <a:schemeClr val="tx1"/>
                </a:solidFill>
                <a:cs typeface="Arial" charset="0"/>
              </a:rPr>
            </a:br>
            <a:r>
              <a:rPr lang="en-GB" sz="2000" b="0">
                <a:solidFill>
                  <a:schemeClr val="tx1"/>
                </a:solidFill>
                <a:cs typeface="Arial" charset="0"/>
              </a:rPr>
              <a:t>      4        3  </a:t>
            </a:r>
            <a:br>
              <a:rPr lang="en-GB" sz="2000" b="0">
                <a:solidFill>
                  <a:schemeClr val="tx1"/>
                </a:solidFill>
                <a:cs typeface="Arial" charset="0"/>
              </a:rPr>
            </a:br>
            <a:r>
              <a:rPr lang="en-GB" sz="2000" b="0">
                <a:solidFill>
                  <a:schemeClr val="tx1"/>
                </a:solidFill>
                <a:cs typeface="Arial" charset="0"/>
              </a:rPr>
              <a:t>      5        1  </a:t>
            </a:r>
            <a:br>
              <a:rPr lang="en-GB" sz="2000" b="0">
                <a:solidFill>
                  <a:schemeClr val="tx1"/>
                </a:solidFill>
                <a:cs typeface="Arial" charset="0"/>
              </a:rPr>
            </a:br>
            <a:r>
              <a:rPr lang="en-GB" sz="2000" b="0">
                <a:solidFill>
                  <a:schemeClr val="tx1"/>
                </a:solidFill>
                <a:cs typeface="Arial" charset="0"/>
              </a:rPr>
              <a:t>      5        2  </a:t>
            </a:r>
            <a:br>
              <a:rPr lang="en-GB" sz="2000" b="0">
                <a:solidFill>
                  <a:schemeClr val="tx1"/>
                </a:solidFill>
                <a:cs typeface="Arial" charset="0"/>
              </a:rPr>
            </a:br>
            <a:r>
              <a:rPr lang="en-GB" sz="2000" b="0">
                <a:solidFill>
                  <a:schemeClr val="tx1"/>
                </a:solidFill>
                <a:cs typeface="Arial" charset="0"/>
              </a:rPr>
              <a:t>      5        3  </a:t>
            </a:r>
            <a:br>
              <a:rPr lang="en-GB" sz="2000" b="0">
                <a:solidFill>
                  <a:schemeClr val="tx1"/>
                </a:solidFill>
                <a:cs typeface="Arial" charset="0"/>
              </a:rPr>
            </a:br>
            <a:r>
              <a:rPr lang="en-GB" sz="2000" b="0">
                <a:solidFill>
                  <a:schemeClr val="tx1"/>
                </a:solidFill>
                <a:cs typeface="Arial" charset="0"/>
              </a:rPr>
              <a:t/>
            </a:r>
            <a:br>
              <a:rPr lang="en-GB" sz="2000" b="0">
                <a:solidFill>
                  <a:schemeClr val="tx1"/>
                </a:solidFill>
                <a:cs typeface="Arial" charset="0"/>
              </a:rPr>
            </a:br>
            <a:r>
              <a:rPr lang="en-GB" sz="2000" b="0">
                <a:solidFill>
                  <a:schemeClr val="hlink"/>
                </a:solidFill>
                <a:cs typeface="Arial" charset="0"/>
              </a:rPr>
              <a:t/>
            </a:r>
            <a:br>
              <a:rPr lang="en-GB" sz="2000" b="0">
                <a:solidFill>
                  <a:schemeClr val="hlink"/>
                </a:solidFill>
                <a:cs typeface="Arial" charset="0"/>
              </a:rPr>
            </a:br>
            <a:endParaRPr lang="en-GB" sz="2000" b="0">
              <a:solidFill>
                <a:schemeClr val="hlink"/>
              </a:solidFill>
              <a:cs typeface="Arial" charset="0"/>
            </a:endParaRPr>
          </a:p>
        </p:txBody>
      </p:sp>
      <p:sp>
        <p:nvSpPr>
          <p:cNvPr id="41988" name="Rectangle 3"/>
          <p:cNvSpPr>
            <a:spLocks noGrp="1" noChangeArrowheads="1"/>
          </p:cNvSpPr>
          <p:nvPr>
            <p:ph type="title"/>
          </p:nvPr>
        </p:nvSpPr>
        <p:spPr>
          <a:xfrm>
            <a:off x="685800" y="44450"/>
            <a:ext cx="7772400" cy="1143000"/>
          </a:xfrm>
        </p:spPr>
        <p:txBody>
          <a:bodyPr/>
          <a:lstStyle/>
          <a:p>
            <a:r>
              <a:rPr lang="fr-FR" sz="3200" smtClean="0"/>
              <a:t>Results of TEST WBWA</a:t>
            </a:r>
            <a:br>
              <a:rPr lang="fr-FR" sz="3200" smtClean="0"/>
            </a:br>
            <a:r>
              <a:rPr lang="fr-FR" sz="3200" smtClean="0"/>
              <a:t>for the Canada goose data</a:t>
            </a:r>
          </a:p>
        </p:txBody>
      </p:sp>
      <p:sp>
        <p:nvSpPr>
          <p:cNvPr id="41989" name="Rectangle 4"/>
          <p:cNvSpPr>
            <a:spLocks noChangeArrowheads="1"/>
          </p:cNvSpPr>
          <p:nvPr/>
        </p:nvSpPr>
        <p:spPr bwMode="auto">
          <a:xfrm>
            <a:off x="4251678" y="1125539"/>
            <a:ext cx="262466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00000"/>
              </a:lnSpc>
            </a:pPr>
            <a:r>
              <a:rPr lang="fr-FR" sz="2000" b="0" dirty="0">
                <a:solidFill>
                  <a:srgbClr val="339966"/>
                </a:solidFill>
                <a:cs typeface="Arial" charset="0"/>
              </a:rPr>
              <a:t>    </a:t>
            </a:r>
            <a:r>
              <a:rPr lang="fr-FR" sz="2000" b="0" dirty="0" err="1">
                <a:solidFill>
                  <a:srgbClr val="339966"/>
                </a:solidFill>
                <a:cs typeface="Arial" charset="0"/>
              </a:rPr>
              <a:t>sta</a:t>
            </a:r>
            <a:r>
              <a:rPr lang="fr-FR" sz="2000" b="0" dirty="0">
                <a:solidFill>
                  <a:srgbClr val="339966"/>
                </a:solidFill>
                <a:cs typeface="Arial" charset="0"/>
              </a:rPr>
              <a:t>     </a:t>
            </a:r>
            <a:r>
              <a:rPr lang="fr-FR" sz="2000" b="0" dirty="0" err="1">
                <a:solidFill>
                  <a:srgbClr val="339966"/>
                </a:solidFill>
                <a:cs typeface="Arial" charset="0"/>
              </a:rPr>
              <a:t>pval</a:t>
            </a:r>
            <a:r>
              <a:rPr lang="fr-FR" sz="2000" b="0" dirty="0">
                <a:solidFill>
                  <a:srgbClr val="339966"/>
                </a:solidFill>
                <a:cs typeface="Arial" charset="0"/>
              </a:rPr>
              <a:t>     </a:t>
            </a:r>
            <a:r>
              <a:rPr lang="fr-FR" sz="2000" b="0" dirty="0" err="1">
                <a:solidFill>
                  <a:srgbClr val="339966"/>
                </a:solidFill>
                <a:cs typeface="Arial" charset="0"/>
              </a:rPr>
              <a:t>df</a:t>
            </a:r>
            <a:r>
              <a:rPr lang="fr-FR" sz="2000" b="0" dirty="0">
                <a:solidFill>
                  <a:srgbClr val="339966"/>
                </a:solidFill>
                <a:cs typeface="Arial" charset="0"/>
              </a:rPr>
              <a:t> </a:t>
            </a:r>
          </a:p>
          <a:p>
            <a:pPr eaLnBrk="1" hangingPunct="1">
              <a:lnSpc>
                <a:spcPct val="100000"/>
              </a:lnSpc>
            </a:pPr>
            <a:r>
              <a:rPr lang="fr-FR" sz="2000" b="0" dirty="0">
                <a:solidFill>
                  <a:srgbClr val="339966"/>
                </a:solidFill>
                <a:cs typeface="Arial" charset="0"/>
              </a:rPr>
              <a:t>  19.59  0.000    2 </a:t>
            </a:r>
          </a:p>
          <a:p>
            <a:pPr eaLnBrk="1" hangingPunct="1">
              <a:lnSpc>
                <a:spcPct val="100000"/>
              </a:lnSpc>
            </a:pPr>
            <a:r>
              <a:rPr lang="fr-FR" sz="2000" b="0" dirty="0">
                <a:solidFill>
                  <a:srgbClr val="339966"/>
                </a:solidFill>
                <a:cs typeface="Arial" charset="0"/>
              </a:rPr>
              <a:t>  37.87  0.000    2</a:t>
            </a:r>
          </a:p>
          <a:p>
            <a:pPr eaLnBrk="1" hangingPunct="1">
              <a:lnSpc>
                <a:spcPct val="100000"/>
              </a:lnSpc>
            </a:pPr>
            <a:r>
              <a:rPr lang="fr-FR" sz="2000" b="0" dirty="0">
                <a:solidFill>
                  <a:srgbClr val="339966"/>
                </a:solidFill>
                <a:cs typeface="Arial" charset="0"/>
              </a:rPr>
              <a:t>    4.49  0.034    1 </a:t>
            </a:r>
          </a:p>
          <a:p>
            <a:pPr eaLnBrk="1" hangingPunct="1">
              <a:lnSpc>
                <a:spcPct val="100000"/>
              </a:lnSpc>
            </a:pPr>
            <a:r>
              <a:rPr lang="fr-FR" sz="2000" b="0" dirty="0">
                <a:solidFill>
                  <a:srgbClr val="339966"/>
                </a:solidFill>
                <a:cs typeface="Arial" charset="0"/>
              </a:rPr>
              <a:t>  80.59  0.000    1</a:t>
            </a:r>
          </a:p>
          <a:p>
            <a:pPr eaLnBrk="1" hangingPunct="1">
              <a:lnSpc>
                <a:spcPct val="100000"/>
              </a:lnSpc>
            </a:pPr>
            <a:r>
              <a:rPr lang="fr-FR" sz="2000" b="0" dirty="0">
                <a:solidFill>
                  <a:srgbClr val="339966"/>
                </a:solidFill>
                <a:cs typeface="Arial" charset="0"/>
              </a:rPr>
              <a:t>  98.76  0.000    4</a:t>
            </a:r>
          </a:p>
          <a:p>
            <a:pPr eaLnBrk="1" hangingPunct="1">
              <a:lnSpc>
                <a:spcPct val="100000"/>
              </a:lnSpc>
            </a:pPr>
            <a:r>
              <a:rPr lang="fr-FR" sz="2000" b="0" dirty="0">
                <a:solidFill>
                  <a:srgbClr val="339966"/>
                </a:solidFill>
                <a:cs typeface="Arial" charset="0"/>
              </a:rPr>
              <a:t>    0.81  0.369    1</a:t>
            </a:r>
          </a:p>
          <a:p>
            <a:pPr eaLnBrk="1" hangingPunct="1">
              <a:lnSpc>
                <a:spcPct val="100000"/>
              </a:lnSpc>
            </a:pPr>
            <a:r>
              <a:rPr lang="fr-FR" sz="2000" b="0" dirty="0">
                <a:solidFill>
                  <a:srgbClr val="339966"/>
                </a:solidFill>
                <a:cs typeface="Arial" charset="0"/>
              </a:rPr>
              <a:t>  27.71  0.000    1</a:t>
            </a:r>
          </a:p>
          <a:p>
            <a:pPr eaLnBrk="1" hangingPunct="1">
              <a:lnSpc>
                <a:spcPct val="100000"/>
              </a:lnSpc>
            </a:pPr>
            <a:r>
              <a:rPr lang="fr-FR" sz="2000" b="0" dirty="0">
                <a:solidFill>
                  <a:srgbClr val="339966"/>
                </a:solidFill>
                <a:cs typeface="Arial" charset="0"/>
              </a:rPr>
              <a:t>  53.69  0.000    2</a:t>
            </a:r>
          </a:p>
          <a:p>
            <a:pPr eaLnBrk="1" hangingPunct="1">
              <a:lnSpc>
                <a:spcPct val="100000"/>
              </a:lnSpc>
            </a:pPr>
            <a:r>
              <a:rPr lang="fr-FR" sz="2000" b="0" dirty="0">
                <a:solidFill>
                  <a:srgbClr val="339966"/>
                </a:solidFill>
                <a:cs typeface="Arial" charset="0"/>
              </a:rPr>
              <a:t>  25.29  0.000    1</a:t>
            </a:r>
          </a:p>
          <a:p>
            <a:pPr eaLnBrk="1" hangingPunct="1">
              <a:lnSpc>
                <a:spcPct val="100000"/>
              </a:lnSpc>
            </a:pPr>
            <a:r>
              <a:rPr lang="fr-FR" sz="2000" b="0" dirty="0">
                <a:solidFill>
                  <a:srgbClr val="339966"/>
                </a:solidFill>
                <a:cs typeface="Arial" charset="0"/>
              </a:rPr>
              <a:t>  43.66  0.000    1</a:t>
            </a:r>
          </a:p>
          <a:p>
            <a:pPr eaLnBrk="1" hangingPunct="1">
              <a:lnSpc>
                <a:spcPct val="100000"/>
              </a:lnSpc>
            </a:pPr>
            <a:r>
              <a:rPr lang="fr-FR" sz="2000" b="0" dirty="0">
                <a:solidFill>
                  <a:srgbClr val="339966"/>
                </a:solidFill>
                <a:cs typeface="Arial" charset="0"/>
              </a:rPr>
              <a:t>  50.93  0.000    2</a:t>
            </a:r>
          </a:p>
          <a:p>
            <a:pPr eaLnBrk="1" hangingPunct="1">
              <a:lnSpc>
                <a:spcPct val="100000"/>
              </a:lnSpc>
            </a:pPr>
            <a:r>
              <a:rPr lang="fr-FR" sz="2000" b="0" dirty="0">
                <a:solidFill>
                  <a:srgbClr val="339966"/>
                </a:solidFill>
                <a:cs typeface="Arial" charset="0"/>
              </a:rPr>
              <a:t>  29.48  0.000    2</a:t>
            </a:r>
          </a:p>
          <a:p>
            <a:pPr eaLnBrk="1" hangingPunct="1">
              <a:lnSpc>
                <a:spcPct val="100000"/>
              </a:lnSpc>
            </a:pPr>
            <a:r>
              <a:rPr lang="en-GB" sz="2000" b="0" dirty="0">
                <a:solidFill>
                  <a:srgbClr val="339966"/>
                </a:solidFill>
                <a:cs typeface="Arial" charset="0"/>
              </a:rPr>
              <a:t>-- Test WBWA -----</a:t>
            </a:r>
            <a:br>
              <a:rPr lang="en-GB" sz="2000" b="0" dirty="0">
                <a:solidFill>
                  <a:srgbClr val="339966"/>
                </a:solidFill>
                <a:cs typeface="Arial" charset="0"/>
              </a:rPr>
            </a:br>
            <a:r>
              <a:rPr lang="en-GB" sz="2000" b="0" dirty="0">
                <a:solidFill>
                  <a:srgbClr val="339966"/>
                </a:solidFill>
                <a:cs typeface="Arial" charset="0"/>
              </a:rPr>
              <a:t>472.86  0.000  20</a:t>
            </a:r>
            <a:endParaRPr lang="fr-FR" sz="2000" b="0" dirty="0">
              <a:solidFill>
                <a:srgbClr val="339966"/>
              </a:solidFill>
              <a:cs typeface="Arial" charset="0"/>
            </a:endParaRPr>
          </a:p>
        </p:txBody>
      </p:sp>
      <p:grpSp>
        <p:nvGrpSpPr>
          <p:cNvPr id="41990" name="Group 5"/>
          <p:cNvGrpSpPr>
            <a:grpSpLocks/>
          </p:cNvGrpSpPr>
          <p:nvPr/>
        </p:nvGrpSpPr>
        <p:grpSpPr bwMode="auto">
          <a:xfrm>
            <a:off x="6876345" y="5264151"/>
            <a:ext cx="1656095" cy="781050"/>
            <a:chOff x="4873" y="3316"/>
            <a:chExt cx="797" cy="492"/>
          </a:xfrm>
        </p:grpSpPr>
        <p:sp>
          <p:nvSpPr>
            <p:cNvPr id="41991" name="Text Box 6"/>
            <p:cNvSpPr txBox="1">
              <a:spLocks noChangeArrowheads="1"/>
            </p:cNvSpPr>
            <p:nvPr/>
          </p:nvSpPr>
          <p:spPr bwMode="auto">
            <a:xfrm>
              <a:off x="4873" y="3316"/>
              <a:ext cx="2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00000"/>
                  </a:solidFill>
                  <a:latin typeface="Arial" charset="0"/>
                </a:defRPr>
              </a:lvl1pPr>
              <a:lvl2pPr marL="742950" indent="-285750">
                <a:defRPr b="1">
                  <a:solidFill>
                    <a:srgbClr val="000000"/>
                  </a:solidFill>
                  <a:latin typeface="Arial" charset="0"/>
                </a:defRPr>
              </a:lvl2pPr>
              <a:lvl3pPr marL="1143000" indent="-228600">
                <a:defRPr b="1">
                  <a:solidFill>
                    <a:srgbClr val="000000"/>
                  </a:solidFill>
                  <a:latin typeface="Arial" charset="0"/>
                </a:defRPr>
              </a:lvl3pPr>
              <a:lvl4pPr marL="1600200" indent="-228600">
                <a:defRPr b="1">
                  <a:solidFill>
                    <a:srgbClr val="000000"/>
                  </a:solidFill>
                  <a:latin typeface="Arial" charset="0"/>
                </a:defRPr>
              </a:lvl4pPr>
              <a:lvl5pPr marL="2057400" indent="-228600">
                <a:defRPr b="1">
                  <a:solidFill>
                    <a:srgbClr val="000000"/>
                  </a:solidFill>
                  <a:latin typeface="Arial" charset="0"/>
                </a:defRPr>
              </a:lvl5pPr>
              <a:lvl6pPr marL="2514600" indent="-228600" eaLnBrk="0" fontAlgn="base" hangingPunct="0">
                <a:lnSpc>
                  <a:spcPct val="90000"/>
                </a:lnSpc>
                <a:spcBef>
                  <a:spcPct val="0"/>
                </a:spcBef>
                <a:spcAft>
                  <a:spcPct val="0"/>
                </a:spcAft>
                <a:defRPr b="1">
                  <a:solidFill>
                    <a:srgbClr val="000000"/>
                  </a:solidFill>
                  <a:latin typeface="Arial" charset="0"/>
                </a:defRPr>
              </a:lvl6pPr>
              <a:lvl7pPr marL="2971800" indent="-228600" eaLnBrk="0" fontAlgn="base" hangingPunct="0">
                <a:lnSpc>
                  <a:spcPct val="90000"/>
                </a:lnSpc>
                <a:spcBef>
                  <a:spcPct val="0"/>
                </a:spcBef>
                <a:spcAft>
                  <a:spcPct val="0"/>
                </a:spcAft>
                <a:defRPr b="1">
                  <a:solidFill>
                    <a:srgbClr val="000000"/>
                  </a:solidFill>
                  <a:latin typeface="Arial" charset="0"/>
                </a:defRPr>
              </a:lvl7pPr>
              <a:lvl8pPr marL="3429000" indent="-228600" eaLnBrk="0" fontAlgn="base" hangingPunct="0">
                <a:lnSpc>
                  <a:spcPct val="90000"/>
                </a:lnSpc>
                <a:spcBef>
                  <a:spcPct val="0"/>
                </a:spcBef>
                <a:spcAft>
                  <a:spcPct val="0"/>
                </a:spcAft>
                <a:defRPr b="1">
                  <a:solidFill>
                    <a:srgbClr val="000000"/>
                  </a:solidFill>
                  <a:latin typeface="Arial" charset="0"/>
                </a:defRPr>
              </a:lvl8pPr>
              <a:lvl9pPr marL="3886200" indent="-228600" eaLnBrk="0" fontAlgn="base" hangingPunct="0">
                <a:lnSpc>
                  <a:spcPct val="90000"/>
                </a:lnSpc>
                <a:spcBef>
                  <a:spcPct val="0"/>
                </a:spcBef>
                <a:spcAft>
                  <a:spcPct val="0"/>
                </a:spcAft>
                <a:defRPr b="1">
                  <a:solidFill>
                    <a:srgbClr val="000000"/>
                  </a:solidFill>
                  <a:latin typeface="Arial" charset="0"/>
                </a:defRPr>
              </a:lvl9pPr>
            </a:lstStyle>
            <a:p>
              <a:pPr eaLnBrk="1" hangingPunct="1">
                <a:lnSpc>
                  <a:spcPct val="100000"/>
                </a:lnSpc>
                <a:spcBef>
                  <a:spcPct val="50000"/>
                </a:spcBef>
              </a:pPr>
              <a:r>
                <a:rPr lang="fr-FR" sz="2000" b="0">
                  <a:solidFill>
                    <a:schemeClr val="tx1"/>
                  </a:solidFill>
                  <a:cs typeface="Arial" charset="0"/>
                </a:rPr>
                <a:t>^</a:t>
              </a:r>
            </a:p>
          </p:txBody>
        </p:sp>
        <p:sp>
          <p:nvSpPr>
            <p:cNvPr id="41992" name="Text Box 7"/>
            <p:cNvSpPr txBox="1">
              <a:spLocks noChangeArrowheads="1"/>
            </p:cNvSpPr>
            <p:nvPr/>
          </p:nvSpPr>
          <p:spPr bwMode="auto">
            <a:xfrm>
              <a:off x="4873" y="3362"/>
              <a:ext cx="79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00000"/>
                  </a:solidFill>
                  <a:latin typeface="Arial" charset="0"/>
                </a:defRPr>
              </a:lvl1pPr>
              <a:lvl2pPr marL="742950" indent="-285750">
                <a:defRPr b="1">
                  <a:solidFill>
                    <a:srgbClr val="000000"/>
                  </a:solidFill>
                  <a:latin typeface="Arial" charset="0"/>
                </a:defRPr>
              </a:lvl2pPr>
              <a:lvl3pPr marL="1143000" indent="-228600">
                <a:defRPr b="1">
                  <a:solidFill>
                    <a:srgbClr val="000000"/>
                  </a:solidFill>
                  <a:latin typeface="Arial" charset="0"/>
                </a:defRPr>
              </a:lvl3pPr>
              <a:lvl4pPr marL="1600200" indent="-228600">
                <a:defRPr b="1">
                  <a:solidFill>
                    <a:srgbClr val="000000"/>
                  </a:solidFill>
                  <a:latin typeface="Arial" charset="0"/>
                </a:defRPr>
              </a:lvl4pPr>
              <a:lvl5pPr marL="2057400" indent="-228600">
                <a:defRPr b="1">
                  <a:solidFill>
                    <a:srgbClr val="000000"/>
                  </a:solidFill>
                  <a:latin typeface="Arial" charset="0"/>
                </a:defRPr>
              </a:lvl5pPr>
              <a:lvl6pPr marL="2514600" indent="-228600" eaLnBrk="0" fontAlgn="base" hangingPunct="0">
                <a:lnSpc>
                  <a:spcPct val="90000"/>
                </a:lnSpc>
                <a:spcBef>
                  <a:spcPct val="0"/>
                </a:spcBef>
                <a:spcAft>
                  <a:spcPct val="0"/>
                </a:spcAft>
                <a:defRPr b="1">
                  <a:solidFill>
                    <a:srgbClr val="000000"/>
                  </a:solidFill>
                  <a:latin typeface="Arial" charset="0"/>
                </a:defRPr>
              </a:lvl6pPr>
              <a:lvl7pPr marL="2971800" indent="-228600" eaLnBrk="0" fontAlgn="base" hangingPunct="0">
                <a:lnSpc>
                  <a:spcPct val="90000"/>
                </a:lnSpc>
                <a:spcBef>
                  <a:spcPct val="0"/>
                </a:spcBef>
                <a:spcAft>
                  <a:spcPct val="0"/>
                </a:spcAft>
                <a:defRPr b="1">
                  <a:solidFill>
                    <a:srgbClr val="000000"/>
                  </a:solidFill>
                  <a:latin typeface="Arial" charset="0"/>
                </a:defRPr>
              </a:lvl7pPr>
              <a:lvl8pPr marL="3429000" indent="-228600" eaLnBrk="0" fontAlgn="base" hangingPunct="0">
                <a:lnSpc>
                  <a:spcPct val="90000"/>
                </a:lnSpc>
                <a:spcBef>
                  <a:spcPct val="0"/>
                </a:spcBef>
                <a:spcAft>
                  <a:spcPct val="0"/>
                </a:spcAft>
                <a:defRPr b="1">
                  <a:solidFill>
                    <a:srgbClr val="000000"/>
                  </a:solidFill>
                  <a:latin typeface="Arial" charset="0"/>
                </a:defRPr>
              </a:lvl8pPr>
              <a:lvl9pPr marL="3886200" indent="-228600" eaLnBrk="0" fontAlgn="base" hangingPunct="0">
                <a:lnSpc>
                  <a:spcPct val="90000"/>
                </a:lnSpc>
                <a:spcBef>
                  <a:spcPct val="0"/>
                </a:spcBef>
                <a:spcAft>
                  <a:spcPct val="0"/>
                </a:spcAft>
                <a:defRPr b="1">
                  <a:solidFill>
                    <a:srgbClr val="000000"/>
                  </a:solidFill>
                  <a:latin typeface="Arial" charset="0"/>
                </a:defRPr>
              </a:lvl9pPr>
            </a:lstStyle>
            <a:p>
              <a:pPr eaLnBrk="1" hangingPunct="1">
                <a:lnSpc>
                  <a:spcPct val="100000"/>
                </a:lnSpc>
                <a:spcBef>
                  <a:spcPct val="50000"/>
                </a:spcBef>
              </a:pPr>
              <a:r>
                <a:rPr lang="fr-FR" sz="2000" b="0" dirty="0">
                  <a:solidFill>
                    <a:schemeClr val="tx1"/>
                  </a:solidFill>
                  <a:cs typeface="Arial" charset="0"/>
                  <a:sym typeface="Symbol" pitchFamily="18" charset="2"/>
                </a:rPr>
                <a:t>c </a:t>
              </a:r>
              <a:r>
                <a:rPr lang="en-US" sz="2000" b="0" dirty="0">
                  <a:solidFill>
                    <a:schemeClr val="tx1"/>
                  </a:solidFill>
                  <a:cs typeface="Arial" charset="0"/>
                  <a:sym typeface="Symbol" pitchFamily="18" charset="2"/>
                </a:rPr>
                <a:t>= 23.6!</a:t>
              </a:r>
              <a:endParaRPr lang="fr-FR" sz="2000" b="0" dirty="0">
                <a:solidFill>
                  <a:schemeClr val="tx1"/>
                </a:solidFill>
                <a:cs typeface="Arial" charset="0"/>
                <a:sym typeface="Symbol" pitchFamily="18" charset="2"/>
              </a:endParaRPr>
            </a:p>
          </p:txBody>
        </p:sp>
      </p:grpSp>
    </p:spTree>
    <p:extLst>
      <p:ext uri="{BB962C8B-B14F-4D97-AF65-F5344CB8AC3E}">
        <p14:creationId xmlns:p14="http://schemas.microsoft.com/office/powerpoint/2010/main" val="3646589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exposé</a:t>
            </a:r>
            <a:endParaRPr lang="fr-FR" dirty="0"/>
          </a:p>
        </p:txBody>
      </p:sp>
      <p:sp>
        <p:nvSpPr>
          <p:cNvPr id="3" name="Espace réservé du contenu 2"/>
          <p:cNvSpPr>
            <a:spLocks noGrp="1"/>
          </p:cNvSpPr>
          <p:nvPr>
            <p:ph idx="1"/>
          </p:nvPr>
        </p:nvSpPr>
        <p:spPr>
          <a:xfrm>
            <a:off x="457200" y="1268760"/>
            <a:ext cx="8229600" cy="4525963"/>
          </a:xfrm>
        </p:spPr>
        <p:txBody>
          <a:bodyPr/>
          <a:lstStyle/>
          <a:p>
            <a:r>
              <a:rPr lang="fr-FR" dirty="0" smtClean="0"/>
              <a:t>Une étude classique</a:t>
            </a:r>
          </a:p>
          <a:p>
            <a:r>
              <a:rPr lang="fr-FR" dirty="0" smtClean="0"/>
              <a:t>Principe du modèle de description du mouvement de Morales et McClintock</a:t>
            </a:r>
          </a:p>
          <a:p>
            <a:r>
              <a:rPr lang="fr-FR" dirty="0" smtClean="0"/>
              <a:t>Le test de mémoire</a:t>
            </a:r>
          </a:p>
          <a:p>
            <a:r>
              <a:rPr lang="fr-FR" dirty="0" smtClean="0"/>
              <a:t>Une étude atypique: domaine d’activité linéaire (poisson en rivière, </a:t>
            </a:r>
            <a:r>
              <a:rPr lang="fr-FR" dirty="0" err="1" smtClean="0"/>
              <a:t>Danancher</a:t>
            </a:r>
            <a:r>
              <a:rPr lang="fr-FR" dirty="0" smtClean="0"/>
              <a:t> et al. 2004)</a:t>
            </a:r>
          </a:p>
          <a:p>
            <a:r>
              <a:rPr lang="fr-FR" dirty="0" smtClean="0"/>
              <a:t>Le mouvement à travers des états comportementaux (Avril 2012)</a:t>
            </a:r>
          </a:p>
        </p:txBody>
      </p:sp>
    </p:spTree>
    <p:extLst>
      <p:ext uri="{BB962C8B-B14F-4D97-AF65-F5344CB8AC3E}">
        <p14:creationId xmlns:p14="http://schemas.microsoft.com/office/powerpoint/2010/main" val="1431083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r>
              <a:rPr lang="fr-FR"/>
              <a:t>colloque Pau 2002</a:t>
            </a:r>
          </a:p>
        </p:txBody>
      </p:sp>
      <p:sp>
        <p:nvSpPr>
          <p:cNvPr id="5" name="Espace réservé du numéro de diapositive 5"/>
          <p:cNvSpPr>
            <a:spLocks noGrp="1"/>
          </p:cNvSpPr>
          <p:nvPr>
            <p:ph type="sldNum" sz="quarter" idx="12"/>
          </p:nvPr>
        </p:nvSpPr>
        <p:spPr/>
        <p:txBody>
          <a:bodyPr/>
          <a:lstStyle/>
          <a:p>
            <a:fld id="{4659060E-D0BC-466B-B5CF-B0B1F06413FC}" type="slidenum">
              <a:rPr lang="fr-FR"/>
              <a:pPr/>
              <a:t>45</a:t>
            </a:fld>
            <a:endParaRPr lang="fr-FR"/>
          </a:p>
        </p:txBody>
      </p:sp>
      <p:sp>
        <p:nvSpPr>
          <p:cNvPr id="219138" name="Rectangle 2"/>
          <p:cNvSpPr>
            <a:spLocks noGrp="1" noChangeArrowheads="1"/>
          </p:cNvSpPr>
          <p:nvPr>
            <p:ph type="title"/>
          </p:nvPr>
        </p:nvSpPr>
        <p:spPr>
          <a:xfrm>
            <a:off x="684213" y="260350"/>
            <a:ext cx="7772400" cy="1131888"/>
          </a:xfrm>
        </p:spPr>
        <p:txBody>
          <a:bodyPr/>
          <a:lstStyle/>
          <a:p>
            <a:r>
              <a:rPr lang="fr-FR" sz="4800"/>
              <a:t>3. Linear home range</a:t>
            </a:r>
            <a:endParaRPr lang="en-US"/>
          </a:p>
        </p:txBody>
      </p:sp>
      <p:pic>
        <p:nvPicPr>
          <p:cNvPr id="2191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1341438"/>
            <a:ext cx="7772400" cy="4114800"/>
          </a:xfrm>
        </p:spPr>
      </p:pic>
    </p:spTree>
    <p:extLst>
      <p:ext uri="{BB962C8B-B14F-4D97-AF65-F5344CB8AC3E}">
        <p14:creationId xmlns:p14="http://schemas.microsoft.com/office/powerpoint/2010/main" val="193537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p>
            <a:r>
              <a:rPr lang="fr-FR"/>
              <a:t>colloque Pau 2002</a:t>
            </a:r>
          </a:p>
        </p:txBody>
      </p:sp>
      <p:sp>
        <p:nvSpPr>
          <p:cNvPr id="4" name="Espace réservé du numéro de diapositive 5"/>
          <p:cNvSpPr>
            <a:spLocks noGrp="1"/>
          </p:cNvSpPr>
          <p:nvPr>
            <p:ph type="sldNum" sz="quarter" idx="12"/>
          </p:nvPr>
        </p:nvSpPr>
        <p:spPr/>
        <p:txBody>
          <a:bodyPr/>
          <a:lstStyle/>
          <a:p>
            <a:fld id="{4940C5BC-D901-4D1E-BDF6-5EB8892D8C8F}" type="slidenum">
              <a:rPr lang="fr-FR"/>
              <a:pPr/>
              <a:t>46</a:t>
            </a:fld>
            <a:endParaRPr lang="fr-FR"/>
          </a:p>
        </p:txBody>
      </p:sp>
      <p:sp>
        <p:nvSpPr>
          <p:cNvPr id="235522" name="Rectangle 2"/>
          <p:cNvSpPr>
            <a:spLocks noGrp="1" noChangeArrowheads="1"/>
          </p:cNvSpPr>
          <p:nvPr>
            <p:ph type="title"/>
          </p:nvPr>
        </p:nvSpPr>
        <p:spPr>
          <a:xfrm>
            <a:off x="685800" y="1206500"/>
            <a:ext cx="7772400" cy="1143000"/>
          </a:xfrm>
        </p:spPr>
        <p:txBody>
          <a:bodyPr/>
          <a:lstStyle/>
          <a:p>
            <a:r>
              <a:rPr lang="fr-FR" sz="4000"/>
              <a:t>Estimation of linear home range</a:t>
            </a:r>
            <a:br>
              <a:rPr lang="fr-FR" sz="4000"/>
            </a:br>
            <a:r>
              <a:rPr lang="fr-FR" sz="4000"/>
              <a:t/>
            </a:r>
            <a:br>
              <a:rPr lang="fr-FR" sz="4000"/>
            </a:br>
            <a:r>
              <a:rPr lang="fr-FR" sz="4000"/>
              <a:t/>
            </a:r>
            <a:br>
              <a:rPr lang="fr-FR" sz="4000"/>
            </a:br>
            <a:r>
              <a:rPr lang="fr-FR" sz="4000"/>
              <a:t> </a:t>
            </a:r>
            <a:r>
              <a:rPr lang="nb-NO" sz="2800">
                <a:solidFill>
                  <a:srgbClr val="99FF99"/>
                </a:solidFill>
              </a:rPr>
              <a:t>Application to </a:t>
            </a:r>
            <a:r>
              <a:rPr lang="fr-FR" sz="2800" i="1">
                <a:solidFill>
                  <a:srgbClr val="99FF99"/>
                </a:solidFill>
              </a:rPr>
              <a:t>Zingel asper</a:t>
            </a:r>
            <a:r>
              <a:rPr lang="en-US" sz="4000"/>
              <a:t> </a:t>
            </a:r>
            <a:r>
              <a:rPr lang="nb-NO" sz="4000"/>
              <a:t> </a:t>
            </a:r>
            <a:endParaRPr lang="en-US" sz="4000"/>
          </a:p>
        </p:txBody>
      </p:sp>
    </p:spTree>
    <p:extLst>
      <p:ext uri="{BB962C8B-B14F-4D97-AF65-F5344CB8AC3E}">
        <p14:creationId xmlns:p14="http://schemas.microsoft.com/office/powerpoint/2010/main" val="2228938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4"/>
          <p:cNvSpPr>
            <a:spLocks noGrp="1"/>
          </p:cNvSpPr>
          <p:nvPr>
            <p:ph type="ftr" sz="quarter" idx="11"/>
          </p:nvPr>
        </p:nvSpPr>
        <p:spPr/>
        <p:txBody>
          <a:bodyPr/>
          <a:lstStyle/>
          <a:p>
            <a:r>
              <a:rPr lang="fr-FR"/>
              <a:t>colloque Pau 2002</a:t>
            </a:r>
          </a:p>
        </p:txBody>
      </p:sp>
      <p:sp>
        <p:nvSpPr>
          <p:cNvPr id="14" name="Espace réservé du numéro de diapositive 5"/>
          <p:cNvSpPr>
            <a:spLocks noGrp="1"/>
          </p:cNvSpPr>
          <p:nvPr>
            <p:ph type="sldNum" sz="quarter" idx="12"/>
          </p:nvPr>
        </p:nvSpPr>
        <p:spPr/>
        <p:txBody>
          <a:bodyPr/>
          <a:lstStyle/>
          <a:p>
            <a:fld id="{A44B25B1-9E2F-4DA0-8BC6-44AFFD2B48E4}" type="slidenum">
              <a:rPr lang="fr-FR"/>
              <a:pPr/>
              <a:t>47</a:t>
            </a:fld>
            <a:endParaRPr lang="fr-FR"/>
          </a:p>
        </p:txBody>
      </p:sp>
      <p:sp>
        <p:nvSpPr>
          <p:cNvPr id="227330" name="Rectangle 2"/>
          <p:cNvSpPr>
            <a:spLocks noGrp="1" noChangeArrowheads="1"/>
          </p:cNvSpPr>
          <p:nvPr>
            <p:ph type="title"/>
          </p:nvPr>
        </p:nvSpPr>
        <p:spPr/>
        <p:txBody>
          <a:bodyPr/>
          <a:lstStyle/>
          <a:p>
            <a:r>
              <a:rPr lang="fr-FR"/>
              <a:t>Collecte des données</a:t>
            </a:r>
            <a:endParaRPr lang="en-US"/>
          </a:p>
        </p:txBody>
      </p:sp>
      <p:sp>
        <p:nvSpPr>
          <p:cNvPr id="227331" name="Rectangle 3"/>
          <p:cNvSpPr>
            <a:spLocks noGrp="1" noChangeArrowheads="1"/>
          </p:cNvSpPr>
          <p:nvPr>
            <p:ph type="body" idx="1"/>
          </p:nvPr>
        </p:nvSpPr>
        <p:spPr/>
        <p:txBody>
          <a:bodyPr/>
          <a:lstStyle/>
          <a:p>
            <a:pPr>
              <a:buFontTx/>
              <a:buNone/>
            </a:pPr>
            <a:endParaRPr lang="fr-FR"/>
          </a:p>
          <a:p>
            <a:pPr>
              <a:buFontTx/>
              <a:buNone/>
            </a:pPr>
            <a:r>
              <a:rPr lang="fr-FR"/>
              <a:t>		Profond</a:t>
            </a:r>
          </a:p>
          <a:p>
            <a:pPr>
              <a:buFontTx/>
              <a:buNone/>
            </a:pPr>
            <a:endParaRPr lang="fr-FR"/>
          </a:p>
          <a:p>
            <a:pPr>
              <a:buFontTx/>
              <a:buNone/>
            </a:pPr>
            <a:r>
              <a:rPr lang="fr-FR"/>
              <a:t>		Plat</a:t>
            </a:r>
          </a:p>
          <a:p>
            <a:pPr>
              <a:buFontTx/>
              <a:buNone/>
            </a:pPr>
            <a:endParaRPr lang="fr-FR"/>
          </a:p>
          <a:p>
            <a:pPr>
              <a:buFontTx/>
              <a:buNone/>
            </a:pPr>
            <a:r>
              <a:rPr lang="fr-FR"/>
              <a:t>		Radier</a:t>
            </a:r>
            <a:r>
              <a:rPr lang="en-US"/>
              <a:t> </a:t>
            </a:r>
          </a:p>
        </p:txBody>
      </p:sp>
      <p:sp>
        <p:nvSpPr>
          <p:cNvPr id="227333" name="Rectangle 5"/>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graphicFrame>
        <p:nvGraphicFramePr>
          <p:cNvPr id="227332" name="Object 4"/>
          <p:cNvGraphicFramePr>
            <a:graphicFrameLocks noChangeAspect="1"/>
          </p:cNvGraphicFramePr>
          <p:nvPr/>
        </p:nvGraphicFramePr>
        <p:xfrm>
          <a:off x="3635375" y="2424113"/>
          <a:ext cx="1638300" cy="2876550"/>
        </p:xfrm>
        <a:graphic>
          <a:graphicData uri="http://schemas.openxmlformats.org/presentationml/2006/ole">
            <mc:AlternateContent xmlns:mc="http://schemas.openxmlformats.org/markup-compatibility/2006">
              <mc:Choice xmlns:v="urn:schemas-microsoft-com:vml" Requires="v">
                <p:oleObj spid="_x0000_s18440" r:id="rId4" imgW="1638300" imgH="2876550" progId="MapInfo.Map">
                  <p:embed/>
                </p:oleObj>
              </mc:Choice>
              <mc:Fallback>
                <p:oleObj r:id="rId4" imgW="1638300" imgH="2876550" progId="MapInfo.Map">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2424113"/>
                        <a:ext cx="1638300" cy="287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334" name="Line 6"/>
          <p:cNvSpPr>
            <a:spLocks noChangeShapeType="1"/>
          </p:cNvSpPr>
          <p:nvPr/>
        </p:nvSpPr>
        <p:spPr bwMode="auto">
          <a:xfrm>
            <a:off x="3405188" y="2840038"/>
            <a:ext cx="685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7335" name="Line 7"/>
          <p:cNvSpPr>
            <a:spLocks noChangeShapeType="1"/>
          </p:cNvSpPr>
          <p:nvPr/>
        </p:nvSpPr>
        <p:spPr bwMode="auto">
          <a:xfrm>
            <a:off x="3222625" y="4851400"/>
            <a:ext cx="1714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7336" name="Line 8"/>
          <p:cNvSpPr>
            <a:spLocks noChangeShapeType="1"/>
          </p:cNvSpPr>
          <p:nvPr/>
        </p:nvSpPr>
        <p:spPr bwMode="auto">
          <a:xfrm>
            <a:off x="2947988" y="3846513"/>
            <a:ext cx="1714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7337" name="Line 9"/>
          <p:cNvSpPr>
            <a:spLocks noChangeShapeType="1"/>
          </p:cNvSpPr>
          <p:nvPr/>
        </p:nvSpPr>
        <p:spPr bwMode="auto">
          <a:xfrm flipV="1">
            <a:off x="5508625" y="2565400"/>
            <a:ext cx="0" cy="2743200"/>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7338" name="Line 10"/>
          <p:cNvSpPr>
            <a:spLocks noChangeShapeType="1"/>
          </p:cNvSpPr>
          <p:nvPr/>
        </p:nvSpPr>
        <p:spPr bwMode="auto">
          <a:xfrm>
            <a:off x="4945063" y="5500688"/>
            <a:ext cx="342900" cy="0"/>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7339" name="Text Box 11"/>
          <p:cNvSpPr txBox="1">
            <a:spLocks noChangeArrowheads="1"/>
          </p:cNvSpPr>
          <p:nvPr/>
        </p:nvSpPr>
        <p:spPr bwMode="auto">
          <a:xfrm>
            <a:off x="5754688" y="3727450"/>
            <a:ext cx="9159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a:solidFill>
                  <a:srgbClr val="FFFFFF"/>
                </a:solidFill>
              </a:rPr>
              <a:t>340  m</a:t>
            </a:r>
            <a:endParaRPr lang="en-US">
              <a:solidFill>
                <a:srgbClr val="FFFFFF"/>
              </a:solidFill>
            </a:endParaRPr>
          </a:p>
        </p:txBody>
      </p:sp>
      <p:sp>
        <p:nvSpPr>
          <p:cNvPr id="227340" name="Text Box 12"/>
          <p:cNvSpPr txBox="1">
            <a:spLocks noChangeArrowheads="1"/>
          </p:cNvSpPr>
          <p:nvPr/>
        </p:nvSpPr>
        <p:spPr bwMode="auto">
          <a:xfrm>
            <a:off x="4572000" y="5661025"/>
            <a:ext cx="11366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600">
                <a:solidFill>
                  <a:srgbClr val="FFFFFF"/>
                </a:solidFill>
              </a:rPr>
              <a:t>25 à 40 m</a:t>
            </a:r>
            <a:endParaRPr lang="en-US">
              <a:solidFill>
                <a:srgbClr val="FFFFFF"/>
              </a:solidFill>
            </a:endParaRPr>
          </a:p>
        </p:txBody>
      </p:sp>
    </p:spTree>
    <p:extLst>
      <p:ext uri="{BB962C8B-B14F-4D97-AF65-F5344CB8AC3E}">
        <p14:creationId xmlns:p14="http://schemas.microsoft.com/office/powerpoint/2010/main" val="366351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r>
              <a:rPr lang="fr-FR"/>
              <a:t>colloque Pau 2002</a:t>
            </a:r>
          </a:p>
        </p:txBody>
      </p:sp>
      <p:sp>
        <p:nvSpPr>
          <p:cNvPr id="5" name="Espace réservé du numéro de diapositive 5"/>
          <p:cNvSpPr>
            <a:spLocks noGrp="1"/>
          </p:cNvSpPr>
          <p:nvPr>
            <p:ph type="sldNum" sz="quarter" idx="12"/>
          </p:nvPr>
        </p:nvSpPr>
        <p:spPr/>
        <p:txBody>
          <a:bodyPr/>
          <a:lstStyle/>
          <a:p>
            <a:fld id="{4D1931A9-2ED6-4357-99C8-F99B2A7F3E84}" type="slidenum">
              <a:rPr lang="fr-FR"/>
              <a:pPr/>
              <a:t>48</a:t>
            </a:fld>
            <a:endParaRPr lang="fr-FR"/>
          </a:p>
        </p:txBody>
      </p:sp>
      <p:sp>
        <p:nvSpPr>
          <p:cNvPr id="226306" name="Rectangle 2"/>
          <p:cNvSpPr>
            <a:spLocks noGrp="1" noChangeArrowheads="1"/>
          </p:cNvSpPr>
          <p:nvPr>
            <p:ph type="title"/>
          </p:nvPr>
        </p:nvSpPr>
        <p:spPr/>
        <p:txBody>
          <a:bodyPr/>
          <a:lstStyle/>
          <a:p>
            <a:r>
              <a:rPr lang="fr-FR"/>
              <a:t>Collecte des données</a:t>
            </a:r>
            <a:r>
              <a:rPr lang="en-US"/>
              <a:t> </a:t>
            </a:r>
          </a:p>
        </p:txBody>
      </p:sp>
      <p:sp>
        <p:nvSpPr>
          <p:cNvPr id="226307" name="Rectangle 3"/>
          <p:cNvSpPr>
            <a:spLocks noGrp="1" noChangeArrowheads="1"/>
          </p:cNvSpPr>
          <p:nvPr>
            <p:ph type="body" idx="1"/>
          </p:nvPr>
        </p:nvSpPr>
        <p:spPr>
          <a:xfrm>
            <a:off x="971550" y="1700213"/>
            <a:ext cx="7772400" cy="4114800"/>
          </a:xfrm>
        </p:spPr>
        <p:txBody>
          <a:bodyPr/>
          <a:lstStyle/>
          <a:p>
            <a:pPr>
              <a:lnSpc>
                <a:spcPct val="90000"/>
              </a:lnSpc>
              <a:buFontTx/>
              <a:buNone/>
            </a:pPr>
            <a:r>
              <a:rPr lang="fr-FR" sz="2400"/>
              <a:t>Sessions de </a:t>
            </a:r>
            <a:r>
              <a:rPr lang="fr-FR" sz="2400" b="1"/>
              <a:t>recapture</a:t>
            </a:r>
            <a:r>
              <a:rPr lang="fr-FR" sz="2400"/>
              <a:t> :</a:t>
            </a:r>
          </a:p>
          <a:p>
            <a:pPr>
              <a:lnSpc>
                <a:spcPct val="90000"/>
              </a:lnSpc>
              <a:buFontTx/>
              <a:buNone/>
            </a:pPr>
            <a:r>
              <a:rPr lang="fr-FR" sz="2400"/>
              <a:t>             - Période de reproduction : </a:t>
            </a:r>
          </a:p>
          <a:p>
            <a:pPr>
              <a:lnSpc>
                <a:spcPct val="90000"/>
              </a:lnSpc>
              <a:buFontTx/>
              <a:buNone/>
            </a:pPr>
            <a:r>
              <a:rPr lang="fr-FR" sz="2400"/>
              <a:t>                   Mars 2000</a:t>
            </a:r>
          </a:p>
          <a:p>
            <a:pPr>
              <a:lnSpc>
                <a:spcPct val="90000"/>
              </a:lnSpc>
              <a:buFontTx/>
              <a:buNone/>
            </a:pPr>
            <a:r>
              <a:rPr lang="fr-FR" sz="2400"/>
              <a:t>             - Période de croissance</a:t>
            </a:r>
          </a:p>
          <a:p>
            <a:pPr>
              <a:lnSpc>
                <a:spcPct val="90000"/>
              </a:lnSpc>
              <a:buFontTx/>
              <a:buNone/>
            </a:pPr>
            <a:r>
              <a:rPr lang="fr-FR" sz="2400"/>
              <a:t>                   Mai-juin 2001</a:t>
            </a:r>
            <a:endParaRPr lang="en-US" sz="2400"/>
          </a:p>
          <a:p>
            <a:pPr>
              <a:lnSpc>
                <a:spcPct val="90000"/>
              </a:lnSpc>
              <a:buFontTx/>
              <a:buNone/>
            </a:pPr>
            <a:r>
              <a:rPr lang="en-US" sz="2400"/>
              <a:t/>
            </a:r>
            <a:br>
              <a:rPr lang="en-US" sz="2400"/>
            </a:br>
            <a:r>
              <a:rPr lang="fr-FR" sz="2400"/>
              <a:t>Trois groupes d’individus :</a:t>
            </a:r>
            <a:endParaRPr lang="en-US" sz="2400"/>
          </a:p>
          <a:p>
            <a:pPr>
              <a:lnSpc>
                <a:spcPct val="90000"/>
              </a:lnSpc>
              <a:buFontTx/>
              <a:buNone/>
            </a:pPr>
            <a:r>
              <a:rPr lang="fr-FR" sz="2400"/>
              <a:t>- Les femelles en période de reproduction</a:t>
            </a:r>
          </a:p>
          <a:p>
            <a:pPr>
              <a:lnSpc>
                <a:spcPct val="90000"/>
              </a:lnSpc>
              <a:buFontTx/>
              <a:buNone/>
            </a:pPr>
            <a:r>
              <a:rPr lang="fr-FR" sz="2400"/>
              <a:t>- Les mâles en période de reproduction</a:t>
            </a:r>
          </a:p>
          <a:p>
            <a:pPr>
              <a:lnSpc>
                <a:spcPct val="90000"/>
              </a:lnSpc>
              <a:buFontTx/>
              <a:buNone/>
            </a:pPr>
            <a:r>
              <a:rPr lang="fr-FR" sz="2400"/>
              <a:t>- Les individus en période de croissance</a:t>
            </a:r>
            <a:r>
              <a:rPr lang="en-US" sz="2400"/>
              <a:t> </a:t>
            </a:r>
          </a:p>
        </p:txBody>
      </p:sp>
    </p:spTree>
    <p:extLst>
      <p:ext uri="{BB962C8B-B14F-4D97-AF65-F5344CB8AC3E}">
        <p14:creationId xmlns:p14="http://schemas.microsoft.com/office/powerpoint/2010/main" val="8857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pied de page 4"/>
          <p:cNvSpPr>
            <a:spLocks noGrp="1"/>
          </p:cNvSpPr>
          <p:nvPr>
            <p:ph type="ftr" sz="quarter" idx="11"/>
          </p:nvPr>
        </p:nvSpPr>
        <p:spPr/>
        <p:txBody>
          <a:bodyPr/>
          <a:lstStyle/>
          <a:p>
            <a:r>
              <a:rPr lang="fr-FR"/>
              <a:t>colloque Pau 2002</a:t>
            </a:r>
          </a:p>
        </p:txBody>
      </p:sp>
      <p:sp>
        <p:nvSpPr>
          <p:cNvPr id="24" name="Espace réservé du numéro de diapositive 5"/>
          <p:cNvSpPr>
            <a:spLocks noGrp="1"/>
          </p:cNvSpPr>
          <p:nvPr>
            <p:ph type="sldNum" sz="quarter" idx="12"/>
          </p:nvPr>
        </p:nvSpPr>
        <p:spPr/>
        <p:txBody>
          <a:bodyPr/>
          <a:lstStyle/>
          <a:p>
            <a:fld id="{2F0B7EDF-5085-4355-B7D9-EC6D11883DD2}" type="slidenum">
              <a:rPr lang="fr-FR"/>
              <a:pPr/>
              <a:t>49</a:t>
            </a:fld>
            <a:endParaRPr lang="fr-FR"/>
          </a:p>
        </p:txBody>
      </p:sp>
      <p:sp>
        <p:nvSpPr>
          <p:cNvPr id="223234" name="Rectangle 2"/>
          <p:cNvSpPr>
            <a:spLocks noGrp="1" noChangeArrowheads="1"/>
          </p:cNvSpPr>
          <p:nvPr>
            <p:ph type="title"/>
          </p:nvPr>
        </p:nvSpPr>
        <p:spPr/>
        <p:txBody>
          <a:bodyPr/>
          <a:lstStyle/>
          <a:p>
            <a:r>
              <a:rPr lang="fr-FR" sz="4000"/>
              <a:t>Constitution des histoires de capture</a:t>
            </a:r>
            <a:r>
              <a:rPr lang="en-US" sz="4000"/>
              <a:t> </a:t>
            </a:r>
          </a:p>
        </p:txBody>
      </p:sp>
      <p:sp>
        <p:nvSpPr>
          <p:cNvPr id="223235" name="Rectangle 3"/>
          <p:cNvSpPr>
            <a:spLocks noGrp="1" noChangeArrowheads="1"/>
          </p:cNvSpPr>
          <p:nvPr>
            <p:ph type="body" idx="1"/>
          </p:nvPr>
        </p:nvSpPr>
        <p:spPr/>
        <p:txBody>
          <a:bodyPr/>
          <a:lstStyle/>
          <a:p>
            <a:pPr algn="r">
              <a:lnSpc>
                <a:spcPct val="90000"/>
              </a:lnSpc>
              <a:buFontTx/>
              <a:buNone/>
            </a:pPr>
            <a:r>
              <a:rPr lang="fr-FR" sz="2400"/>
              <a:t>Histoires de capture</a:t>
            </a:r>
          </a:p>
          <a:p>
            <a:pPr algn="r">
              <a:lnSpc>
                <a:spcPct val="90000"/>
              </a:lnSpc>
              <a:buFontTx/>
              <a:buNone/>
            </a:pPr>
            <a:r>
              <a:rPr lang="fr-FR" sz="2400"/>
              <a:t>1</a:t>
            </a:r>
          </a:p>
          <a:p>
            <a:pPr algn="r">
              <a:lnSpc>
                <a:spcPct val="90000"/>
              </a:lnSpc>
              <a:buFontTx/>
              <a:buNone/>
            </a:pPr>
            <a:r>
              <a:rPr lang="fr-FR" sz="2400"/>
              <a:t>1</a:t>
            </a:r>
          </a:p>
          <a:p>
            <a:pPr algn="r">
              <a:lnSpc>
                <a:spcPct val="90000"/>
              </a:lnSpc>
              <a:buFontTx/>
              <a:buNone/>
            </a:pPr>
            <a:r>
              <a:rPr lang="fr-FR" sz="2400"/>
              <a:t>0</a:t>
            </a:r>
          </a:p>
          <a:p>
            <a:pPr algn="r">
              <a:lnSpc>
                <a:spcPct val="90000"/>
              </a:lnSpc>
              <a:buFontTx/>
              <a:buNone/>
            </a:pPr>
            <a:r>
              <a:rPr lang="fr-FR" sz="2400"/>
              <a:t>1</a:t>
            </a:r>
          </a:p>
          <a:p>
            <a:pPr algn="r">
              <a:lnSpc>
                <a:spcPct val="90000"/>
              </a:lnSpc>
              <a:buFontTx/>
              <a:buNone/>
            </a:pPr>
            <a:r>
              <a:rPr lang="fr-FR" sz="2400"/>
              <a:t>…</a:t>
            </a:r>
          </a:p>
          <a:p>
            <a:pPr algn="r">
              <a:lnSpc>
                <a:spcPct val="90000"/>
              </a:lnSpc>
              <a:buFontTx/>
              <a:buNone/>
            </a:pPr>
            <a:r>
              <a:rPr lang="fr-FR" sz="2400"/>
              <a:t>0</a:t>
            </a:r>
          </a:p>
          <a:p>
            <a:pPr algn="r">
              <a:lnSpc>
                <a:spcPct val="90000"/>
              </a:lnSpc>
              <a:buFontTx/>
              <a:buNone/>
            </a:pPr>
            <a:r>
              <a:rPr lang="fr-FR" sz="2400"/>
              <a:t>0</a:t>
            </a:r>
          </a:p>
          <a:p>
            <a:pPr algn="r">
              <a:lnSpc>
                <a:spcPct val="90000"/>
              </a:lnSpc>
              <a:buFontTx/>
              <a:buNone/>
            </a:pPr>
            <a:r>
              <a:rPr lang="fr-FR" sz="2400"/>
              <a:t>0</a:t>
            </a:r>
          </a:p>
          <a:p>
            <a:pPr algn="r">
              <a:lnSpc>
                <a:spcPct val="90000"/>
              </a:lnSpc>
              <a:buFontTx/>
              <a:buNone/>
            </a:pPr>
            <a:r>
              <a:rPr lang="fr-FR" sz="2400"/>
              <a:t>0</a:t>
            </a:r>
            <a:endParaRPr lang="en-US" sz="2400"/>
          </a:p>
        </p:txBody>
      </p:sp>
      <p:sp>
        <p:nvSpPr>
          <p:cNvPr id="2232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graphicFrame>
        <p:nvGraphicFramePr>
          <p:cNvPr id="223236" name="Object 4"/>
          <p:cNvGraphicFramePr>
            <a:graphicFrameLocks noChangeAspect="1"/>
          </p:cNvGraphicFramePr>
          <p:nvPr/>
        </p:nvGraphicFramePr>
        <p:xfrm>
          <a:off x="1619250" y="2636838"/>
          <a:ext cx="1704975" cy="2809875"/>
        </p:xfrm>
        <a:graphic>
          <a:graphicData uri="http://schemas.openxmlformats.org/presentationml/2006/ole">
            <mc:AlternateContent xmlns:mc="http://schemas.openxmlformats.org/markup-compatibility/2006">
              <mc:Choice xmlns:v="urn:schemas-microsoft-com:vml" Requires="v">
                <p:oleObj spid="_x0000_s19470" r:id="rId3" imgW="1704975" imgH="2809875" progId="MapInfo.Map">
                  <p:embed/>
                </p:oleObj>
              </mc:Choice>
              <mc:Fallback>
                <p:oleObj r:id="rId3" imgW="1704975" imgH="2809875" progId="MapInfo.Map">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636838"/>
                        <a:ext cx="1704975" cy="280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23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graphicFrame>
        <p:nvGraphicFramePr>
          <p:cNvPr id="223238" name="Object 6"/>
          <p:cNvGraphicFramePr>
            <a:graphicFrameLocks noChangeAspect="1"/>
          </p:cNvGraphicFramePr>
          <p:nvPr/>
        </p:nvGraphicFramePr>
        <p:xfrm>
          <a:off x="3852863" y="2636838"/>
          <a:ext cx="1638300" cy="2876550"/>
        </p:xfrm>
        <a:graphic>
          <a:graphicData uri="http://schemas.openxmlformats.org/presentationml/2006/ole">
            <mc:AlternateContent xmlns:mc="http://schemas.openxmlformats.org/markup-compatibility/2006">
              <mc:Choice xmlns:v="urn:schemas-microsoft-com:vml" Requires="v">
                <p:oleObj spid="_x0000_s19471" r:id="rId5" imgW="1638300" imgH="2876550" progId="MapInfo.Map">
                  <p:embed/>
                </p:oleObj>
              </mc:Choice>
              <mc:Fallback>
                <p:oleObj r:id="rId5" imgW="1638300" imgH="2876550" progId="MapInfo.Map">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2863" y="2636838"/>
                        <a:ext cx="1638300" cy="287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240" name="Line 8"/>
          <p:cNvSpPr>
            <a:spLocks noChangeShapeType="1"/>
          </p:cNvSpPr>
          <p:nvPr/>
        </p:nvSpPr>
        <p:spPr bwMode="auto">
          <a:xfrm>
            <a:off x="4035425" y="3473450"/>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1" name="Line 9"/>
          <p:cNvSpPr>
            <a:spLocks noChangeShapeType="1"/>
          </p:cNvSpPr>
          <p:nvPr/>
        </p:nvSpPr>
        <p:spPr bwMode="auto">
          <a:xfrm>
            <a:off x="4217988" y="3656013"/>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2" name="Line 10"/>
          <p:cNvSpPr>
            <a:spLocks noChangeShapeType="1"/>
          </p:cNvSpPr>
          <p:nvPr/>
        </p:nvSpPr>
        <p:spPr bwMode="auto">
          <a:xfrm>
            <a:off x="4308475" y="3838575"/>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3" name="Line 11"/>
          <p:cNvSpPr>
            <a:spLocks noChangeShapeType="1"/>
          </p:cNvSpPr>
          <p:nvPr/>
        </p:nvSpPr>
        <p:spPr bwMode="auto">
          <a:xfrm>
            <a:off x="4400550" y="4022725"/>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4" name="Line 12"/>
          <p:cNvSpPr>
            <a:spLocks noChangeShapeType="1"/>
          </p:cNvSpPr>
          <p:nvPr/>
        </p:nvSpPr>
        <p:spPr bwMode="auto">
          <a:xfrm>
            <a:off x="4583113" y="4387850"/>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5" name="Line 13"/>
          <p:cNvSpPr>
            <a:spLocks noChangeShapeType="1"/>
          </p:cNvSpPr>
          <p:nvPr/>
        </p:nvSpPr>
        <p:spPr bwMode="auto">
          <a:xfrm>
            <a:off x="4857750" y="4937125"/>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6" name="Line 14"/>
          <p:cNvSpPr>
            <a:spLocks noChangeShapeType="1"/>
          </p:cNvSpPr>
          <p:nvPr/>
        </p:nvSpPr>
        <p:spPr bwMode="auto">
          <a:xfrm>
            <a:off x="4492625" y="4205288"/>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7" name="Line 15"/>
          <p:cNvSpPr>
            <a:spLocks noChangeShapeType="1"/>
          </p:cNvSpPr>
          <p:nvPr/>
        </p:nvSpPr>
        <p:spPr bwMode="auto">
          <a:xfrm>
            <a:off x="4765675" y="4570413"/>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8" name="Line 16"/>
          <p:cNvSpPr>
            <a:spLocks noChangeShapeType="1"/>
          </p:cNvSpPr>
          <p:nvPr/>
        </p:nvSpPr>
        <p:spPr bwMode="auto">
          <a:xfrm>
            <a:off x="4765675" y="4752975"/>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49" name="Line 17"/>
          <p:cNvSpPr>
            <a:spLocks noChangeShapeType="1"/>
          </p:cNvSpPr>
          <p:nvPr/>
        </p:nvSpPr>
        <p:spPr bwMode="auto">
          <a:xfrm>
            <a:off x="4949825" y="5119688"/>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50" name="Line 18"/>
          <p:cNvSpPr>
            <a:spLocks noChangeShapeType="1"/>
          </p:cNvSpPr>
          <p:nvPr/>
        </p:nvSpPr>
        <p:spPr bwMode="auto">
          <a:xfrm>
            <a:off x="3943350" y="3290888"/>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51" name="Line 19"/>
          <p:cNvSpPr>
            <a:spLocks noChangeShapeType="1"/>
          </p:cNvSpPr>
          <p:nvPr/>
        </p:nvSpPr>
        <p:spPr bwMode="auto">
          <a:xfrm>
            <a:off x="3943350" y="3108325"/>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52" name="Line 20"/>
          <p:cNvSpPr>
            <a:spLocks noChangeShapeType="1"/>
          </p:cNvSpPr>
          <p:nvPr/>
        </p:nvSpPr>
        <p:spPr bwMode="auto">
          <a:xfrm>
            <a:off x="3851275" y="2924175"/>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3253" name="Line 21"/>
          <p:cNvSpPr>
            <a:spLocks noChangeShapeType="1"/>
          </p:cNvSpPr>
          <p:nvPr/>
        </p:nvSpPr>
        <p:spPr bwMode="auto">
          <a:xfrm>
            <a:off x="6035675" y="4022725"/>
            <a:ext cx="5715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3254" name="Text Box 22"/>
          <p:cNvSpPr txBox="1">
            <a:spLocks noChangeArrowheads="1"/>
          </p:cNvSpPr>
          <p:nvPr/>
        </p:nvSpPr>
        <p:spPr bwMode="auto">
          <a:xfrm>
            <a:off x="3348038" y="3657600"/>
            <a:ext cx="457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3600" b="1">
                <a:solidFill>
                  <a:srgbClr val="FF0000"/>
                </a:solidFill>
              </a:rPr>
              <a:t>+</a:t>
            </a:r>
            <a:endParaRPr lang="en-US"/>
          </a:p>
        </p:txBody>
      </p:sp>
    </p:spTree>
    <p:extLst>
      <p:ext uri="{BB962C8B-B14F-4D97-AF65-F5344CB8AC3E}">
        <p14:creationId xmlns:p14="http://schemas.microsoft.com/office/powerpoint/2010/main" val="361232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9" descr="BN02548mini.jpg"/>
          <p:cNvPicPr>
            <a:picLocks noChangeAspect="1"/>
          </p:cNvPicPr>
          <p:nvPr/>
        </p:nvPicPr>
        <p:blipFill>
          <a:blip r:embed="rId3">
            <a:lum bright="-30000"/>
            <a:extLst>
              <a:ext uri="{28A0092B-C50C-407E-A947-70E740481C1C}">
                <a14:useLocalDpi xmlns:a14="http://schemas.microsoft.com/office/drawing/2010/main" val="0"/>
              </a:ext>
            </a:extLst>
          </a:blip>
          <a:srcRect l="5534" r="4478"/>
          <a:stretch>
            <a:fillRect/>
          </a:stretch>
        </p:blipFill>
        <p:spPr bwMode="auto">
          <a:xfrm>
            <a:off x="0"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ZoneTexte 10"/>
          <p:cNvSpPr txBox="1">
            <a:spLocks noChangeArrowheads="1"/>
          </p:cNvSpPr>
          <p:nvPr/>
        </p:nvSpPr>
        <p:spPr bwMode="auto">
          <a:xfrm rot="-5400000">
            <a:off x="8124031" y="3236119"/>
            <a:ext cx="1763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i="1">
                <a:solidFill>
                  <a:schemeClr val="bg1"/>
                </a:solidFill>
                <a:latin typeface="Calibri" pitchFamily="34" charset="0"/>
              </a:rPr>
              <a:t>© Nicolas Van Ingen</a:t>
            </a:r>
          </a:p>
        </p:txBody>
      </p:sp>
      <p:sp>
        <p:nvSpPr>
          <p:cNvPr id="12" name="ZoneTexte 11"/>
          <p:cNvSpPr txBox="1"/>
          <p:nvPr/>
        </p:nvSpPr>
        <p:spPr>
          <a:xfrm>
            <a:off x="323850" y="188913"/>
            <a:ext cx="8712200" cy="1708160"/>
          </a:xfrm>
          <a:prstGeom prst="rect">
            <a:avLst/>
          </a:prstGeom>
          <a:noFill/>
          <a:effectLst>
            <a:outerShdw blurRad="50800" dist="50800" dir="5400000" algn="ctr" rotWithShape="0">
              <a:schemeClr val="tx1"/>
            </a:outerShdw>
          </a:effectLst>
        </p:spPr>
        <p:txBody>
          <a:bodyPr>
            <a:spAutoFit/>
          </a:bodyPr>
          <a:lstStyle/>
          <a:p>
            <a:pPr algn="ctr" fontAlgn="auto">
              <a:lnSpc>
                <a:spcPct val="150000"/>
              </a:lnSpc>
              <a:spcBef>
                <a:spcPts val="0"/>
              </a:spcBef>
              <a:spcAft>
                <a:spcPts val="0"/>
              </a:spcAft>
              <a:defRPr/>
            </a:pPr>
            <a:r>
              <a:rPr lang="fr-FR" sz="2500" b="1" dirty="0">
                <a:solidFill>
                  <a:schemeClr val="bg1"/>
                </a:solidFill>
                <a:latin typeface="+mn-lt"/>
                <a:cs typeface="+mn-cs"/>
              </a:rPr>
              <a:t>TO LEAVE OR NOT TO LEAVE: </a:t>
            </a:r>
            <a:r>
              <a:rPr lang="fr-FR" sz="2500" b="1" dirty="0" smtClean="0">
                <a:solidFill>
                  <a:schemeClr val="bg1"/>
                </a:solidFill>
                <a:latin typeface="+mn-lt"/>
                <a:cs typeface="+mn-cs"/>
              </a:rPr>
              <a:t>SURVIVAL </a:t>
            </a:r>
            <a:r>
              <a:rPr lang="en-US" sz="2500" b="1" dirty="0" smtClean="0">
                <a:solidFill>
                  <a:schemeClr val="bg1"/>
                </a:solidFill>
                <a:latin typeface="+mn-lt"/>
                <a:cs typeface="+mn-cs"/>
              </a:rPr>
              <a:t>TRADEOFFS </a:t>
            </a:r>
            <a:r>
              <a:rPr lang="en-US" sz="2500" b="1" dirty="0">
                <a:solidFill>
                  <a:schemeClr val="bg1"/>
                </a:solidFill>
                <a:latin typeface="+mn-lt"/>
                <a:cs typeface="+mn-cs"/>
              </a:rPr>
              <a:t>BETWEEN DIFFERENT </a:t>
            </a:r>
            <a:r>
              <a:rPr lang="en-US" sz="2500" b="1" dirty="0" smtClean="0">
                <a:solidFill>
                  <a:schemeClr val="bg1"/>
                </a:solidFill>
                <a:latin typeface="+mn-lt"/>
                <a:cs typeface="+mn-cs"/>
              </a:rPr>
              <a:t>MIGRATORY STRATEGIES </a:t>
            </a:r>
            <a:r>
              <a:rPr lang="en-US" sz="2500" b="1" dirty="0">
                <a:solidFill>
                  <a:schemeClr val="bg1"/>
                </a:solidFill>
                <a:latin typeface="+mn-lt"/>
                <a:cs typeface="+mn-cs"/>
              </a:rPr>
              <a:t>IN THE GREATER </a:t>
            </a:r>
            <a:r>
              <a:rPr lang="en-US" sz="2500" b="1" dirty="0" smtClean="0">
                <a:solidFill>
                  <a:schemeClr val="bg1"/>
                </a:solidFill>
                <a:latin typeface="+mn-lt"/>
                <a:cs typeface="+mn-cs"/>
              </a:rPr>
              <a:t>FLAMINGO</a:t>
            </a:r>
            <a:br>
              <a:rPr lang="en-US" sz="2500" b="1" dirty="0" smtClean="0">
                <a:solidFill>
                  <a:schemeClr val="bg1"/>
                </a:solidFill>
                <a:latin typeface="+mn-lt"/>
                <a:cs typeface="+mn-cs"/>
              </a:rPr>
            </a:br>
            <a:r>
              <a:rPr lang="en-US" sz="2000" b="1" i="1" dirty="0" smtClean="0">
                <a:solidFill>
                  <a:schemeClr val="bg1"/>
                </a:solidFill>
                <a:latin typeface="+mn-lt"/>
                <a:cs typeface="+mn-cs"/>
              </a:rPr>
              <a:t>Journal of animal Ecology, 2012</a:t>
            </a:r>
            <a:endParaRPr lang="fr-FR" sz="2500" dirty="0">
              <a:solidFill>
                <a:schemeClr val="bg1"/>
              </a:solidFill>
              <a:latin typeface="+mn-lt"/>
              <a:cs typeface="+mn-cs"/>
            </a:endParaRPr>
          </a:p>
        </p:txBody>
      </p:sp>
      <p:pic>
        <p:nvPicPr>
          <p:cNvPr id="30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876925"/>
            <a:ext cx="752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350" y="5661025"/>
            <a:ext cx="7556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ZoneTexte 14"/>
          <p:cNvSpPr txBox="1">
            <a:spLocks noChangeArrowheads="1"/>
          </p:cNvSpPr>
          <p:nvPr/>
        </p:nvSpPr>
        <p:spPr bwMode="auto">
          <a:xfrm>
            <a:off x="323850" y="6237288"/>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dirty="0" smtClean="0">
                <a:solidFill>
                  <a:schemeClr val="bg1"/>
                </a:solidFill>
                <a:latin typeface="Calibri" pitchFamily="34" charset="0"/>
              </a:rPr>
              <a:t>A</a:t>
            </a:r>
            <a:r>
              <a:rPr lang="fr-FR" dirty="0">
                <a:solidFill>
                  <a:schemeClr val="bg1"/>
                </a:solidFill>
                <a:latin typeface="Calibri" pitchFamily="34" charset="0"/>
              </a:rPr>
              <a:t>. Sanz </a:t>
            </a:r>
            <a:r>
              <a:rPr lang="fr-FR" dirty="0" err="1">
                <a:solidFill>
                  <a:schemeClr val="bg1"/>
                </a:solidFill>
                <a:latin typeface="Calibri" pitchFamily="34" charset="0"/>
              </a:rPr>
              <a:t>Aguilar</a:t>
            </a:r>
            <a:r>
              <a:rPr lang="fr-FR" dirty="0">
                <a:solidFill>
                  <a:schemeClr val="bg1"/>
                </a:solidFill>
                <a:latin typeface="Calibri" pitchFamily="34" charset="0"/>
              </a:rPr>
              <a:t>, A. </a:t>
            </a:r>
            <a:r>
              <a:rPr lang="fr-FR" dirty="0" smtClean="0">
                <a:solidFill>
                  <a:schemeClr val="bg1"/>
                </a:solidFill>
                <a:latin typeface="Calibri" pitchFamily="34" charset="0"/>
              </a:rPr>
              <a:t>Béchet</a:t>
            </a:r>
            <a:r>
              <a:rPr lang="fr-FR" dirty="0">
                <a:solidFill>
                  <a:schemeClr val="bg1"/>
                </a:solidFill>
                <a:latin typeface="Calibri" pitchFamily="34" charset="0"/>
              </a:rPr>
              <a:t>, C. </a:t>
            </a:r>
            <a:r>
              <a:rPr lang="fr-FR" dirty="0" smtClean="0">
                <a:solidFill>
                  <a:schemeClr val="bg1"/>
                </a:solidFill>
                <a:latin typeface="Calibri" pitchFamily="34" charset="0"/>
              </a:rPr>
              <a:t>Germain, </a:t>
            </a:r>
            <a:r>
              <a:rPr lang="fr-FR" dirty="0">
                <a:solidFill>
                  <a:schemeClr val="bg1"/>
                </a:solidFill>
                <a:latin typeface="Calibri" pitchFamily="34" charset="0"/>
              </a:rPr>
              <a:t>A.R. </a:t>
            </a:r>
            <a:r>
              <a:rPr lang="fr-FR" dirty="0" smtClean="0">
                <a:solidFill>
                  <a:schemeClr val="bg1"/>
                </a:solidFill>
                <a:latin typeface="Calibri" pitchFamily="34" charset="0"/>
              </a:rPr>
              <a:t>Johnson &amp; </a:t>
            </a:r>
            <a:r>
              <a:rPr lang="fr-FR" dirty="0">
                <a:solidFill>
                  <a:schemeClr val="bg1"/>
                </a:solidFill>
                <a:latin typeface="Calibri" pitchFamily="34" charset="0"/>
              </a:rPr>
              <a:t>Roger Pradel</a:t>
            </a:r>
          </a:p>
        </p:txBody>
      </p:sp>
      <p:grpSp>
        <p:nvGrpSpPr>
          <p:cNvPr id="3080" name="Groupe 9"/>
          <p:cNvGrpSpPr>
            <a:grpSpLocks/>
          </p:cNvGrpSpPr>
          <p:nvPr/>
        </p:nvGrpSpPr>
        <p:grpSpPr bwMode="auto">
          <a:xfrm>
            <a:off x="323850" y="1814513"/>
            <a:ext cx="1079500" cy="1293812"/>
            <a:chOff x="323528" y="1814627"/>
            <a:chExt cx="1080120" cy="1293359"/>
          </a:xfrm>
        </p:grpSpPr>
        <p:pic>
          <p:nvPicPr>
            <p:cNvPr id="308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060847"/>
              <a:ext cx="1080120" cy="104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ZoneTexte 8"/>
            <p:cNvSpPr txBox="1">
              <a:spLocks noChangeArrowheads="1"/>
            </p:cNvSpPr>
            <p:nvPr/>
          </p:nvSpPr>
          <p:spPr bwMode="auto">
            <a:xfrm>
              <a:off x="323528" y="1814627"/>
              <a:ext cx="108012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000" i="1">
                  <a:latin typeface="Aharoni" pitchFamily="2" charset="-79"/>
                  <a:cs typeface="Aharoni" pitchFamily="2" charset="-79"/>
                </a:rPr>
                <a:t>MATERGLOBE</a:t>
              </a:r>
            </a:p>
          </p:txBody>
        </p:sp>
      </p:grpSp>
    </p:spTree>
    <p:extLst>
      <p:ext uri="{BB962C8B-B14F-4D97-AF65-F5344CB8AC3E}">
        <p14:creationId xmlns:p14="http://schemas.microsoft.com/office/powerpoint/2010/main" val="383808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r>
              <a:rPr lang="fr-FR"/>
              <a:t>colloque Pau 2002</a:t>
            </a:r>
          </a:p>
        </p:txBody>
      </p:sp>
      <p:sp>
        <p:nvSpPr>
          <p:cNvPr id="5" name="Espace réservé du numéro de diapositive 5"/>
          <p:cNvSpPr>
            <a:spLocks noGrp="1"/>
          </p:cNvSpPr>
          <p:nvPr>
            <p:ph type="sldNum" sz="quarter" idx="12"/>
          </p:nvPr>
        </p:nvSpPr>
        <p:spPr/>
        <p:txBody>
          <a:bodyPr/>
          <a:lstStyle/>
          <a:p>
            <a:fld id="{B74B7524-BA81-42E3-82C7-59798B474FEF}" type="slidenum">
              <a:rPr lang="fr-FR"/>
              <a:pPr/>
              <a:t>50</a:t>
            </a:fld>
            <a:endParaRPr lang="fr-FR"/>
          </a:p>
        </p:txBody>
      </p:sp>
      <p:sp>
        <p:nvSpPr>
          <p:cNvPr id="220162" name="Rectangle 2"/>
          <p:cNvSpPr>
            <a:spLocks noGrp="1" noChangeArrowheads="1"/>
          </p:cNvSpPr>
          <p:nvPr>
            <p:ph type="title"/>
          </p:nvPr>
        </p:nvSpPr>
        <p:spPr/>
        <p:txBody>
          <a:bodyPr/>
          <a:lstStyle/>
          <a:p>
            <a:r>
              <a:rPr lang="fr-FR"/>
              <a:t>Travail de modélisation</a:t>
            </a:r>
            <a:endParaRPr lang="en-US"/>
          </a:p>
        </p:txBody>
      </p:sp>
      <p:sp>
        <p:nvSpPr>
          <p:cNvPr id="220163" name="Rectangle 3"/>
          <p:cNvSpPr>
            <a:spLocks noGrp="1" noChangeArrowheads="1"/>
          </p:cNvSpPr>
          <p:nvPr>
            <p:ph type="body" idx="1"/>
          </p:nvPr>
        </p:nvSpPr>
        <p:spPr/>
        <p:txBody>
          <a:bodyPr/>
          <a:lstStyle/>
          <a:p>
            <a:endParaRPr lang="fr-FR"/>
          </a:p>
          <a:p>
            <a:r>
              <a:rPr lang="fr-FR"/>
              <a:t>La taille du domaine vital dépend :</a:t>
            </a:r>
          </a:p>
          <a:p>
            <a:pPr lvl="4"/>
            <a:r>
              <a:rPr lang="fr-FR"/>
              <a:t>  Du sexe des individus </a:t>
            </a:r>
          </a:p>
          <a:p>
            <a:pPr lvl="4"/>
            <a:r>
              <a:rPr lang="fr-FR"/>
              <a:t>  De la période du cycle vital</a:t>
            </a:r>
          </a:p>
          <a:p>
            <a:pPr lvl="4"/>
            <a:r>
              <a:rPr lang="fr-FR"/>
              <a:t>  De l’habitat considéré.</a:t>
            </a:r>
            <a:endParaRPr lang="en-US"/>
          </a:p>
        </p:txBody>
      </p:sp>
    </p:spTree>
    <p:extLst>
      <p:ext uri="{BB962C8B-B14F-4D97-AF65-F5344CB8AC3E}">
        <p14:creationId xmlns:p14="http://schemas.microsoft.com/office/powerpoint/2010/main" val="145507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a:t>colloque Pau 2002</a:t>
            </a:r>
          </a:p>
        </p:txBody>
      </p:sp>
      <p:sp>
        <p:nvSpPr>
          <p:cNvPr id="7" name="Espace réservé du numéro de diapositive 6"/>
          <p:cNvSpPr>
            <a:spLocks noGrp="1"/>
          </p:cNvSpPr>
          <p:nvPr>
            <p:ph type="sldNum" sz="quarter" idx="12"/>
          </p:nvPr>
        </p:nvSpPr>
        <p:spPr/>
        <p:txBody>
          <a:bodyPr/>
          <a:lstStyle/>
          <a:p>
            <a:fld id="{EEC8A73F-CE50-40CA-A95A-57F0431168EF}" type="slidenum">
              <a:rPr lang="fr-FR"/>
              <a:pPr/>
              <a:t>51</a:t>
            </a:fld>
            <a:endParaRPr lang="fr-FR"/>
          </a:p>
        </p:txBody>
      </p:sp>
      <p:sp>
        <p:nvSpPr>
          <p:cNvPr id="230402" name="Rectangle 2"/>
          <p:cNvSpPr>
            <a:spLocks noGrp="1" noChangeArrowheads="1"/>
          </p:cNvSpPr>
          <p:nvPr>
            <p:ph type="title"/>
          </p:nvPr>
        </p:nvSpPr>
        <p:spPr/>
        <p:txBody>
          <a:bodyPr/>
          <a:lstStyle/>
          <a:p>
            <a:r>
              <a:rPr lang="fr-FR" sz="4000" b="1"/>
              <a:t>MALES EN PERIODE DE REPRODUCTION</a:t>
            </a:r>
            <a:endParaRPr lang="en-US" sz="4000" b="1"/>
          </a:p>
        </p:txBody>
      </p:sp>
      <p:sp>
        <p:nvSpPr>
          <p:cNvPr id="230403" name="Rectangle 3"/>
          <p:cNvSpPr>
            <a:spLocks noGrp="1" noChangeArrowheads="1"/>
          </p:cNvSpPr>
          <p:nvPr>
            <p:ph type="body" sz="half" idx="1"/>
          </p:nvPr>
        </p:nvSpPr>
        <p:spPr/>
        <p:txBody>
          <a:bodyPr/>
          <a:lstStyle/>
          <a:p>
            <a:pPr>
              <a:buFontTx/>
              <a:buNone/>
            </a:pPr>
            <a:endParaRPr lang="fr-FR" sz="2400"/>
          </a:p>
          <a:p>
            <a:pPr>
              <a:buFontTx/>
              <a:buNone/>
            </a:pPr>
            <a:r>
              <a:rPr lang="fr-FR" sz="2000">
                <a:solidFill>
                  <a:srgbClr val="FFFFFF"/>
                </a:solidFill>
              </a:rPr>
              <a:t>Profond</a:t>
            </a:r>
          </a:p>
          <a:p>
            <a:pPr>
              <a:buFontTx/>
              <a:buNone/>
            </a:pPr>
            <a:endParaRPr lang="fr-FR" sz="2000">
              <a:solidFill>
                <a:srgbClr val="FFFFFF"/>
              </a:solidFill>
            </a:endParaRPr>
          </a:p>
          <a:p>
            <a:pPr>
              <a:buFontTx/>
              <a:buNone/>
            </a:pPr>
            <a:r>
              <a:rPr lang="fr-FR" sz="2000">
                <a:solidFill>
                  <a:srgbClr val="FFFFFF"/>
                </a:solidFill>
              </a:rPr>
              <a:t>Plat amont</a:t>
            </a:r>
          </a:p>
          <a:p>
            <a:pPr>
              <a:buFontTx/>
              <a:buNone/>
            </a:pPr>
            <a:endParaRPr lang="fr-FR" sz="2000">
              <a:solidFill>
                <a:srgbClr val="FFFFFF"/>
              </a:solidFill>
            </a:endParaRPr>
          </a:p>
          <a:p>
            <a:pPr>
              <a:buFontTx/>
              <a:buNone/>
            </a:pPr>
            <a:endParaRPr lang="fr-FR" sz="2000">
              <a:solidFill>
                <a:srgbClr val="FFFFFF"/>
              </a:solidFill>
            </a:endParaRPr>
          </a:p>
          <a:p>
            <a:pPr>
              <a:buFontTx/>
              <a:buNone/>
            </a:pPr>
            <a:r>
              <a:rPr lang="fr-FR" sz="2000">
                <a:solidFill>
                  <a:srgbClr val="FFFFFF"/>
                </a:solidFill>
              </a:rPr>
              <a:t>Plat aval</a:t>
            </a:r>
          </a:p>
          <a:p>
            <a:pPr>
              <a:buFontTx/>
              <a:buNone/>
            </a:pPr>
            <a:endParaRPr lang="fr-FR" sz="2000">
              <a:solidFill>
                <a:srgbClr val="FFFFFF"/>
              </a:solidFill>
            </a:endParaRPr>
          </a:p>
          <a:p>
            <a:pPr>
              <a:buFontTx/>
              <a:buNone/>
            </a:pPr>
            <a:r>
              <a:rPr lang="fr-FR" sz="2000">
                <a:solidFill>
                  <a:srgbClr val="FFFFFF"/>
                </a:solidFill>
              </a:rPr>
              <a:t>Radier</a:t>
            </a:r>
            <a:r>
              <a:rPr lang="en-US" sz="2400"/>
              <a:t> </a:t>
            </a:r>
          </a:p>
        </p:txBody>
      </p:sp>
      <p:graphicFrame>
        <p:nvGraphicFramePr>
          <p:cNvPr id="230423" name="Object 23"/>
          <p:cNvGraphicFramePr>
            <a:graphicFrameLocks noChangeAspect="1"/>
          </p:cNvGraphicFramePr>
          <p:nvPr/>
        </p:nvGraphicFramePr>
        <p:xfrm>
          <a:off x="2051050" y="2349500"/>
          <a:ext cx="1781175" cy="2990850"/>
        </p:xfrm>
        <a:graphic>
          <a:graphicData uri="http://schemas.openxmlformats.org/presentationml/2006/ole">
            <mc:AlternateContent xmlns:mc="http://schemas.openxmlformats.org/markup-compatibility/2006">
              <mc:Choice xmlns:v="urn:schemas-microsoft-com:vml" Requires="v">
                <p:oleObj spid="_x0000_s20494" r:id="rId3" imgW="1781969" imgH="2991644" progId="MapInfo.Map">
                  <p:embed/>
                </p:oleObj>
              </mc:Choice>
              <mc:Fallback>
                <p:oleObj r:id="rId3" imgW="1781969" imgH="2991644" progId="MapInfo.Map">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349500"/>
                        <a:ext cx="1781175" cy="299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0425" name="Object 25"/>
          <p:cNvGraphicFramePr>
            <a:graphicFrameLocks noGrp="1" noChangeAspect="1"/>
          </p:cNvGraphicFramePr>
          <p:nvPr>
            <p:ph sz="half" idx="2"/>
          </p:nvPr>
        </p:nvGraphicFramePr>
        <p:xfrm>
          <a:off x="3995738" y="1885950"/>
          <a:ext cx="4894262" cy="3470275"/>
        </p:xfrm>
        <a:graphic>
          <a:graphicData uri="http://schemas.openxmlformats.org/presentationml/2006/ole">
            <mc:AlternateContent xmlns:mc="http://schemas.openxmlformats.org/markup-compatibility/2006">
              <mc:Choice xmlns:v="urn:schemas-microsoft-com:vml" Requires="v">
                <p:oleObj spid="_x0000_s20495" name="Graphique" r:id="rId5" imgW="4943551" imgH="3505200" progId="Excel.Chart.8">
                  <p:embed/>
                </p:oleObj>
              </mc:Choice>
              <mc:Fallback>
                <p:oleObj name="Graphique" r:id="rId5" imgW="4943551" imgH="35052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1885950"/>
                        <a:ext cx="4894262" cy="3470275"/>
                      </a:xfrm>
                      <a:prstGeom prst="rect">
                        <a:avLst/>
                      </a:prstGeom>
                    </p:spPr>
                  </p:pic>
                </p:oleObj>
              </mc:Fallback>
            </mc:AlternateContent>
          </a:graphicData>
        </a:graphic>
      </p:graphicFrame>
    </p:spTree>
    <p:extLst>
      <p:ext uri="{BB962C8B-B14F-4D97-AF65-F5344CB8AC3E}">
        <p14:creationId xmlns:p14="http://schemas.microsoft.com/office/powerpoint/2010/main" val="2262544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040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40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040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1"/>
          </p:nvPr>
        </p:nvSpPr>
        <p:spPr/>
        <p:txBody>
          <a:bodyPr/>
          <a:lstStyle/>
          <a:p>
            <a:r>
              <a:rPr lang="fr-FR"/>
              <a:t>colloque Pau 2002</a:t>
            </a:r>
          </a:p>
        </p:txBody>
      </p:sp>
      <p:sp>
        <p:nvSpPr>
          <p:cNvPr id="7" name="Espace réservé du numéro de diapositive 5"/>
          <p:cNvSpPr>
            <a:spLocks noGrp="1"/>
          </p:cNvSpPr>
          <p:nvPr>
            <p:ph type="sldNum" sz="quarter" idx="12"/>
          </p:nvPr>
        </p:nvSpPr>
        <p:spPr/>
        <p:txBody>
          <a:bodyPr/>
          <a:lstStyle/>
          <a:p>
            <a:fld id="{3ECBEB19-A7B5-411C-A5A5-7288D9618E1F}" type="slidenum">
              <a:rPr lang="fr-FR"/>
              <a:pPr/>
              <a:t>52</a:t>
            </a:fld>
            <a:endParaRPr lang="fr-FR"/>
          </a:p>
        </p:txBody>
      </p:sp>
      <p:sp>
        <p:nvSpPr>
          <p:cNvPr id="228354" name="Rectangle 2"/>
          <p:cNvSpPr>
            <a:spLocks noGrp="1" noChangeArrowheads="1"/>
          </p:cNvSpPr>
          <p:nvPr>
            <p:ph type="title"/>
          </p:nvPr>
        </p:nvSpPr>
        <p:spPr/>
        <p:txBody>
          <a:bodyPr/>
          <a:lstStyle/>
          <a:p>
            <a:r>
              <a:rPr lang="fr-FR" sz="4000"/>
              <a:t>Longueur moyenne du domaine vital </a:t>
            </a:r>
            <a:endParaRPr lang="en-US" sz="4000"/>
          </a:p>
        </p:txBody>
      </p:sp>
      <p:graphicFrame>
        <p:nvGraphicFramePr>
          <p:cNvPr id="228355" name="Object 3"/>
          <p:cNvGraphicFramePr>
            <a:graphicFrameLocks noGrp="1" noChangeAspect="1"/>
          </p:cNvGraphicFramePr>
          <p:nvPr>
            <p:ph idx="1"/>
          </p:nvPr>
        </p:nvGraphicFramePr>
        <p:xfrm>
          <a:off x="2635250" y="1773238"/>
          <a:ext cx="5321300" cy="4114800"/>
        </p:xfrm>
        <a:graphic>
          <a:graphicData uri="http://schemas.openxmlformats.org/presentationml/2006/ole">
            <mc:AlternateContent xmlns:mc="http://schemas.openxmlformats.org/markup-compatibility/2006">
              <mc:Choice xmlns:v="urn:schemas-microsoft-com:vml" Requires="v">
                <p:oleObj spid="_x0000_s21512" name="Graphique" r:id="rId3" imgW="5543702" imgH="4286402" progId="Excel.Chart.8">
                  <p:embed/>
                </p:oleObj>
              </mc:Choice>
              <mc:Fallback>
                <p:oleObj name="Graphique" r:id="rId3" imgW="5543702" imgH="42864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0" y="1773238"/>
                        <a:ext cx="53213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835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28359" name="Rectangle 7"/>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Tree>
    <p:extLst>
      <p:ext uri="{BB962C8B-B14F-4D97-AF65-F5344CB8AC3E}">
        <p14:creationId xmlns:p14="http://schemas.microsoft.com/office/powerpoint/2010/main" val="270800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4"/>
          <p:cNvSpPr>
            <a:spLocks noGrp="1"/>
          </p:cNvSpPr>
          <p:nvPr>
            <p:ph type="ftr" sz="quarter" idx="11"/>
          </p:nvPr>
        </p:nvSpPr>
        <p:spPr/>
        <p:txBody>
          <a:bodyPr/>
          <a:lstStyle/>
          <a:p>
            <a:r>
              <a:rPr lang="fr-FR"/>
              <a:t>colloque Pau 2002</a:t>
            </a:r>
          </a:p>
        </p:txBody>
      </p:sp>
      <p:sp>
        <p:nvSpPr>
          <p:cNvPr id="13" name="Espace réservé du numéro de diapositive 5"/>
          <p:cNvSpPr>
            <a:spLocks noGrp="1"/>
          </p:cNvSpPr>
          <p:nvPr>
            <p:ph type="sldNum" sz="quarter" idx="12"/>
          </p:nvPr>
        </p:nvSpPr>
        <p:spPr/>
        <p:txBody>
          <a:bodyPr/>
          <a:lstStyle/>
          <a:p>
            <a:fld id="{02DCE9A1-909E-424A-A0F2-7EC84CC50B51}" type="slidenum">
              <a:rPr lang="fr-FR"/>
              <a:pPr/>
              <a:t>53</a:t>
            </a:fld>
            <a:endParaRPr lang="fr-FR"/>
          </a:p>
        </p:txBody>
      </p:sp>
      <p:sp>
        <p:nvSpPr>
          <p:cNvPr id="225282" name="Rectangle 2"/>
          <p:cNvSpPr>
            <a:spLocks noGrp="1" noChangeArrowheads="1"/>
          </p:cNvSpPr>
          <p:nvPr>
            <p:ph type="title"/>
          </p:nvPr>
        </p:nvSpPr>
        <p:spPr/>
        <p:txBody>
          <a:bodyPr/>
          <a:lstStyle/>
          <a:p>
            <a:r>
              <a:rPr lang="fr-FR" sz="4000"/>
              <a:t>Différences concernant le type d’habitat utilisé.</a:t>
            </a:r>
            <a:endParaRPr lang="en-US" sz="4000"/>
          </a:p>
        </p:txBody>
      </p:sp>
      <p:graphicFrame>
        <p:nvGraphicFramePr>
          <p:cNvPr id="225286" name="Object 6"/>
          <p:cNvGraphicFramePr>
            <a:graphicFrameLocks noChangeAspect="1"/>
          </p:cNvGraphicFramePr>
          <p:nvPr/>
        </p:nvGraphicFramePr>
        <p:xfrm>
          <a:off x="1187450" y="3573463"/>
          <a:ext cx="1847850" cy="2190750"/>
        </p:xfrm>
        <a:graphic>
          <a:graphicData uri="http://schemas.openxmlformats.org/presentationml/2006/ole">
            <mc:AlternateContent xmlns:mc="http://schemas.openxmlformats.org/markup-compatibility/2006">
              <mc:Choice xmlns:v="urn:schemas-microsoft-com:vml" Requires="v">
                <p:oleObj spid="_x0000_s22548" r:id="rId3" imgW="1848644" imgH="2191544" progId="MapInfo.Map">
                  <p:embed/>
                </p:oleObj>
              </mc:Choice>
              <mc:Fallback>
                <p:oleObj r:id="rId3" imgW="1848644" imgH="2191544" progId="MapInfo.Map">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573463"/>
                        <a:ext cx="1847850"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7" name="Oval 7" descr="Diagonales larges vers le haut"/>
          <p:cNvSpPr>
            <a:spLocks noChangeArrowheads="1"/>
          </p:cNvSpPr>
          <p:nvPr/>
        </p:nvSpPr>
        <p:spPr bwMode="auto">
          <a:xfrm rot="20100000">
            <a:off x="2124075" y="3827463"/>
            <a:ext cx="228600" cy="2057400"/>
          </a:xfrm>
          <a:prstGeom prst="ellipse">
            <a:avLst/>
          </a:prstGeom>
          <a:noFill/>
          <a:ln w="38100">
            <a:solidFill>
              <a:srgbClr val="000000"/>
            </a:solidFill>
            <a:round/>
            <a:headEnd/>
            <a:tailEnd/>
          </a:ln>
          <a:extLst>
            <a:ext uri="{909E8E84-426E-40DD-AFC4-6F175D3DCCD1}">
              <a14:hiddenFill xmlns:a14="http://schemas.microsoft.com/office/drawing/2010/main">
                <a:pattFill prst="wdUpDiag">
                  <a:fgClr>
                    <a:srgbClr val="000000"/>
                  </a:fgClr>
                  <a:bgClr>
                    <a:srgbClr val="FFFFFF"/>
                  </a:bgClr>
                </a:pattFill>
              </a14:hiddenFill>
            </a:ext>
          </a:extLst>
        </p:spPr>
        <p:txBody>
          <a:bodyPr/>
          <a:lstStyle/>
          <a:p>
            <a:endParaRPr lang="fr-FR"/>
          </a:p>
        </p:txBody>
      </p:sp>
      <p:graphicFrame>
        <p:nvGraphicFramePr>
          <p:cNvPr id="225285" name="Object 5"/>
          <p:cNvGraphicFramePr>
            <a:graphicFrameLocks noChangeAspect="1"/>
          </p:cNvGraphicFramePr>
          <p:nvPr/>
        </p:nvGraphicFramePr>
        <p:xfrm>
          <a:off x="3779838" y="3573463"/>
          <a:ext cx="1847850" cy="2190750"/>
        </p:xfrm>
        <a:graphic>
          <a:graphicData uri="http://schemas.openxmlformats.org/presentationml/2006/ole">
            <mc:AlternateContent xmlns:mc="http://schemas.openxmlformats.org/markup-compatibility/2006">
              <mc:Choice xmlns:v="urn:schemas-microsoft-com:vml" Requires="v">
                <p:oleObj spid="_x0000_s22549" r:id="rId5" imgW="1848644" imgH="2191544" progId="MapInfo.Map">
                  <p:embed/>
                </p:oleObj>
              </mc:Choice>
              <mc:Fallback>
                <p:oleObj r:id="rId5" imgW="1848644" imgH="2191544" progId="MapInfo.Map">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573463"/>
                        <a:ext cx="1847850"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284" name="Object 4"/>
          <p:cNvGraphicFramePr>
            <a:graphicFrameLocks noChangeAspect="1"/>
          </p:cNvGraphicFramePr>
          <p:nvPr/>
        </p:nvGraphicFramePr>
        <p:xfrm>
          <a:off x="6484938" y="3575050"/>
          <a:ext cx="1847850" cy="2190750"/>
        </p:xfrm>
        <a:graphic>
          <a:graphicData uri="http://schemas.openxmlformats.org/presentationml/2006/ole">
            <mc:AlternateContent xmlns:mc="http://schemas.openxmlformats.org/markup-compatibility/2006">
              <mc:Choice xmlns:v="urn:schemas-microsoft-com:vml" Requires="v">
                <p:oleObj spid="_x0000_s22550" r:id="rId6" imgW="1848644" imgH="2191544" progId="MapInfo.Map">
                  <p:embed/>
                </p:oleObj>
              </mc:Choice>
              <mc:Fallback>
                <p:oleObj r:id="rId6" imgW="1848644" imgH="2191544" progId="MapInfo.Map">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38" y="3575050"/>
                        <a:ext cx="1847850"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8" name="Oval 8" descr="Diagonales larges vers le haut"/>
          <p:cNvSpPr>
            <a:spLocks noChangeArrowheads="1"/>
          </p:cNvSpPr>
          <p:nvPr/>
        </p:nvSpPr>
        <p:spPr bwMode="auto">
          <a:xfrm rot="20100000">
            <a:off x="7189788" y="3644900"/>
            <a:ext cx="190500" cy="1485900"/>
          </a:xfrm>
          <a:prstGeom prst="ellipse">
            <a:avLst/>
          </a:prstGeom>
          <a:noFill/>
          <a:ln w="38100">
            <a:solidFill>
              <a:srgbClr val="000000"/>
            </a:solidFill>
            <a:round/>
            <a:headEnd/>
            <a:tailEnd/>
          </a:ln>
          <a:extLst>
            <a:ext uri="{909E8E84-426E-40DD-AFC4-6F175D3DCCD1}">
              <a14:hiddenFill xmlns:a14="http://schemas.microsoft.com/office/drawing/2010/main">
                <a:pattFill prst="wdUpDiag">
                  <a:fgClr>
                    <a:srgbClr val="000000"/>
                  </a:fgClr>
                  <a:bgClr>
                    <a:srgbClr val="FFFFFF"/>
                  </a:bgClr>
                </a:pattFill>
              </a14:hiddenFill>
            </a:ext>
          </a:extLst>
        </p:spPr>
        <p:txBody>
          <a:bodyPr/>
          <a:lstStyle/>
          <a:p>
            <a:endParaRPr lang="fr-FR"/>
          </a:p>
        </p:txBody>
      </p:sp>
      <p:sp>
        <p:nvSpPr>
          <p:cNvPr id="225295" name="Oval 15" descr="Diagonales larges vers le haut"/>
          <p:cNvSpPr>
            <a:spLocks noChangeArrowheads="1"/>
          </p:cNvSpPr>
          <p:nvPr/>
        </p:nvSpPr>
        <p:spPr bwMode="auto">
          <a:xfrm rot="20100000">
            <a:off x="4619625" y="3532188"/>
            <a:ext cx="198438" cy="2038350"/>
          </a:xfrm>
          <a:prstGeom prst="ellipse">
            <a:avLst/>
          </a:prstGeom>
          <a:noFill/>
          <a:ln w="38100">
            <a:solidFill>
              <a:srgbClr val="000000"/>
            </a:solidFill>
            <a:round/>
            <a:headEnd/>
            <a:tailEnd/>
          </a:ln>
          <a:extLst>
            <a:ext uri="{909E8E84-426E-40DD-AFC4-6F175D3DCCD1}">
              <a14:hiddenFill xmlns:a14="http://schemas.microsoft.com/office/drawing/2010/main">
                <a:pattFill prst="wdUpDiag">
                  <a:fgClr>
                    <a:srgbClr val="000000"/>
                  </a:fgClr>
                  <a:bgClr>
                    <a:srgbClr val="FFFFFF"/>
                  </a:bgClr>
                </a:pattFill>
              </a14:hiddenFill>
            </a:ext>
          </a:extLst>
        </p:spPr>
        <p:txBody>
          <a:bodyPr/>
          <a:lstStyle/>
          <a:p>
            <a:endParaRPr lang="fr-FR"/>
          </a:p>
        </p:txBody>
      </p:sp>
      <p:sp>
        <p:nvSpPr>
          <p:cNvPr id="225296" name="Text Box 16"/>
          <p:cNvSpPr txBox="1">
            <a:spLocks noChangeArrowheads="1"/>
          </p:cNvSpPr>
          <p:nvPr/>
        </p:nvSpPr>
        <p:spPr bwMode="auto">
          <a:xfrm>
            <a:off x="793750" y="2511425"/>
            <a:ext cx="2554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a:t>Mâles en période de </a:t>
            </a:r>
          </a:p>
          <a:p>
            <a:pPr algn="l"/>
            <a:r>
              <a:rPr lang="fr-FR"/>
              <a:t>reproduction</a:t>
            </a:r>
            <a:r>
              <a:rPr lang="en-US"/>
              <a:t> </a:t>
            </a:r>
          </a:p>
        </p:txBody>
      </p:sp>
      <p:sp>
        <p:nvSpPr>
          <p:cNvPr id="225297" name="Text Box 17"/>
          <p:cNvSpPr txBox="1">
            <a:spLocks noChangeArrowheads="1"/>
          </p:cNvSpPr>
          <p:nvPr/>
        </p:nvSpPr>
        <p:spPr bwMode="auto">
          <a:xfrm>
            <a:off x="3241675" y="2492375"/>
            <a:ext cx="2908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a:t>Femelles en période de </a:t>
            </a:r>
          </a:p>
          <a:p>
            <a:pPr algn="l"/>
            <a:r>
              <a:rPr lang="fr-FR"/>
              <a:t>reproduction</a:t>
            </a:r>
            <a:r>
              <a:rPr lang="en-US"/>
              <a:t> </a:t>
            </a:r>
          </a:p>
        </p:txBody>
      </p:sp>
      <p:sp>
        <p:nvSpPr>
          <p:cNvPr id="225299" name="Text Box 19"/>
          <p:cNvSpPr txBox="1">
            <a:spLocks noChangeArrowheads="1"/>
          </p:cNvSpPr>
          <p:nvPr/>
        </p:nvSpPr>
        <p:spPr bwMode="auto">
          <a:xfrm>
            <a:off x="6011863" y="2492375"/>
            <a:ext cx="252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a:t>Individus en période </a:t>
            </a:r>
          </a:p>
          <a:p>
            <a:pPr algn="l"/>
            <a:r>
              <a:rPr lang="fr-FR"/>
              <a:t>de croissance</a:t>
            </a:r>
            <a:r>
              <a:rPr lang="en-US"/>
              <a:t> </a:t>
            </a:r>
          </a:p>
        </p:txBody>
      </p:sp>
    </p:spTree>
    <p:extLst>
      <p:ext uri="{BB962C8B-B14F-4D97-AF65-F5344CB8AC3E}">
        <p14:creationId xmlns:p14="http://schemas.microsoft.com/office/powerpoint/2010/main" val="124578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exposé</a:t>
            </a:r>
            <a:endParaRPr lang="fr-FR" dirty="0"/>
          </a:p>
        </p:txBody>
      </p:sp>
      <p:sp>
        <p:nvSpPr>
          <p:cNvPr id="3" name="Espace réservé du contenu 2"/>
          <p:cNvSpPr>
            <a:spLocks noGrp="1"/>
          </p:cNvSpPr>
          <p:nvPr>
            <p:ph idx="1"/>
          </p:nvPr>
        </p:nvSpPr>
        <p:spPr>
          <a:xfrm>
            <a:off x="457200" y="1268760"/>
            <a:ext cx="8229600" cy="4525963"/>
          </a:xfrm>
        </p:spPr>
        <p:txBody>
          <a:bodyPr/>
          <a:lstStyle/>
          <a:p>
            <a:r>
              <a:rPr lang="fr-FR" dirty="0" smtClean="0"/>
              <a:t>Une étude classique</a:t>
            </a:r>
          </a:p>
          <a:p>
            <a:r>
              <a:rPr lang="fr-FR" dirty="0" smtClean="0"/>
              <a:t>Principe du modèle de description du mouvement de Morales et McClintock</a:t>
            </a:r>
          </a:p>
          <a:p>
            <a:r>
              <a:rPr lang="fr-FR" dirty="0" smtClean="0"/>
              <a:t>Le test de mémoire</a:t>
            </a:r>
          </a:p>
          <a:p>
            <a:r>
              <a:rPr lang="fr-FR" dirty="0" smtClean="0"/>
              <a:t>Une étude atypique: domaine d’activité linéaire (poisson en rivière, </a:t>
            </a:r>
            <a:r>
              <a:rPr lang="fr-FR" dirty="0" err="1" smtClean="0"/>
              <a:t>Danancher</a:t>
            </a:r>
            <a:r>
              <a:rPr lang="fr-FR" dirty="0" smtClean="0"/>
              <a:t> et al. 2004)</a:t>
            </a:r>
          </a:p>
          <a:p>
            <a:r>
              <a:rPr lang="fr-FR" dirty="0" smtClean="0"/>
              <a:t>Le mouvement à travers des états comportementaux (Avril 2012)</a:t>
            </a:r>
          </a:p>
        </p:txBody>
      </p:sp>
    </p:spTree>
    <p:extLst>
      <p:ext uri="{BB962C8B-B14F-4D97-AF65-F5344CB8AC3E}">
        <p14:creationId xmlns:p14="http://schemas.microsoft.com/office/powerpoint/2010/main" val="52751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Lièvres suivis par télémétrie</a:t>
            </a:r>
            <a:endParaRPr lang="fr-FR" dirty="0"/>
          </a:p>
        </p:txBody>
      </p:sp>
      <p:sp>
        <p:nvSpPr>
          <p:cNvPr id="3" name="Espace réservé du contenu 2"/>
          <p:cNvSpPr>
            <a:spLocks noGrp="1"/>
          </p:cNvSpPr>
          <p:nvPr>
            <p:ph idx="1"/>
          </p:nvPr>
        </p:nvSpPr>
        <p:spPr>
          <a:xfrm>
            <a:off x="457200" y="1268760"/>
            <a:ext cx="8229600" cy="4525963"/>
          </a:xfrm>
        </p:spPr>
        <p:txBody>
          <a:bodyPr/>
          <a:lstStyle/>
          <a:p>
            <a:r>
              <a:rPr lang="fr-FR" dirty="0" smtClean="0"/>
              <a:t>triangulation</a:t>
            </a:r>
            <a:endParaRPr lang="fr-FR" dirty="0" smtClean="0"/>
          </a:p>
          <a:p>
            <a:r>
              <a:rPr lang="fr-FR" dirty="0" smtClean="0"/>
              <a:t>Une fois par semaine à proximité du lieu de capture initial</a:t>
            </a:r>
            <a:endParaRPr lang="fr-FR" dirty="0" smtClean="0"/>
          </a:p>
          <a:p>
            <a:r>
              <a:rPr lang="fr-FR" dirty="0" smtClean="0"/>
              <a:t>Mouvements habituels &lt;600m</a:t>
            </a:r>
          </a:p>
          <a:p>
            <a:r>
              <a:rPr lang="fr-FR" dirty="0" smtClean="0"/>
              <a:t>Excursions occasionnelles &gt;1000m sans dispersion</a:t>
            </a:r>
            <a:endParaRPr lang="fr-FR" dirty="0" smtClean="0"/>
          </a:p>
          <a:p>
            <a:r>
              <a:rPr lang="fr-FR" dirty="0" smtClean="0"/>
              <a:t>Dispersion &gt;600m avec phase de </a:t>
            </a:r>
            <a:r>
              <a:rPr lang="fr-FR" dirty="0" err="1" smtClean="0"/>
              <a:t>transience</a:t>
            </a:r>
            <a:r>
              <a:rPr lang="fr-FR" dirty="0" smtClean="0"/>
              <a:t> durant jusqu’à 2 mois</a:t>
            </a:r>
            <a:endParaRPr lang="fr-FR" dirty="0" smtClean="0"/>
          </a:p>
          <a:p>
            <a:r>
              <a:rPr lang="fr-FR" dirty="0" smtClean="0"/>
              <a:t>Chasse fin septembre-fin décembre</a:t>
            </a:r>
            <a:endParaRPr lang="fr-FR" dirty="0" smtClean="0"/>
          </a:p>
        </p:txBody>
      </p:sp>
    </p:spTree>
    <p:extLst>
      <p:ext uri="{BB962C8B-B14F-4D97-AF65-F5344CB8AC3E}">
        <p14:creationId xmlns:p14="http://schemas.microsoft.com/office/powerpoint/2010/main" val="3983107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Lièvres suivis par télémétrie</a:t>
            </a:r>
            <a:endParaRPr lang="fr-FR" dirty="0"/>
          </a:p>
        </p:txBody>
      </p:sp>
      <p:sp>
        <p:nvSpPr>
          <p:cNvPr id="3" name="Espace réservé du contenu 2"/>
          <p:cNvSpPr>
            <a:spLocks noGrp="1"/>
          </p:cNvSpPr>
          <p:nvPr>
            <p:ph idx="1"/>
          </p:nvPr>
        </p:nvSpPr>
        <p:spPr>
          <a:xfrm>
            <a:off x="457200" y="1268760"/>
            <a:ext cx="8229600" cy="4525963"/>
          </a:xfrm>
        </p:spPr>
        <p:txBody>
          <a:bodyPr/>
          <a:lstStyle/>
          <a:p>
            <a:r>
              <a:rPr lang="fr-FR" dirty="0" smtClean="0"/>
              <a:t>25 sessions de 2 semaines séparées par 2 sem.</a:t>
            </a:r>
            <a:endParaRPr lang="fr-FR" dirty="0" smtClean="0"/>
          </a:p>
          <a:p>
            <a:r>
              <a:rPr lang="fr-FR" dirty="0" smtClean="0"/>
              <a:t>78 </a:t>
            </a:r>
            <a:r>
              <a:rPr lang="fr-FR" dirty="0" err="1" smtClean="0"/>
              <a:t>juv</a:t>
            </a:r>
            <a:r>
              <a:rPr lang="fr-FR" dirty="0" smtClean="0"/>
              <a:t> males, 71 </a:t>
            </a:r>
            <a:r>
              <a:rPr lang="fr-FR" dirty="0" err="1" smtClean="0"/>
              <a:t>juv</a:t>
            </a:r>
            <a:r>
              <a:rPr lang="fr-FR" dirty="0" smtClean="0"/>
              <a:t> femelles, 3 males adultes</a:t>
            </a:r>
            <a:endParaRPr lang="fr-FR" dirty="0" smtClean="0"/>
          </a:p>
        </p:txBody>
      </p:sp>
    </p:spTree>
    <p:extLst>
      <p:ext uri="{BB962C8B-B14F-4D97-AF65-F5344CB8AC3E}">
        <p14:creationId xmlns:p14="http://schemas.microsoft.com/office/powerpoint/2010/main" val="41091418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5" name="Group 1"/>
          <p:cNvGrpSpPr>
            <a:grpSpLocks noChangeAspect="1"/>
          </p:cNvGrpSpPr>
          <p:nvPr/>
        </p:nvGrpSpPr>
        <p:grpSpPr bwMode="auto">
          <a:xfrm>
            <a:off x="971600" y="556513"/>
            <a:ext cx="6997109" cy="3664575"/>
            <a:chOff x="4250" y="4538"/>
            <a:chExt cx="7217" cy="3780"/>
          </a:xfrm>
        </p:grpSpPr>
        <p:sp>
          <p:nvSpPr>
            <p:cNvPr id="6" name="AutoShape 843"/>
            <p:cNvSpPr>
              <a:spLocks noChangeAspect="1" noChangeArrowheads="1" noTextEdit="1"/>
            </p:cNvSpPr>
            <p:nvPr/>
          </p:nvSpPr>
          <p:spPr bwMode="auto">
            <a:xfrm>
              <a:off x="4250" y="4538"/>
              <a:ext cx="7217" cy="37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Oval 842"/>
            <p:cNvSpPr>
              <a:spLocks noChangeArrowheads="1"/>
            </p:cNvSpPr>
            <p:nvPr/>
          </p:nvSpPr>
          <p:spPr bwMode="auto">
            <a:xfrm flipH="1">
              <a:off x="5122" y="4688"/>
              <a:ext cx="56" cy="54"/>
            </a:xfrm>
            <a:prstGeom prst="ellipse">
              <a:avLst/>
            </a:prstGeom>
            <a:solidFill>
              <a:srgbClr val="000000"/>
            </a:solidFill>
            <a:ln w="1117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8" name="Group 641"/>
            <p:cNvGrpSpPr>
              <a:grpSpLocks/>
            </p:cNvGrpSpPr>
            <p:nvPr/>
          </p:nvGrpSpPr>
          <p:grpSpPr bwMode="auto">
            <a:xfrm flipH="1">
              <a:off x="4906" y="6191"/>
              <a:ext cx="796" cy="692"/>
              <a:chOff x="2156" y="3100"/>
              <a:chExt cx="392" cy="346"/>
            </a:xfrm>
          </p:grpSpPr>
          <p:sp>
            <p:nvSpPr>
              <p:cNvPr id="648" name="Rectangle 841"/>
              <p:cNvSpPr>
                <a:spLocks noChangeArrowheads="1"/>
              </p:cNvSpPr>
              <p:nvPr/>
            </p:nvSpPr>
            <p:spPr bwMode="auto">
              <a:xfrm>
                <a:off x="2236" y="3233"/>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9" name="Rectangle 840"/>
              <p:cNvSpPr>
                <a:spLocks noChangeArrowheads="1"/>
              </p:cNvSpPr>
              <p:nvPr/>
            </p:nvSpPr>
            <p:spPr bwMode="auto">
              <a:xfrm>
                <a:off x="2236" y="323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0" name="Rectangle 839"/>
              <p:cNvSpPr>
                <a:spLocks noChangeArrowheads="1"/>
              </p:cNvSpPr>
              <p:nvPr/>
            </p:nvSpPr>
            <p:spPr bwMode="auto">
              <a:xfrm>
                <a:off x="2236" y="325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1" name="Rectangle 838"/>
              <p:cNvSpPr>
                <a:spLocks noChangeArrowheads="1"/>
              </p:cNvSpPr>
              <p:nvPr/>
            </p:nvSpPr>
            <p:spPr bwMode="auto">
              <a:xfrm>
                <a:off x="2229" y="3240"/>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2" name="Rectangle 837"/>
              <p:cNvSpPr>
                <a:spLocks noChangeArrowheads="1"/>
              </p:cNvSpPr>
              <p:nvPr/>
            </p:nvSpPr>
            <p:spPr bwMode="auto">
              <a:xfrm>
                <a:off x="2229" y="324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3" name="Rectangle 836"/>
              <p:cNvSpPr>
                <a:spLocks noChangeArrowheads="1"/>
              </p:cNvSpPr>
              <p:nvPr/>
            </p:nvSpPr>
            <p:spPr bwMode="auto">
              <a:xfrm>
                <a:off x="2229" y="324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4" name="Rectangle 835"/>
              <p:cNvSpPr>
                <a:spLocks noChangeArrowheads="1"/>
              </p:cNvSpPr>
              <p:nvPr/>
            </p:nvSpPr>
            <p:spPr bwMode="auto">
              <a:xfrm>
                <a:off x="2229" y="3240"/>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5" name="Oval 834"/>
              <p:cNvSpPr>
                <a:spLocks noChangeArrowheads="1"/>
              </p:cNvSpPr>
              <p:nvPr/>
            </p:nvSpPr>
            <p:spPr bwMode="auto">
              <a:xfrm>
                <a:off x="2229" y="3233"/>
                <a:ext cx="27"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6" name="Rectangle 833"/>
              <p:cNvSpPr>
                <a:spLocks noChangeArrowheads="1"/>
              </p:cNvSpPr>
              <p:nvPr/>
            </p:nvSpPr>
            <p:spPr bwMode="auto">
              <a:xfrm>
                <a:off x="2183" y="3173"/>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7" name="Rectangle 832"/>
              <p:cNvSpPr>
                <a:spLocks noChangeArrowheads="1"/>
              </p:cNvSpPr>
              <p:nvPr/>
            </p:nvSpPr>
            <p:spPr bwMode="auto">
              <a:xfrm>
                <a:off x="2183" y="317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8" name="Rectangle 831"/>
              <p:cNvSpPr>
                <a:spLocks noChangeArrowheads="1"/>
              </p:cNvSpPr>
              <p:nvPr/>
            </p:nvSpPr>
            <p:spPr bwMode="auto">
              <a:xfrm>
                <a:off x="2183" y="319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9" name="Rectangle 830"/>
              <p:cNvSpPr>
                <a:spLocks noChangeArrowheads="1"/>
              </p:cNvSpPr>
              <p:nvPr/>
            </p:nvSpPr>
            <p:spPr bwMode="auto">
              <a:xfrm>
                <a:off x="2176" y="3180"/>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0" name="Rectangle 829"/>
              <p:cNvSpPr>
                <a:spLocks noChangeArrowheads="1"/>
              </p:cNvSpPr>
              <p:nvPr/>
            </p:nvSpPr>
            <p:spPr bwMode="auto">
              <a:xfrm>
                <a:off x="2176" y="3186"/>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1" name="Rectangle 828"/>
              <p:cNvSpPr>
                <a:spLocks noChangeArrowheads="1"/>
              </p:cNvSpPr>
              <p:nvPr/>
            </p:nvSpPr>
            <p:spPr bwMode="auto">
              <a:xfrm>
                <a:off x="2176" y="3186"/>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2" name="Rectangle 827"/>
              <p:cNvSpPr>
                <a:spLocks noChangeArrowheads="1"/>
              </p:cNvSpPr>
              <p:nvPr/>
            </p:nvSpPr>
            <p:spPr bwMode="auto">
              <a:xfrm>
                <a:off x="2176" y="3180"/>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3" name="Oval 826"/>
              <p:cNvSpPr>
                <a:spLocks noChangeArrowheads="1"/>
              </p:cNvSpPr>
              <p:nvPr/>
            </p:nvSpPr>
            <p:spPr bwMode="auto">
              <a:xfrm>
                <a:off x="2176" y="3173"/>
                <a:ext cx="26"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4" name="Rectangle 825"/>
              <p:cNvSpPr>
                <a:spLocks noChangeArrowheads="1"/>
              </p:cNvSpPr>
              <p:nvPr/>
            </p:nvSpPr>
            <p:spPr bwMode="auto">
              <a:xfrm>
                <a:off x="2222" y="3147"/>
                <a:ext cx="1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5" name="Rectangle 824"/>
              <p:cNvSpPr>
                <a:spLocks noChangeArrowheads="1"/>
              </p:cNvSpPr>
              <p:nvPr/>
            </p:nvSpPr>
            <p:spPr bwMode="auto">
              <a:xfrm>
                <a:off x="2222" y="314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6" name="Rectangle 823"/>
              <p:cNvSpPr>
                <a:spLocks noChangeArrowheads="1"/>
              </p:cNvSpPr>
              <p:nvPr/>
            </p:nvSpPr>
            <p:spPr bwMode="auto">
              <a:xfrm>
                <a:off x="2222" y="316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7" name="Rectangle 822"/>
              <p:cNvSpPr>
                <a:spLocks noChangeArrowheads="1"/>
              </p:cNvSpPr>
              <p:nvPr/>
            </p:nvSpPr>
            <p:spPr bwMode="auto">
              <a:xfrm>
                <a:off x="2216" y="315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8" name="Rectangle 821"/>
              <p:cNvSpPr>
                <a:spLocks noChangeArrowheads="1"/>
              </p:cNvSpPr>
              <p:nvPr/>
            </p:nvSpPr>
            <p:spPr bwMode="auto">
              <a:xfrm>
                <a:off x="2216" y="316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9" name="Rectangle 820"/>
              <p:cNvSpPr>
                <a:spLocks noChangeArrowheads="1"/>
              </p:cNvSpPr>
              <p:nvPr/>
            </p:nvSpPr>
            <p:spPr bwMode="auto">
              <a:xfrm>
                <a:off x="2216" y="316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0" name="Rectangle 819"/>
              <p:cNvSpPr>
                <a:spLocks noChangeArrowheads="1"/>
              </p:cNvSpPr>
              <p:nvPr/>
            </p:nvSpPr>
            <p:spPr bwMode="auto">
              <a:xfrm>
                <a:off x="2216" y="315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1" name="Oval 818"/>
              <p:cNvSpPr>
                <a:spLocks noChangeArrowheads="1"/>
              </p:cNvSpPr>
              <p:nvPr/>
            </p:nvSpPr>
            <p:spPr bwMode="auto">
              <a:xfrm>
                <a:off x="2216" y="3147"/>
                <a:ext cx="26"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2" name="Rectangle 817"/>
              <p:cNvSpPr>
                <a:spLocks noChangeArrowheads="1"/>
              </p:cNvSpPr>
              <p:nvPr/>
            </p:nvSpPr>
            <p:spPr bwMode="auto">
              <a:xfrm>
                <a:off x="2183" y="3173"/>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3" name="Rectangle 816"/>
              <p:cNvSpPr>
                <a:spLocks noChangeArrowheads="1"/>
              </p:cNvSpPr>
              <p:nvPr/>
            </p:nvSpPr>
            <p:spPr bwMode="auto">
              <a:xfrm>
                <a:off x="2183" y="317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4" name="Rectangle 815"/>
              <p:cNvSpPr>
                <a:spLocks noChangeArrowheads="1"/>
              </p:cNvSpPr>
              <p:nvPr/>
            </p:nvSpPr>
            <p:spPr bwMode="auto">
              <a:xfrm>
                <a:off x="2183" y="319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5" name="Rectangle 814"/>
              <p:cNvSpPr>
                <a:spLocks noChangeArrowheads="1"/>
              </p:cNvSpPr>
              <p:nvPr/>
            </p:nvSpPr>
            <p:spPr bwMode="auto">
              <a:xfrm>
                <a:off x="2176" y="3180"/>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6" name="Rectangle 813"/>
              <p:cNvSpPr>
                <a:spLocks noChangeArrowheads="1"/>
              </p:cNvSpPr>
              <p:nvPr/>
            </p:nvSpPr>
            <p:spPr bwMode="auto">
              <a:xfrm>
                <a:off x="2176" y="3186"/>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7" name="Rectangle 812"/>
              <p:cNvSpPr>
                <a:spLocks noChangeArrowheads="1"/>
              </p:cNvSpPr>
              <p:nvPr/>
            </p:nvSpPr>
            <p:spPr bwMode="auto">
              <a:xfrm>
                <a:off x="2176" y="3186"/>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8" name="Rectangle 811"/>
              <p:cNvSpPr>
                <a:spLocks noChangeArrowheads="1"/>
              </p:cNvSpPr>
              <p:nvPr/>
            </p:nvSpPr>
            <p:spPr bwMode="auto">
              <a:xfrm>
                <a:off x="2176" y="3180"/>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9" name="Oval 810"/>
              <p:cNvSpPr>
                <a:spLocks noChangeArrowheads="1"/>
              </p:cNvSpPr>
              <p:nvPr/>
            </p:nvSpPr>
            <p:spPr bwMode="auto">
              <a:xfrm>
                <a:off x="2176" y="3173"/>
                <a:ext cx="26"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0" name="Rectangle 809"/>
              <p:cNvSpPr>
                <a:spLocks noChangeArrowheads="1"/>
              </p:cNvSpPr>
              <p:nvPr/>
            </p:nvSpPr>
            <p:spPr bwMode="auto">
              <a:xfrm>
                <a:off x="2202" y="3167"/>
                <a:ext cx="1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1" name="Rectangle 808"/>
              <p:cNvSpPr>
                <a:spLocks noChangeArrowheads="1"/>
              </p:cNvSpPr>
              <p:nvPr/>
            </p:nvSpPr>
            <p:spPr bwMode="auto">
              <a:xfrm>
                <a:off x="2202" y="316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2" name="Rectangle 807"/>
              <p:cNvSpPr>
                <a:spLocks noChangeArrowheads="1"/>
              </p:cNvSpPr>
              <p:nvPr/>
            </p:nvSpPr>
            <p:spPr bwMode="auto">
              <a:xfrm>
                <a:off x="2202" y="3186"/>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3" name="Rectangle 806"/>
              <p:cNvSpPr>
                <a:spLocks noChangeArrowheads="1"/>
              </p:cNvSpPr>
              <p:nvPr/>
            </p:nvSpPr>
            <p:spPr bwMode="auto">
              <a:xfrm>
                <a:off x="2196" y="317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4" name="Rectangle 805"/>
              <p:cNvSpPr>
                <a:spLocks noChangeArrowheads="1"/>
              </p:cNvSpPr>
              <p:nvPr/>
            </p:nvSpPr>
            <p:spPr bwMode="auto">
              <a:xfrm>
                <a:off x="2196" y="3180"/>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5" name="Rectangle 804"/>
              <p:cNvSpPr>
                <a:spLocks noChangeArrowheads="1"/>
              </p:cNvSpPr>
              <p:nvPr/>
            </p:nvSpPr>
            <p:spPr bwMode="auto">
              <a:xfrm>
                <a:off x="2196" y="3180"/>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6" name="Rectangle 803"/>
              <p:cNvSpPr>
                <a:spLocks noChangeArrowheads="1"/>
              </p:cNvSpPr>
              <p:nvPr/>
            </p:nvSpPr>
            <p:spPr bwMode="auto">
              <a:xfrm>
                <a:off x="2196" y="317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7" name="Oval 802"/>
              <p:cNvSpPr>
                <a:spLocks noChangeArrowheads="1"/>
              </p:cNvSpPr>
              <p:nvPr/>
            </p:nvSpPr>
            <p:spPr bwMode="auto">
              <a:xfrm>
                <a:off x="2196" y="3167"/>
                <a:ext cx="26"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8" name="Rectangle 801"/>
              <p:cNvSpPr>
                <a:spLocks noChangeArrowheads="1"/>
              </p:cNvSpPr>
              <p:nvPr/>
            </p:nvSpPr>
            <p:spPr bwMode="auto">
              <a:xfrm>
                <a:off x="2249" y="3147"/>
                <a:ext cx="13"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9" name="Rectangle 800"/>
              <p:cNvSpPr>
                <a:spLocks noChangeArrowheads="1"/>
              </p:cNvSpPr>
              <p:nvPr/>
            </p:nvSpPr>
            <p:spPr bwMode="auto">
              <a:xfrm>
                <a:off x="2249" y="3147"/>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0" name="Rectangle 799"/>
              <p:cNvSpPr>
                <a:spLocks noChangeArrowheads="1"/>
              </p:cNvSpPr>
              <p:nvPr/>
            </p:nvSpPr>
            <p:spPr bwMode="auto">
              <a:xfrm>
                <a:off x="2249" y="3167"/>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1" name="Rectangle 798"/>
              <p:cNvSpPr>
                <a:spLocks noChangeArrowheads="1"/>
              </p:cNvSpPr>
              <p:nvPr/>
            </p:nvSpPr>
            <p:spPr bwMode="auto">
              <a:xfrm>
                <a:off x="2242" y="315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2" name="Rectangle 797"/>
              <p:cNvSpPr>
                <a:spLocks noChangeArrowheads="1"/>
              </p:cNvSpPr>
              <p:nvPr/>
            </p:nvSpPr>
            <p:spPr bwMode="auto">
              <a:xfrm>
                <a:off x="2242" y="3160"/>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3" name="Rectangle 796"/>
              <p:cNvSpPr>
                <a:spLocks noChangeArrowheads="1"/>
              </p:cNvSpPr>
              <p:nvPr/>
            </p:nvSpPr>
            <p:spPr bwMode="auto">
              <a:xfrm>
                <a:off x="2242" y="3160"/>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4" name="Rectangle 795"/>
              <p:cNvSpPr>
                <a:spLocks noChangeArrowheads="1"/>
              </p:cNvSpPr>
              <p:nvPr/>
            </p:nvSpPr>
            <p:spPr bwMode="auto">
              <a:xfrm>
                <a:off x="2242" y="315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5" name="Oval 794"/>
              <p:cNvSpPr>
                <a:spLocks noChangeArrowheads="1"/>
              </p:cNvSpPr>
              <p:nvPr/>
            </p:nvSpPr>
            <p:spPr bwMode="auto">
              <a:xfrm>
                <a:off x="2242" y="3147"/>
                <a:ext cx="27"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6" name="Rectangle 793"/>
              <p:cNvSpPr>
                <a:spLocks noChangeArrowheads="1"/>
              </p:cNvSpPr>
              <p:nvPr/>
            </p:nvSpPr>
            <p:spPr bwMode="auto">
              <a:xfrm>
                <a:off x="2256" y="3160"/>
                <a:ext cx="13"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7" name="Rectangle 792"/>
              <p:cNvSpPr>
                <a:spLocks noChangeArrowheads="1"/>
              </p:cNvSpPr>
              <p:nvPr/>
            </p:nvSpPr>
            <p:spPr bwMode="auto">
              <a:xfrm>
                <a:off x="2256" y="3160"/>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8" name="Rectangle 791"/>
              <p:cNvSpPr>
                <a:spLocks noChangeArrowheads="1"/>
              </p:cNvSpPr>
              <p:nvPr/>
            </p:nvSpPr>
            <p:spPr bwMode="auto">
              <a:xfrm>
                <a:off x="2256" y="3180"/>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9" name="Rectangle 790"/>
              <p:cNvSpPr>
                <a:spLocks noChangeArrowheads="1"/>
              </p:cNvSpPr>
              <p:nvPr/>
            </p:nvSpPr>
            <p:spPr bwMode="auto">
              <a:xfrm>
                <a:off x="2249" y="3167"/>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0" name="Rectangle 789"/>
              <p:cNvSpPr>
                <a:spLocks noChangeArrowheads="1"/>
              </p:cNvSpPr>
              <p:nvPr/>
            </p:nvSpPr>
            <p:spPr bwMode="auto">
              <a:xfrm>
                <a:off x="2249" y="317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1" name="Rectangle 788"/>
              <p:cNvSpPr>
                <a:spLocks noChangeArrowheads="1"/>
              </p:cNvSpPr>
              <p:nvPr/>
            </p:nvSpPr>
            <p:spPr bwMode="auto">
              <a:xfrm>
                <a:off x="2249" y="317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2" name="Rectangle 787"/>
              <p:cNvSpPr>
                <a:spLocks noChangeArrowheads="1"/>
              </p:cNvSpPr>
              <p:nvPr/>
            </p:nvSpPr>
            <p:spPr bwMode="auto">
              <a:xfrm>
                <a:off x="2249" y="3167"/>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3" name="Oval 786"/>
              <p:cNvSpPr>
                <a:spLocks noChangeArrowheads="1"/>
              </p:cNvSpPr>
              <p:nvPr/>
            </p:nvSpPr>
            <p:spPr bwMode="auto">
              <a:xfrm>
                <a:off x="2249" y="3160"/>
                <a:ext cx="27"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4" name="Rectangle 785"/>
              <p:cNvSpPr>
                <a:spLocks noChangeArrowheads="1"/>
              </p:cNvSpPr>
              <p:nvPr/>
            </p:nvSpPr>
            <p:spPr bwMode="auto">
              <a:xfrm>
                <a:off x="2202" y="3167"/>
                <a:ext cx="1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5" name="Rectangle 784"/>
              <p:cNvSpPr>
                <a:spLocks noChangeArrowheads="1"/>
              </p:cNvSpPr>
              <p:nvPr/>
            </p:nvSpPr>
            <p:spPr bwMode="auto">
              <a:xfrm>
                <a:off x="2202" y="316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6" name="Rectangle 783"/>
              <p:cNvSpPr>
                <a:spLocks noChangeArrowheads="1"/>
              </p:cNvSpPr>
              <p:nvPr/>
            </p:nvSpPr>
            <p:spPr bwMode="auto">
              <a:xfrm>
                <a:off x="2202" y="3186"/>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7" name="Rectangle 782"/>
              <p:cNvSpPr>
                <a:spLocks noChangeArrowheads="1"/>
              </p:cNvSpPr>
              <p:nvPr/>
            </p:nvSpPr>
            <p:spPr bwMode="auto">
              <a:xfrm>
                <a:off x="2196" y="317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8" name="Rectangle 781"/>
              <p:cNvSpPr>
                <a:spLocks noChangeArrowheads="1"/>
              </p:cNvSpPr>
              <p:nvPr/>
            </p:nvSpPr>
            <p:spPr bwMode="auto">
              <a:xfrm>
                <a:off x="2196" y="3180"/>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9" name="Rectangle 780"/>
              <p:cNvSpPr>
                <a:spLocks noChangeArrowheads="1"/>
              </p:cNvSpPr>
              <p:nvPr/>
            </p:nvSpPr>
            <p:spPr bwMode="auto">
              <a:xfrm>
                <a:off x="2196" y="3180"/>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0" name="Rectangle 779"/>
              <p:cNvSpPr>
                <a:spLocks noChangeArrowheads="1"/>
              </p:cNvSpPr>
              <p:nvPr/>
            </p:nvSpPr>
            <p:spPr bwMode="auto">
              <a:xfrm>
                <a:off x="2196" y="317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1" name="Oval 778"/>
              <p:cNvSpPr>
                <a:spLocks noChangeArrowheads="1"/>
              </p:cNvSpPr>
              <p:nvPr/>
            </p:nvSpPr>
            <p:spPr bwMode="auto">
              <a:xfrm>
                <a:off x="2196" y="3167"/>
                <a:ext cx="26"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2" name="Rectangle 777"/>
              <p:cNvSpPr>
                <a:spLocks noChangeArrowheads="1"/>
              </p:cNvSpPr>
              <p:nvPr/>
            </p:nvSpPr>
            <p:spPr bwMode="auto">
              <a:xfrm>
                <a:off x="2216" y="3173"/>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3" name="Rectangle 776"/>
              <p:cNvSpPr>
                <a:spLocks noChangeArrowheads="1"/>
              </p:cNvSpPr>
              <p:nvPr/>
            </p:nvSpPr>
            <p:spPr bwMode="auto">
              <a:xfrm>
                <a:off x="2216" y="317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4" name="Rectangle 775"/>
              <p:cNvSpPr>
                <a:spLocks noChangeArrowheads="1"/>
              </p:cNvSpPr>
              <p:nvPr/>
            </p:nvSpPr>
            <p:spPr bwMode="auto">
              <a:xfrm>
                <a:off x="2216" y="319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5" name="Rectangle 774"/>
              <p:cNvSpPr>
                <a:spLocks noChangeArrowheads="1"/>
              </p:cNvSpPr>
              <p:nvPr/>
            </p:nvSpPr>
            <p:spPr bwMode="auto">
              <a:xfrm>
                <a:off x="2209" y="3180"/>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6" name="Rectangle 773"/>
              <p:cNvSpPr>
                <a:spLocks noChangeArrowheads="1"/>
              </p:cNvSpPr>
              <p:nvPr/>
            </p:nvSpPr>
            <p:spPr bwMode="auto">
              <a:xfrm>
                <a:off x="2209" y="318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7" name="Rectangle 772"/>
              <p:cNvSpPr>
                <a:spLocks noChangeArrowheads="1"/>
              </p:cNvSpPr>
              <p:nvPr/>
            </p:nvSpPr>
            <p:spPr bwMode="auto">
              <a:xfrm>
                <a:off x="2209" y="318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8" name="Rectangle 771"/>
              <p:cNvSpPr>
                <a:spLocks noChangeArrowheads="1"/>
              </p:cNvSpPr>
              <p:nvPr/>
            </p:nvSpPr>
            <p:spPr bwMode="auto">
              <a:xfrm>
                <a:off x="2209" y="3180"/>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9" name="Oval 770"/>
              <p:cNvSpPr>
                <a:spLocks noChangeArrowheads="1"/>
              </p:cNvSpPr>
              <p:nvPr/>
            </p:nvSpPr>
            <p:spPr bwMode="auto">
              <a:xfrm>
                <a:off x="2209" y="3173"/>
                <a:ext cx="27"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0" name="Rectangle 769"/>
              <p:cNvSpPr>
                <a:spLocks noChangeArrowheads="1"/>
              </p:cNvSpPr>
              <p:nvPr/>
            </p:nvSpPr>
            <p:spPr bwMode="auto">
              <a:xfrm>
                <a:off x="2202" y="3127"/>
                <a:ext cx="1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1" name="Rectangle 768"/>
              <p:cNvSpPr>
                <a:spLocks noChangeArrowheads="1"/>
              </p:cNvSpPr>
              <p:nvPr/>
            </p:nvSpPr>
            <p:spPr bwMode="auto">
              <a:xfrm>
                <a:off x="2202" y="312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2" name="Rectangle 767"/>
              <p:cNvSpPr>
                <a:spLocks noChangeArrowheads="1"/>
              </p:cNvSpPr>
              <p:nvPr/>
            </p:nvSpPr>
            <p:spPr bwMode="auto">
              <a:xfrm>
                <a:off x="2202" y="314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3" name="Rectangle 766"/>
              <p:cNvSpPr>
                <a:spLocks noChangeArrowheads="1"/>
              </p:cNvSpPr>
              <p:nvPr/>
            </p:nvSpPr>
            <p:spPr bwMode="auto">
              <a:xfrm>
                <a:off x="2196" y="313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4" name="Rectangle 765"/>
              <p:cNvSpPr>
                <a:spLocks noChangeArrowheads="1"/>
              </p:cNvSpPr>
              <p:nvPr/>
            </p:nvSpPr>
            <p:spPr bwMode="auto">
              <a:xfrm>
                <a:off x="2196" y="314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5" name="Rectangle 764"/>
              <p:cNvSpPr>
                <a:spLocks noChangeArrowheads="1"/>
              </p:cNvSpPr>
              <p:nvPr/>
            </p:nvSpPr>
            <p:spPr bwMode="auto">
              <a:xfrm>
                <a:off x="2196" y="314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6" name="Rectangle 763"/>
              <p:cNvSpPr>
                <a:spLocks noChangeArrowheads="1"/>
              </p:cNvSpPr>
              <p:nvPr/>
            </p:nvSpPr>
            <p:spPr bwMode="auto">
              <a:xfrm>
                <a:off x="2196" y="313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7" name="Oval 762"/>
              <p:cNvSpPr>
                <a:spLocks noChangeArrowheads="1"/>
              </p:cNvSpPr>
              <p:nvPr/>
            </p:nvSpPr>
            <p:spPr bwMode="auto">
              <a:xfrm>
                <a:off x="2196" y="3127"/>
                <a:ext cx="26"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8" name="Rectangle 761"/>
              <p:cNvSpPr>
                <a:spLocks noChangeArrowheads="1"/>
              </p:cNvSpPr>
              <p:nvPr/>
            </p:nvSpPr>
            <p:spPr bwMode="auto">
              <a:xfrm>
                <a:off x="2169" y="3127"/>
                <a:ext cx="1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9" name="Rectangle 760"/>
              <p:cNvSpPr>
                <a:spLocks noChangeArrowheads="1"/>
              </p:cNvSpPr>
              <p:nvPr/>
            </p:nvSpPr>
            <p:spPr bwMode="auto">
              <a:xfrm>
                <a:off x="2169" y="312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0" name="Rectangle 759"/>
              <p:cNvSpPr>
                <a:spLocks noChangeArrowheads="1"/>
              </p:cNvSpPr>
              <p:nvPr/>
            </p:nvSpPr>
            <p:spPr bwMode="auto">
              <a:xfrm>
                <a:off x="2169" y="314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1" name="Rectangle 758"/>
              <p:cNvSpPr>
                <a:spLocks noChangeArrowheads="1"/>
              </p:cNvSpPr>
              <p:nvPr/>
            </p:nvSpPr>
            <p:spPr bwMode="auto">
              <a:xfrm>
                <a:off x="2163" y="313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2" name="Rectangle 757"/>
              <p:cNvSpPr>
                <a:spLocks noChangeArrowheads="1"/>
              </p:cNvSpPr>
              <p:nvPr/>
            </p:nvSpPr>
            <p:spPr bwMode="auto">
              <a:xfrm>
                <a:off x="2163" y="314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3" name="Rectangle 756"/>
              <p:cNvSpPr>
                <a:spLocks noChangeArrowheads="1"/>
              </p:cNvSpPr>
              <p:nvPr/>
            </p:nvSpPr>
            <p:spPr bwMode="auto">
              <a:xfrm>
                <a:off x="2163" y="314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4" name="Rectangle 755"/>
              <p:cNvSpPr>
                <a:spLocks noChangeArrowheads="1"/>
              </p:cNvSpPr>
              <p:nvPr/>
            </p:nvSpPr>
            <p:spPr bwMode="auto">
              <a:xfrm>
                <a:off x="2163" y="313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5" name="Oval 754"/>
              <p:cNvSpPr>
                <a:spLocks noChangeArrowheads="1"/>
              </p:cNvSpPr>
              <p:nvPr/>
            </p:nvSpPr>
            <p:spPr bwMode="auto">
              <a:xfrm>
                <a:off x="2163" y="3127"/>
                <a:ext cx="26"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6" name="Rectangle 753"/>
              <p:cNvSpPr>
                <a:spLocks noChangeArrowheads="1"/>
              </p:cNvSpPr>
              <p:nvPr/>
            </p:nvSpPr>
            <p:spPr bwMode="auto">
              <a:xfrm>
                <a:off x="2256" y="3200"/>
                <a:ext cx="13"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7" name="Rectangle 752"/>
              <p:cNvSpPr>
                <a:spLocks noChangeArrowheads="1"/>
              </p:cNvSpPr>
              <p:nvPr/>
            </p:nvSpPr>
            <p:spPr bwMode="auto">
              <a:xfrm>
                <a:off x="2256" y="3200"/>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8" name="Rectangle 751"/>
              <p:cNvSpPr>
                <a:spLocks noChangeArrowheads="1"/>
              </p:cNvSpPr>
              <p:nvPr/>
            </p:nvSpPr>
            <p:spPr bwMode="auto">
              <a:xfrm>
                <a:off x="2256" y="3220"/>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9" name="Rectangle 750"/>
              <p:cNvSpPr>
                <a:spLocks noChangeArrowheads="1"/>
              </p:cNvSpPr>
              <p:nvPr/>
            </p:nvSpPr>
            <p:spPr bwMode="auto">
              <a:xfrm>
                <a:off x="2249" y="320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0" name="Rectangle 749"/>
              <p:cNvSpPr>
                <a:spLocks noChangeArrowheads="1"/>
              </p:cNvSpPr>
              <p:nvPr/>
            </p:nvSpPr>
            <p:spPr bwMode="auto">
              <a:xfrm>
                <a:off x="2249" y="321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1" name="Rectangle 748"/>
              <p:cNvSpPr>
                <a:spLocks noChangeArrowheads="1"/>
              </p:cNvSpPr>
              <p:nvPr/>
            </p:nvSpPr>
            <p:spPr bwMode="auto">
              <a:xfrm>
                <a:off x="2249" y="321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2" name="Rectangle 747"/>
              <p:cNvSpPr>
                <a:spLocks noChangeArrowheads="1"/>
              </p:cNvSpPr>
              <p:nvPr/>
            </p:nvSpPr>
            <p:spPr bwMode="auto">
              <a:xfrm>
                <a:off x="2249" y="320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3" name="Oval 746"/>
              <p:cNvSpPr>
                <a:spLocks noChangeArrowheads="1"/>
              </p:cNvSpPr>
              <p:nvPr/>
            </p:nvSpPr>
            <p:spPr bwMode="auto">
              <a:xfrm>
                <a:off x="2249" y="3200"/>
                <a:ext cx="27"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4" name="Rectangle 745"/>
              <p:cNvSpPr>
                <a:spLocks noChangeArrowheads="1"/>
              </p:cNvSpPr>
              <p:nvPr/>
            </p:nvSpPr>
            <p:spPr bwMode="auto">
              <a:xfrm>
                <a:off x="2282" y="3153"/>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5" name="Rectangle 744"/>
              <p:cNvSpPr>
                <a:spLocks noChangeArrowheads="1"/>
              </p:cNvSpPr>
              <p:nvPr/>
            </p:nvSpPr>
            <p:spPr bwMode="auto">
              <a:xfrm>
                <a:off x="2282" y="315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6" name="Rectangle 743"/>
              <p:cNvSpPr>
                <a:spLocks noChangeArrowheads="1"/>
              </p:cNvSpPr>
              <p:nvPr/>
            </p:nvSpPr>
            <p:spPr bwMode="auto">
              <a:xfrm>
                <a:off x="2282" y="317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7" name="Rectangle 742"/>
              <p:cNvSpPr>
                <a:spLocks noChangeArrowheads="1"/>
              </p:cNvSpPr>
              <p:nvPr/>
            </p:nvSpPr>
            <p:spPr bwMode="auto">
              <a:xfrm>
                <a:off x="2276" y="316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8" name="Rectangle 741"/>
              <p:cNvSpPr>
                <a:spLocks noChangeArrowheads="1"/>
              </p:cNvSpPr>
              <p:nvPr/>
            </p:nvSpPr>
            <p:spPr bwMode="auto">
              <a:xfrm>
                <a:off x="2276" y="3167"/>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9" name="Rectangle 740"/>
              <p:cNvSpPr>
                <a:spLocks noChangeArrowheads="1"/>
              </p:cNvSpPr>
              <p:nvPr/>
            </p:nvSpPr>
            <p:spPr bwMode="auto">
              <a:xfrm>
                <a:off x="2276" y="3167"/>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0" name="Rectangle 739"/>
              <p:cNvSpPr>
                <a:spLocks noChangeArrowheads="1"/>
              </p:cNvSpPr>
              <p:nvPr/>
            </p:nvSpPr>
            <p:spPr bwMode="auto">
              <a:xfrm>
                <a:off x="2276" y="316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1" name="Oval 738"/>
              <p:cNvSpPr>
                <a:spLocks noChangeArrowheads="1"/>
              </p:cNvSpPr>
              <p:nvPr/>
            </p:nvSpPr>
            <p:spPr bwMode="auto">
              <a:xfrm>
                <a:off x="2276" y="3153"/>
                <a:ext cx="26"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2" name="Rectangle 737"/>
              <p:cNvSpPr>
                <a:spLocks noChangeArrowheads="1"/>
              </p:cNvSpPr>
              <p:nvPr/>
            </p:nvSpPr>
            <p:spPr bwMode="auto">
              <a:xfrm>
                <a:off x="2388" y="3319"/>
                <a:ext cx="1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3" name="Rectangle 736"/>
              <p:cNvSpPr>
                <a:spLocks noChangeArrowheads="1"/>
              </p:cNvSpPr>
              <p:nvPr/>
            </p:nvSpPr>
            <p:spPr bwMode="auto">
              <a:xfrm>
                <a:off x="2388" y="3319"/>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4" name="Rectangle 735"/>
              <p:cNvSpPr>
                <a:spLocks noChangeArrowheads="1"/>
              </p:cNvSpPr>
              <p:nvPr/>
            </p:nvSpPr>
            <p:spPr bwMode="auto">
              <a:xfrm>
                <a:off x="2388" y="3339"/>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5" name="Rectangle 734"/>
              <p:cNvSpPr>
                <a:spLocks noChangeArrowheads="1"/>
              </p:cNvSpPr>
              <p:nvPr/>
            </p:nvSpPr>
            <p:spPr bwMode="auto">
              <a:xfrm>
                <a:off x="2382" y="3326"/>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6" name="Rectangle 733"/>
              <p:cNvSpPr>
                <a:spLocks noChangeArrowheads="1"/>
              </p:cNvSpPr>
              <p:nvPr/>
            </p:nvSpPr>
            <p:spPr bwMode="auto">
              <a:xfrm>
                <a:off x="2382" y="3333"/>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7" name="Rectangle 732"/>
              <p:cNvSpPr>
                <a:spLocks noChangeArrowheads="1"/>
              </p:cNvSpPr>
              <p:nvPr/>
            </p:nvSpPr>
            <p:spPr bwMode="auto">
              <a:xfrm>
                <a:off x="2382" y="3333"/>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8" name="Rectangle 731"/>
              <p:cNvSpPr>
                <a:spLocks noChangeArrowheads="1"/>
              </p:cNvSpPr>
              <p:nvPr/>
            </p:nvSpPr>
            <p:spPr bwMode="auto">
              <a:xfrm>
                <a:off x="2382" y="3326"/>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9" name="Oval 730"/>
              <p:cNvSpPr>
                <a:spLocks noChangeArrowheads="1"/>
              </p:cNvSpPr>
              <p:nvPr/>
            </p:nvSpPr>
            <p:spPr bwMode="auto">
              <a:xfrm>
                <a:off x="2382" y="3319"/>
                <a:ext cx="26"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0" name="Rectangle 729"/>
              <p:cNvSpPr>
                <a:spLocks noChangeArrowheads="1"/>
              </p:cNvSpPr>
              <p:nvPr/>
            </p:nvSpPr>
            <p:spPr bwMode="auto">
              <a:xfrm>
                <a:off x="2362" y="3100"/>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1" name="Rectangle 728"/>
              <p:cNvSpPr>
                <a:spLocks noChangeArrowheads="1"/>
              </p:cNvSpPr>
              <p:nvPr/>
            </p:nvSpPr>
            <p:spPr bwMode="auto">
              <a:xfrm>
                <a:off x="2362" y="3100"/>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2" name="Rectangle 727"/>
              <p:cNvSpPr>
                <a:spLocks noChangeArrowheads="1"/>
              </p:cNvSpPr>
              <p:nvPr/>
            </p:nvSpPr>
            <p:spPr bwMode="auto">
              <a:xfrm>
                <a:off x="2362" y="3120"/>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3" name="Rectangle 726"/>
              <p:cNvSpPr>
                <a:spLocks noChangeArrowheads="1"/>
              </p:cNvSpPr>
              <p:nvPr/>
            </p:nvSpPr>
            <p:spPr bwMode="auto">
              <a:xfrm>
                <a:off x="2355" y="3107"/>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4" name="Rectangle 725"/>
              <p:cNvSpPr>
                <a:spLocks noChangeArrowheads="1"/>
              </p:cNvSpPr>
              <p:nvPr/>
            </p:nvSpPr>
            <p:spPr bwMode="auto">
              <a:xfrm>
                <a:off x="2355" y="311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5" name="Rectangle 724"/>
              <p:cNvSpPr>
                <a:spLocks noChangeArrowheads="1"/>
              </p:cNvSpPr>
              <p:nvPr/>
            </p:nvSpPr>
            <p:spPr bwMode="auto">
              <a:xfrm>
                <a:off x="2355" y="311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6" name="Rectangle 723"/>
              <p:cNvSpPr>
                <a:spLocks noChangeArrowheads="1"/>
              </p:cNvSpPr>
              <p:nvPr/>
            </p:nvSpPr>
            <p:spPr bwMode="auto">
              <a:xfrm>
                <a:off x="2355" y="3107"/>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7" name="Oval 722"/>
              <p:cNvSpPr>
                <a:spLocks noChangeArrowheads="1"/>
              </p:cNvSpPr>
              <p:nvPr/>
            </p:nvSpPr>
            <p:spPr bwMode="auto">
              <a:xfrm>
                <a:off x="2355" y="3100"/>
                <a:ext cx="27"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8" name="Rectangle 721"/>
              <p:cNvSpPr>
                <a:spLocks noChangeArrowheads="1"/>
              </p:cNvSpPr>
              <p:nvPr/>
            </p:nvSpPr>
            <p:spPr bwMode="auto">
              <a:xfrm>
                <a:off x="2222" y="3399"/>
                <a:ext cx="1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69" name="Rectangle 720"/>
              <p:cNvSpPr>
                <a:spLocks noChangeArrowheads="1"/>
              </p:cNvSpPr>
              <p:nvPr/>
            </p:nvSpPr>
            <p:spPr bwMode="auto">
              <a:xfrm>
                <a:off x="2222" y="3399"/>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0" name="Rectangle 719"/>
              <p:cNvSpPr>
                <a:spLocks noChangeArrowheads="1"/>
              </p:cNvSpPr>
              <p:nvPr/>
            </p:nvSpPr>
            <p:spPr bwMode="auto">
              <a:xfrm>
                <a:off x="2222" y="3419"/>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1" name="Rectangle 718"/>
              <p:cNvSpPr>
                <a:spLocks noChangeArrowheads="1"/>
              </p:cNvSpPr>
              <p:nvPr/>
            </p:nvSpPr>
            <p:spPr bwMode="auto">
              <a:xfrm>
                <a:off x="2216" y="3406"/>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2" name="Rectangle 717"/>
              <p:cNvSpPr>
                <a:spLocks noChangeArrowheads="1"/>
              </p:cNvSpPr>
              <p:nvPr/>
            </p:nvSpPr>
            <p:spPr bwMode="auto">
              <a:xfrm>
                <a:off x="2216" y="3412"/>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3" name="Rectangle 716"/>
              <p:cNvSpPr>
                <a:spLocks noChangeArrowheads="1"/>
              </p:cNvSpPr>
              <p:nvPr/>
            </p:nvSpPr>
            <p:spPr bwMode="auto">
              <a:xfrm>
                <a:off x="2216" y="3412"/>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4" name="Rectangle 715"/>
              <p:cNvSpPr>
                <a:spLocks noChangeArrowheads="1"/>
              </p:cNvSpPr>
              <p:nvPr/>
            </p:nvSpPr>
            <p:spPr bwMode="auto">
              <a:xfrm>
                <a:off x="2216" y="3406"/>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5" name="Oval 714"/>
              <p:cNvSpPr>
                <a:spLocks noChangeArrowheads="1"/>
              </p:cNvSpPr>
              <p:nvPr/>
            </p:nvSpPr>
            <p:spPr bwMode="auto">
              <a:xfrm>
                <a:off x="2216" y="3399"/>
                <a:ext cx="26"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6" name="Rectangle 713"/>
              <p:cNvSpPr>
                <a:spLocks noChangeArrowheads="1"/>
              </p:cNvSpPr>
              <p:nvPr/>
            </p:nvSpPr>
            <p:spPr bwMode="auto">
              <a:xfrm>
                <a:off x="2222" y="3399"/>
                <a:ext cx="1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7" name="Rectangle 712"/>
              <p:cNvSpPr>
                <a:spLocks noChangeArrowheads="1"/>
              </p:cNvSpPr>
              <p:nvPr/>
            </p:nvSpPr>
            <p:spPr bwMode="auto">
              <a:xfrm>
                <a:off x="2222" y="3399"/>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8" name="Rectangle 711"/>
              <p:cNvSpPr>
                <a:spLocks noChangeArrowheads="1"/>
              </p:cNvSpPr>
              <p:nvPr/>
            </p:nvSpPr>
            <p:spPr bwMode="auto">
              <a:xfrm>
                <a:off x="2222" y="3419"/>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9" name="Rectangle 710"/>
              <p:cNvSpPr>
                <a:spLocks noChangeArrowheads="1"/>
              </p:cNvSpPr>
              <p:nvPr/>
            </p:nvSpPr>
            <p:spPr bwMode="auto">
              <a:xfrm>
                <a:off x="2216" y="3406"/>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0" name="Rectangle 709"/>
              <p:cNvSpPr>
                <a:spLocks noChangeArrowheads="1"/>
              </p:cNvSpPr>
              <p:nvPr/>
            </p:nvSpPr>
            <p:spPr bwMode="auto">
              <a:xfrm>
                <a:off x="2216" y="3412"/>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1" name="Rectangle 708"/>
              <p:cNvSpPr>
                <a:spLocks noChangeArrowheads="1"/>
              </p:cNvSpPr>
              <p:nvPr/>
            </p:nvSpPr>
            <p:spPr bwMode="auto">
              <a:xfrm>
                <a:off x="2216" y="3412"/>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2" name="Rectangle 707"/>
              <p:cNvSpPr>
                <a:spLocks noChangeArrowheads="1"/>
              </p:cNvSpPr>
              <p:nvPr/>
            </p:nvSpPr>
            <p:spPr bwMode="auto">
              <a:xfrm>
                <a:off x="2216" y="3406"/>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3" name="Oval 706"/>
              <p:cNvSpPr>
                <a:spLocks noChangeArrowheads="1"/>
              </p:cNvSpPr>
              <p:nvPr/>
            </p:nvSpPr>
            <p:spPr bwMode="auto">
              <a:xfrm>
                <a:off x="2216" y="3399"/>
                <a:ext cx="26"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4" name="Rectangle 705"/>
              <p:cNvSpPr>
                <a:spLocks noChangeArrowheads="1"/>
              </p:cNvSpPr>
              <p:nvPr/>
            </p:nvSpPr>
            <p:spPr bwMode="auto">
              <a:xfrm>
                <a:off x="2528" y="3359"/>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5" name="Rectangle 704"/>
              <p:cNvSpPr>
                <a:spLocks noChangeArrowheads="1"/>
              </p:cNvSpPr>
              <p:nvPr/>
            </p:nvSpPr>
            <p:spPr bwMode="auto">
              <a:xfrm>
                <a:off x="2528" y="3359"/>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6" name="Rectangle 703"/>
              <p:cNvSpPr>
                <a:spLocks noChangeArrowheads="1"/>
              </p:cNvSpPr>
              <p:nvPr/>
            </p:nvSpPr>
            <p:spPr bwMode="auto">
              <a:xfrm>
                <a:off x="2528" y="3379"/>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7" name="Rectangle 702"/>
              <p:cNvSpPr>
                <a:spLocks noChangeArrowheads="1"/>
              </p:cNvSpPr>
              <p:nvPr/>
            </p:nvSpPr>
            <p:spPr bwMode="auto">
              <a:xfrm>
                <a:off x="2521" y="3366"/>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8" name="Rectangle 701"/>
              <p:cNvSpPr>
                <a:spLocks noChangeArrowheads="1"/>
              </p:cNvSpPr>
              <p:nvPr/>
            </p:nvSpPr>
            <p:spPr bwMode="auto">
              <a:xfrm>
                <a:off x="2521" y="337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9" name="Rectangle 700"/>
              <p:cNvSpPr>
                <a:spLocks noChangeArrowheads="1"/>
              </p:cNvSpPr>
              <p:nvPr/>
            </p:nvSpPr>
            <p:spPr bwMode="auto">
              <a:xfrm>
                <a:off x="2521" y="337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0" name="Rectangle 699"/>
              <p:cNvSpPr>
                <a:spLocks noChangeArrowheads="1"/>
              </p:cNvSpPr>
              <p:nvPr/>
            </p:nvSpPr>
            <p:spPr bwMode="auto">
              <a:xfrm>
                <a:off x="2521" y="3366"/>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1" name="Oval 698"/>
              <p:cNvSpPr>
                <a:spLocks noChangeArrowheads="1"/>
              </p:cNvSpPr>
              <p:nvPr/>
            </p:nvSpPr>
            <p:spPr bwMode="auto">
              <a:xfrm>
                <a:off x="2521" y="3359"/>
                <a:ext cx="27"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2" name="Rectangle 697"/>
              <p:cNvSpPr>
                <a:spLocks noChangeArrowheads="1"/>
              </p:cNvSpPr>
              <p:nvPr/>
            </p:nvSpPr>
            <p:spPr bwMode="auto">
              <a:xfrm>
                <a:off x="2163" y="3419"/>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3" name="Rectangle 696"/>
              <p:cNvSpPr>
                <a:spLocks noChangeArrowheads="1"/>
              </p:cNvSpPr>
              <p:nvPr/>
            </p:nvSpPr>
            <p:spPr bwMode="auto">
              <a:xfrm>
                <a:off x="2163" y="3419"/>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4" name="Rectangle 695"/>
              <p:cNvSpPr>
                <a:spLocks noChangeArrowheads="1"/>
              </p:cNvSpPr>
              <p:nvPr/>
            </p:nvSpPr>
            <p:spPr bwMode="auto">
              <a:xfrm>
                <a:off x="2163" y="3439"/>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5" name="Rectangle 694"/>
              <p:cNvSpPr>
                <a:spLocks noChangeArrowheads="1"/>
              </p:cNvSpPr>
              <p:nvPr/>
            </p:nvSpPr>
            <p:spPr bwMode="auto">
              <a:xfrm>
                <a:off x="2156" y="3426"/>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6" name="Rectangle 693"/>
              <p:cNvSpPr>
                <a:spLocks noChangeArrowheads="1"/>
              </p:cNvSpPr>
              <p:nvPr/>
            </p:nvSpPr>
            <p:spPr bwMode="auto">
              <a:xfrm>
                <a:off x="2156" y="343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7" name="Rectangle 692"/>
              <p:cNvSpPr>
                <a:spLocks noChangeArrowheads="1"/>
              </p:cNvSpPr>
              <p:nvPr/>
            </p:nvSpPr>
            <p:spPr bwMode="auto">
              <a:xfrm>
                <a:off x="2156" y="343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8" name="Rectangle 691"/>
              <p:cNvSpPr>
                <a:spLocks noChangeArrowheads="1"/>
              </p:cNvSpPr>
              <p:nvPr/>
            </p:nvSpPr>
            <p:spPr bwMode="auto">
              <a:xfrm>
                <a:off x="2156" y="3426"/>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9" name="Oval 690"/>
              <p:cNvSpPr>
                <a:spLocks noChangeArrowheads="1"/>
              </p:cNvSpPr>
              <p:nvPr/>
            </p:nvSpPr>
            <p:spPr bwMode="auto">
              <a:xfrm>
                <a:off x="2156" y="3419"/>
                <a:ext cx="27"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0" name="Rectangle 689"/>
              <p:cNvSpPr>
                <a:spLocks noChangeArrowheads="1"/>
              </p:cNvSpPr>
              <p:nvPr/>
            </p:nvSpPr>
            <p:spPr bwMode="auto">
              <a:xfrm>
                <a:off x="2163" y="3379"/>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1" name="Rectangle 688"/>
              <p:cNvSpPr>
                <a:spLocks noChangeArrowheads="1"/>
              </p:cNvSpPr>
              <p:nvPr/>
            </p:nvSpPr>
            <p:spPr bwMode="auto">
              <a:xfrm>
                <a:off x="2163" y="3379"/>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2" name="Rectangle 687"/>
              <p:cNvSpPr>
                <a:spLocks noChangeArrowheads="1"/>
              </p:cNvSpPr>
              <p:nvPr/>
            </p:nvSpPr>
            <p:spPr bwMode="auto">
              <a:xfrm>
                <a:off x="2163" y="3399"/>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3" name="Rectangle 686"/>
              <p:cNvSpPr>
                <a:spLocks noChangeArrowheads="1"/>
              </p:cNvSpPr>
              <p:nvPr/>
            </p:nvSpPr>
            <p:spPr bwMode="auto">
              <a:xfrm>
                <a:off x="2156" y="3386"/>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4" name="Rectangle 685"/>
              <p:cNvSpPr>
                <a:spLocks noChangeArrowheads="1"/>
              </p:cNvSpPr>
              <p:nvPr/>
            </p:nvSpPr>
            <p:spPr bwMode="auto">
              <a:xfrm>
                <a:off x="2156" y="339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5" name="Rectangle 684"/>
              <p:cNvSpPr>
                <a:spLocks noChangeArrowheads="1"/>
              </p:cNvSpPr>
              <p:nvPr/>
            </p:nvSpPr>
            <p:spPr bwMode="auto">
              <a:xfrm>
                <a:off x="2156" y="3392"/>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6" name="Rectangle 683"/>
              <p:cNvSpPr>
                <a:spLocks noChangeArrowheads="1"/>
              </p:cNvSpPr>
              <p:nvPr/>
            </p:nvSpPr>
            <p:spPr bwMode="auto">
              <a:xfrm>
                <a:off x="2156" y="3386"/>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7" name="Oval 682"/>
              <p:cNvSpPr>
                <a:spLocks noChangeArrowheads="1"/>
              </p:cNvSpPr>
              <p:nvPr/>
            </p:nvSpPr>
            <p:spPr bwMode="auto">
              <a:xfrm>
                <a:off x="2156" y="3379"/>
                <a:ext cx="27"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8" name="Rectangle 681"/>
              <p:cNvSpPr>
                <a:spLocks noChangeArrowheads="1"/>
              </p:cNvSpPr>
              <p:nvPr/>
            </p:nvSpPr>
            <p:spPr bwMode="auto">
              <a:xfrm>
                <a:off x="2209" y="3293"/>
                <a:ext cx="13"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9" name="Rectangle 680"/>
              <p:cNvSpPr>
                <a:spLocks noChangeArrowheads="1"/>
              </p:cNvSpPr>
              <p:nvPr/>
            </p:nvSpPr>
            <p:spPr bwMode="auto">
              <a:xfrm>
                <a:off x="2209" y="3293"/>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0" name="Rectangle 679"/>
              <p:cNvSpPr>
                <a:spLocks noChangeArrowheads="1"/>
              </p:cNvSpPr>
              <p:nvPr/>
            </p:nvSpPr>
            <p:spPr bwMode="auto">
              <a:xfrm>
                <a:off x="2209" y="3313"/>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1" name="Rectangle 678"/>
              <p:cNvSpPr>
                <a:spLocks noChangeArrowheads="1"/>
              </p:cNvSpPr>
              <p:nvPr/>
            </p:nvSpPr>
            <p:spPr bwMode="auto">
              <a:xfrm>
                <a:off x="2202" y="3299"/>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2" name="Rectangle 677"/>
              <p:cNvSpPr>
                <a:spLocks noChangeArrowheads="1"/>
              </p:cNvSpPr>
              <p:nvPr/>
            </p:nvSpPr>
            <p:spPr bwMode="auto">
              <a:xfrm>
                <a:off x="2202" y="330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3" name="Rectangle 676"/>
              <p:cNvSpPr>
                <a:spLocks noChangeArrowheads="1"/>
              </p:cNvSpPr>
              <p:nvPr/>
            </p:nvSpPr>
            <p:spPr bwMode="auto">
              <a:xfrm>
                <a:off x="2202" y="330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4" name="Rectangle 675"/>
              <p:cNvSpPr>
                <a:spLocks noChangeArrowheads="1"/>
              </p:cNvSpPr>
              <p:nvPr/>
            </p:nvSpPr>
            <p:spPr bwMode="auto">
              <a:xfrm>
                <a:off x="2202" y="3299"/>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5" name="Oval 674"/>
              <p:cNvSpPr>
                <a:spLocks noChangeArrowheads="1"/>
              </p:cNvSpPr>
              <p:nvPr/>
            </p:nvSpPr>
            <p:spPr bwMode="auto">
              <a:xfrm>
                <a:off x="2202" y="3293"/>
                <a:ext cx="27"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6" name="Rectangle 673"/>
              <p:cNvSpPr>
                <a:spLocks noChangeArrowheads="1"/>
              </p:cNvSpPr>
              <p:nvPr/>
            </p:nvSpPr>
            <p:spPr bwMode="auto">
              <a:xfrm>
                <a:off x="2282" y="3379"/>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7" name="Rectangle 672"/>
              <p:cNvSpPr>
                <a:spLocks noChangeArrowheads="1"/>
              </p:cNvSpPr>
              <p:nvPr/>
            </p:nvSpPr>
            <p:spPr bwMode="auto">
              <a:xfrm>
                <a:off x="2282" y="3379"/>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8" name="Rectangle 671"/>
              <p:cNvSpPr>
                <a:spLocks noChangeArrowheads="1"/>
              </p:cNvSpPr>
              <p:nvPr/>
            </p:nvSpPr>
            <p:spPr bwMode="auto">
              <a:xfrm>
                <a:off x="2282" y="3399"/>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9" name="Rectangle 670"/>
              <p:cNvSpPr>
                <a:spLocks noChangeArrowheads="1"/>
              </p:cNvSpPr>
              <p:nvPr/>
            </p:nvSpPr>
            <p:spPr bwMode="auto">
              <a:xfrm>
                <a:off x="2276" y="3386"/>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0" name="Rectangle 669"/>
              <p:cNvSpPr>
                <a:spLocks noChangeArrowheads="1"/>
              </p:cNvSpPr>
              <p:nvPr/>
            </p:nvSpPr>
            <p:spPr bwMode="auto">
              <a:xfrm>
                <a:off x="2276" y="3392"/>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1" name="Rectangle 668"/>
              <p:cNvSpPr>
                <a:spLocks noChangeArrowheads="1"/>
              </p:cNvSpPr>
              <p:nvPr/>
            </p:nvSpPr>
            <p:spPr bwMode="auto">
              <a:xfrm>
                <a:off x="2276" y="3392"/>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2" name="Rectangle 667"/>
              <p:cNvSpPr>
                <a:spLocks noChangeArrowheads="1"/>
              </p:cNvSpPr>
              <p:nvPr/>
            </p:nvSpPr>
            <p:spPr bwMode="auto">
              <a:xfrm>
                <a:off x="2276" y="3386"/>
                <a:ext cx="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3" name="Oval 666"/>
              <p:cNvSpPr>
                <a:spLocks noChangeArrowheads="1"/>
              </p:cNvSpPr>
              <p:nvPr/>
            </p:nvSpPr>
            <p:spPr bwMode="auto">
              <a:xfrm>
                <a:off x="2276" y="3379"/>
                <a:ext cx="26"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4" name="Rectangle 665"/>
              <p:cNvSpPr>
                <a:spLocks noChangeArrowheads="1"/>
              </p:cNvSpPr>
              <p:nvPr/>
            </p:nvSpPr>
            <p:spPr bwMode="auto">
              <a:xfrm>
                <a:off x="2202" y="3127"/>
                <a:ext cx="1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5" name="Rectangle 664"/>
              <p:cNvSpPr>
                <a:spLocks noChangeArrowheads="1"/>
              </p:cNvSpPr>
              <p:nvPr/>
            </p:nvSpPr>
            <p:spPr bwMode="auto">
              <a:xfrm>
                <a:off x="2202" y="312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6" name="Rectangle 663"/>
              <p:cNvSpPr>
                <a:spLocks noChangeArrowheads="1"/>
              </p:cNvSpPr>
              <p:nvPr/>
            </p:nvSpPr>
            <p:spPr bwMode="auto">
              <a:xfrm>
                <a:off x="2202" y="3147"/>
                <a:ext cx="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7" name="Rectangle 662"/>
              <p:cNvSpPr>
                <a:spLocks noChangeArrowheads="1"/>
              </p:cNvSpPr>
              <p:nvPr/>
            </p:nvSpPr>
            <p:spPr bwMode="auto">
              <a:xfrm>
                <a:off x="2196" y="313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8" name="Rectangle 661"/>
              <p:cNvSpPr>
                <a:spLocks noChangeArrowheads="1"/>
              </p:cNvSpPr>
              <p:nvPr/>
            </p:nvSpPr>
            <p:spPr bwMode="auto">
              <a:xfrm>
                <a:off x="2196" y="314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9" name="Rectangle 660"/>
              <p:cNvSpPr>
                <a:spLocks noChangeArrowheads="1"/>
              </p:cNvSpPr>
              <p:nvPr/>
            </p:nvSpPr>
            <p:spPr bwMode="auto">
              <a:xfrm>
                <a:off x="2196" y="3140"/>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0" name="Rectangle 659"/>
              <p:cNvSpPr>
                <a:spLocks noChangeArrowheads="1"/>
              </p:cNvSpPr>
              <p:nvPr/>
            </p:nvSpPr>
            <p:spPr bwMode="auto">
              <a:xfrm>
                <a:off x="2196" y="3133"/>
                <a:ext cx="2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1" name="Oval 658"/>
              <p:cNvSpPr>
                <a:spLocks noChangeArrowheads="1"/>
              </p:cNvSpPr>
              <p:nvPr/>
            </p:nvSpPr>
            <p:spPr bwMode="auto">
              <a:xfrm>
                <a:off x="2196" y="3127"/>
                <a:ext cx="26"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2" name="Rectangle 657"/>
              <p:cNvSpPr>
                <a:spLocks noChangeArrowheads="1"/>
              </p:cNvSpPr>
              <p:nvPr/>
            </p:nvSpPr>
            <p:spPr bwMode="auto">
              <a:xfrm>
                <a:off x="2209" y="3213"/>
                <a:ext cx="13"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3" name="Rectangle 656"/>
              <p:cNvSpPr>
                <a:spLocks noChangeArrowheads="1"/>
              </p:cNvSpPr>
              <p:nvPr/>
            </p:nvSpPr>
            <p:spPr bwMode="auto">
              <a:xfrm>
                <a:off x="2209" y="321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4" name="Rectangle 655"/>
              <p:cNvSpPr>
                <a:spLocks noChangeArrowheads="1"/>
              </p:cNvSpPr>
              <p:nvPr/>
            </p:nvSpPr>
            <p:spPr bwMode="auto">
              <a:xfrm>
                <a:off x="2209" y="3233"/>
                <a:ext cx="1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5" name="Rectangle 654"/>
              <p:cNvSpPr>
                <a:spLocks noChangeArrowheads="1"/>
              </p:cNvSpPr>
              <p:nvPr/>
            </p:nvSpPr>
            <p:spPr bwMode="auto">
              <a:xfrm>
                <a:off x="2202" y="3220"/>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6" name="Rectangle 653"/>
              <p:cNvSpPr>
                <a:spLocks noChangeArrowheads="1"/>
              </p:cNvSpPr>
              <p:nvPr/>
            </p:nvSpPr>
            <p:spPr bwMode="auto">
              <a:xfrm>
                <a:off x="2202" y="322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7" name="Rectangle 652"/>
              <p:cNvSpPr>
                <a:spLocks noChangeArrowheads="1"/>
              </p:cNvSpPr>
              <p:nvPr/>
            </p:nvSpPr>
            <p:spPr bwMode="auto">
              <a:xfrm>
                <a:off x="2202" y="3226"/>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8" name="Rectangle 651"/>
              <p:cNvSpPr>
                <a:spLocks noChangeArrowheads="1"/>
              </p:cNvSpPr>
              <p:nvPr/>
            </p:nvSpPr>
            <p:spPr bwMode="auto">
              <a:xfrm>
                <a:off x="2202" y="3220"/>
                <a:ext cx="2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9" name="Oval 650"/>
              <p:cNvSpPr>
                <a:spLocks noChangeArrowheads="1"/>
              </p:cNvSpPr>
              <p:nvPr/>
            </p:nvSpPr>
            <p:spPr bwMode="auto">
              <a:xfrm>
                <a:off x="2202" y="3213"/>
                <a:ext cx="27" cy="2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0" name="Rectangle 649"/>
              <p:cNvSpPr>
                <a:spLocks noChangeArrowheads="1"/>
              </p:cNvSpPr>
              <p:nvPr/>
            </p:nvSpPr>
            <p:spPr bwMode="auto">
              <a:xfrm>
                <a:off x="2249" y="3147"/>
                <a:ext cx="13"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1" name="Rectangle 648"/>
              <p:cNvSpPr>
                <a:spLocks noChangeArrowheads="1"/>
              </p:cNvSpPr>
              <p:nvPr/>
            </p:nvSpPr>
            <p:spPr bwMode="auto">
              <a:xfrm>
                <a:off x="2249" y="3147"/>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2" name="Rectangle 647"/>
              <p:cNvSpPr>
                <a:spLocks noChangeArrowheads="1"/>
              </p:cNvSpPr>
              <p:nvPr/>
            </p:nvSpPr>
            <p:spPr bwMode="auto">
              <a:xfrm>
                <a:off x="2249" y="3167"/>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3" name="Rectangle 646"/>
              <p:cNvSpPr>
                <a:spLocks noChangeArrowheads="1"/>
              </p:cNvSpPr>
              <p:nvPr/>
            </p:nvSpPr>
            <p:spPr bwMode="auto">
              <a:xfrm>
                <a:off x="2242" y="315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4" name="Rectangle 645"/>
              <p:cNvSpPr>
                <a:spLocks noChangeArrowheads="1"/>
              </p:cNvSpPr>
              <p:nvPr/>
            </p:nvSpPr>
            <p:spPr bwMode="auto">
              <a:xfrm>
                <a:off x="2242" y="3160"/>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5" name="Rectangle 644"/>
              <p:cNvSpPr>
                <a:spLocks noChangeArrowheads="1"/>
              </p:cNvSpPr>
              <p:nvPr/>
            </p:nvSpPr>
            <p:spPr bwMode="auto">
              <a:xfrm>
                <a:off x="2242" y="3160"/>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6" name="Rectangle 643"/>
              <p:cNvSpPr>
                <a:spLocks noChangeArrowheads="1"/>
              </p:cNvSpPr>
              <p:nvPr/>
            </p:nvSpPr>
            <p:spPr bwMode="auto">
              <a:xfrm>
                <a:off x="2242" y="3153"/>
                <a:ext cx="2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7" name="Oval 642"/>
              <p:cNvSpPr>
                <a:spLocks noChangeArrowheads="1"/>
              </p:cNvSpPr>
              <p:nvPr/>
            </p:nvSpPr>
            <p:spPr bwMode="auto">
              <a:xfrm>
                <a:off x="2242" y="3147"/>
                <a:ext cx="27" cy="26"/>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 name="Freeform 640"/>
            <p:cNvSpPr>
              <a:spLocks/>
            </p:cNvSpPr>
            <p:nvPr/>
          </p:nvSpPr>
          <p:spPr bwMode="auto">
            <a:xfrm flipH="1">
              <a:off x="5514" y="6271"/>
              <a:ext cx="94" cy="120"/>
            </a:xfrm>
            <a:custGeom>
              <a:avLst/>
              <a:gdLst>
                <a:gd name="T0" fmla="*/ 47 w 47"/>
                <a:gd name="T1" fmla="*/ 53 h 60"/>
                <a:gd name="T2" fmla="*/ 7 w 47"/>
                <a:gd name="T3" fmla="*/ 0 h 60"/>
                <a:gd name="T4" fmla="*/ 0 w 47"/>
                <a:gd name="T5" fmla="*/ 60 h 60"/>
              </a:gdLst>
              <a:ahLst/>
              <a:cxnLst>
                <a:cxn ang="0">
                  <a:pos x="T0" y="T1"/>
                </a:cxn>
                <a:cxn ang="0">
                  <a:pos x="T2" y="T3"/>
                </a:cxn>
                <a:cxn ang="0">
                  <a:pos x="T4" y="T5"/>
                </a:cxn>
              </a:cxnLst>
              <a:rect l="0" t="0" r="r" b="b"/>
              <a:pathLst>
                <a:path w="47" h="60">
                  <a:moveTo>
                    <a:pt x="47" y="53"/>
                  </a:moveTo>
                  <a:lnTo>
                    <a:pt x="7" y="0"/>
                  </a:lnTo>
                  <a:lnTo>
                    <a:pt x="0" y="6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639"/>
            <p:cNvSpPr>
              <a:spLocks noChangeShapeType="1"/>
            </p:cNvSpPr>
            <p:nvPr/>
          </p:nvSpPr>
          <p:spPr bwMode="auto">
            <a:xfrm>
              <a:off x="5594" y="6271"/>
              <a:ext cx="68"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Freeform 638"/>
            <p:cNvSpPr>
              <a:spLocks/>
            </p:cNvSpPr>
            <p:nvPr/>
          </p:nvSpPr>
          <p:spPr bwMode="auto">
            <a:xfrm flipH="1">
              <a:off x="5528" y="6217"/>
              <a:ext cx="134" cy="80"/>
            </a:xfrm>
            <a:custGeom>
              <a:avLst/>
              <a:gdLst>
                <a:gd name="T0" fmla="*/ 60 w 66"/>
                <a:gd name="T1" fmla="*/ 0 h 40"/>
                <a:gd name="T2" fmla="*/ 0 w 66"/>
                <a:gd name="T3" fmla="*/ 27 h 40"/>
                <a:gd name="T4" fmla="*/ 66 w 66"/>
                <a:gd name="T5" fmla="*/ 40 h 40"/>
              </a:gdLst>
              <a:ahLst/>
              <a:cxnLst>
                <a:cxn ang="0">
                  <a:pos x="T0" y="T1"/>
                </a:cxn>
                <a:cxn ang="0">
                  <a:pos x="T2" y="T3"/>
                </a:cxn>
                <a:cxn ang="0">
                  <a:pos x="T4" y="T5"/>
                </a:cxn>
              </a:cxnLst>
              <a:rect l="0" t="0" r="r" b="b"/>
              <a:pathLst>
                <a:path w="66" h="40">
                  <a:moveTo>
                    <a:pt x="60" y="0"/>
                  </a:moveTo>
                  <a:lnTo>
                    <a:pt x="0" y="27"/>
                  </a:lnTo>
                  <a:lnTo>
                    <a:pt x="66"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637"/>
            <p:cNvSpPr>
              <a:spLocks noChangeShapeType="1"/>
            </p:cNvSpPr>
            <p:nvPr/>
          </p:nvSpPr>
          <p:spPr bwMode="auto">
            <a:xfrm flipH="1">
              <a:off x="5486" y="6271"/>
              <a:ext cx="176" cy="14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Freeform 636"/>
            <p:cNvSpPr>
              <a:spLocks/>
            </p:cNvSpPr>
            <p:nvPr/>
          </p:nvSpPr>
          <p:spPr bwMode="auto">
            <a:xfrm flipH="1">
              <a:off x="5486" y="6311"/>
              <a:ext cx="122" cy="106"/>
            </a:xfrm>
            <a:custGeom>
              <a:avLst/>
              <a:gdLst>
                <a:gd name="T0" fmla="*/ 0 w 60"/>
                <a:gd name="T1" fmla="*/ 33 h 53"/>
                <a:gd name="T2" fmla="*/ 60 w 60"/>
                <a:gd name="T3" fmla="*/ 53 h 53"/>
                <a:gd name="T4" fmla="*/ 34 w 60"/>
                <a:gd name="T5" fmla="*/ 0 h 53"/>
              </a:gdLst>
              <a:ahLst/>
              <a:cxnLst>
                <a:cxn ang="0">
                  <a:pos x="T0" y="T1"/>
                </a:cxn>
                <a:cxn ang="0">
                  <a:pos x="T2" y="T3"/>
                </a:cxn>
                <a:cxn ang="0">
                  <a:pos x="T4" y="T5"/>
                </a:cxn>
              </a:cxnLst>
              <a:rect l="0" t="0" r="r" b="b"/>
              <a:pathLst>
                <a:path w="60" h="53">
                  <a:moveTo>
                    <a:pt x="0" y="33"/>
                  </a:moveTo>
                  <a:lnTo>
                    <a:pt x="60" y="53"/>
                  </a:lnTo>
                  <a:lnTo>
                    <a:pt x="34"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635"/>
            <p:cNvSpPr>
              <a:spLocks noChangeShapeType="1"/>
            </p:cNvSpPr>
            <p:nvPr/>
          </p:nvSpPr>
          <p:spPr bwMode="auto">
            <a:xfrm flipH="1" flipV="1">
              <a:off x="5432" y="6325"/>
              <a:ext cx="54" cy="9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Freeform 634"/>
            <p:cNvSpPr>
              <a:spLocks/>
            </p:cNvSpPr>
            <p:nvPr/>
          </p:nvSpPr>
          <p:spPr bwMode="auto">
            <a:xfrm flipH="1">
              <a:off x="5432" y="6325"/>
              <a:ext cx="96" cy="118"/>
            </a:xfrm>
            <a:custGeom>
              <a:avLst/>
              <a:gdLst>
                <a:gd name="T0" fmla="*/ 40 w 47"/>
                <a:gd name="T1" fmla="*/ 59 h 59"/>
                <a:gd name="T2" fmla="*/ 47 w 47"/>
                <a:gd name="T3" fmla="*/ 0 h 59"/>
                <a:gd name="T4" fmla="*/ 0 w 47"/>
                <a:gd name="T5" fmla="*/ 39 h 59"/>
              </a:gdLst>
              <a:ahLst/>
              <a:cxnLst>
                <a:cxn ang="0">
                  <a:pos x="T0" y="T1"/>
                </a:cxn>
                <a:cxn ang="0">
                  <a:pos x="T2" y="T3"/>
                </a:cxn>
                <a:cxn ang="0">
                  <a:pos x="T4" y="T5"/>
                </a:cxn>
              </a:cxnLst>
              <a:rect l="0" t="0" r="r" b="b"/>
              <a:pathLst>
                <a:path w="47" h="59">
                  <a:moveTo>
                    <a:pt x="40" y="59"/>
                  </a:moveTo>
                  <a:lnTo>
                    <a:pt x="47" y="0"/>
                  </a:lnTo>
                  <a:lnTo>
                    <a:pt x="0" y="39"/>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633"/>
            <p:cNvSpPr>
              <a:spLocks noChangeShapeType="1"/>
            </p:cNvSpPr>
            <p:nvPr/>
          </p:nvSpPr>
          <p:spPr bwMode="auto">
            <a:xfrm flipH="1">
              <a:off x="5216" y="6325"/>
              <a:ext cx="216" cy="33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Freeform 632"/>
            <p:cNvSpPr>
              <a:spLocks/>
            </p:cNvSpPr>
            <p:nvPr/>
          </p:nvSpPr>
          <p:spPr bwMode="auto">
            <a:xfrm flipH="1">
              <a:off x="5216" y="6537"/>
              <a:ext cx="108" cy="120"/>
            </a:xfrm>
            <a:custGeom>
              <a:avLst/>
              <a:gdLst>
                <a:gd name="T0" fmla="*/ 0 w 53"/>
                <a:gd name="T1" fmla="*/ 20 h 60"/>
                <a:gd name="T2" fmla="*/ 53 w 53"/>
                <a:gd name="T3" fmla="*/ 60 h 60"/>
                <a:gd name="T4" fmla="*/ 40 w 53"/>
                <a:gd name="T5" fmla="*/ 0 h 60"/>
              </a:gdLst>
              <a:ahLst/>
              <a:cxnLst>
                <a:cxn ang="0">
                  <a:pos x="T0" y="T1"/>
                </a:cxn>
                <a:cxn ang="0">
                  <a:pos x="T2" y="T3"/>
                </a:cxn>
                <a:cxn ang="0">
                  <a:pos x="T4" y="T5"/>
                </a:cxn>
              </a:cxnLst>
              <a:rect l="0" t="0" r="r" b="b"/>
              <a:pathLst>
                <a:path w="53" h="60">
                  <a:moveTo>
                    <a:pt x="0" y="20"/>
                  </a:moveTo>
                  <a:lnTo>
                    <a:pt x="53" y="60"/>
                  </a:lnTo>
                  <a:lnTo>
                    <a:pt x="4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631"/>
            <p:cNvSpPr>
              <a:spLocks noChangeShapeType="1"/>
            </p:cNvSpPr>
            <p:nvPr/>
          </p:nvSpPr>
          <p:spPr bwMode="auto">
            <a:xfrm flipV="1">
              <a:off x="5216" y="6217"/>
              <a:ext cx="54" cy="44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Freeform 630"/>
            <p:cNvSpPr>
              <a:spLocks/>
            </p:cNvSpPr>
            <p:nvPr/>
          </p:nvSpPr>
          <p:spPr bwMode="auto">
            <a:xfrm flipH="1">
              <a:off x="5216" y="6217"/>
              <a:ext cx="82" cy="120"/>
            </a:xfrm>
            <a:custGeom>
              <a:avLst/>
              <a:gdLst>
                <a:gd name="T0" fmla="*/ 40 w 40"/>
                <a:gd name="T1" fmla="*/ 54 h 60"/>
                <a:gd name="T2" fmla="*/ 14 w 40"/>
                <a:gd name="T3" fmla="*/ 0 h 60"/>
                <a:gd name="T4" fmla="*/ 0 w 40"/>
                <a:gd name="T5" fmla="*/ 60 h 60"/>
              </a:gdLst>
              <a:ahLst/>
              <a:cxnLst>
                <a:cxn ang="0">
                  <a:pos x="T0" y="T1"/>
                </a:cxn>
                <a:cxn ang="0">
                  <a:pos x="T2" y="T3"/>
                </a:cxn>
                <a:cxn ang="0">
                  <a:pos x="T4" y="T5"/>
                </a:cxn>
              </a:cxnLst>
              <a:rect l="0" t="0" r="r" b="b"/>
              <a:pathLst>
                <a:path w="40" h="60">
                  <a:moveTo>
                    <a:pt x="40" y="54"/>
                  </a:moveTo>
                  <a:lnTo>
                    <a:pt x="14" y="0"/>
                  </a:lnTo>
                  <a:lnTo>
                    <a:pt x="0" y="6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629"/>
            <p:cNvSpPr>
              <a:spLocks noChangeShapeType="1"/>
            </p:cNvSpPr>
            <p:nvPr/>
          </p:nvSpPr>
          <p:spPr bwMode="auto">
            <a:xfrm>
              <a:off x="5270" y="6217"/>
              <a:ext cx="284" cy="598"/>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Freeform 628"/>
            <p:cNvSpPr>
              <a:spLocks/>
            </p:cNvSpPr>
            <p:nvPr/>
          </p:nvSpPr>
          <p:spPr bwMode="auto">
            <a:xfrm flipH="1">
              <a:off x="5458" y="6697"/>
              <a:ext cx="96" cy="118"/>
            </a:xfrm>
            <a:custGeom>
              <a:avLst/>
              <a:gdLst>
                <a:gd name="T0" fmla="*/ 7 w 47"/>
                <a:gd name="T1" fmla="*/ 0 h 59"/>
                <a:gd name="T2" fmla="*/ 0 w 47"/>
                <a:gd name="T3" fmla="*/ 59 h 59"/>
                <a:gd name="T4" fmla="*/ 47 w 47"/>
                <a:gd name="T5" fmla="*/ 19 h 59"/>
              </a:gdLst>
              <a:ahLst/>
              <a:cxnLst>
                <a:cxn ang="0">
                  <a:pos x="T0" y="T1"/>
                </a:cxn>
                <a:cxn ang="0">
                  <a:pos x="T2" y="T3"/>
                </a:cxn>
                <a:cxn ang="0">
                  <a:pos x="T4" y="T5"/>
                </a:cxn>
              </a:cxnLst>
              <a:rect l="0" t="0" r="r" b="b"/>
              <a:pathLst>
                <a:path w="47" h="59">
                  <a:moveTo>
                    <a:pt x="7" y="0"/>
                  </a:moveTo>
                  <a:lnTo>
                    <a:pt x="0" y="59"/>
                  </a:lnTo>
                  <a:lnTo>
                    <a:pt x="47" y="19"/>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627"/>
            <p:cNvSpPr>
              <a:spLocks noChangeShapeType="1"/>
            </p:cNvSpPr>
            <p:nvPr/>
          </p:nvSpPr>
          <p:spPr bwMode="auto">
            <a:xfrm flipH="1">
              <a:off x="5552" y="6815"/>
              <a:ext cx="2"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626"/>
            <p:cNvSpPr>
              <a:spLocks noChangeShapeType="1"/>
            </p:cNvSpPr>
            <p:nvPr/>
          </p:nvSpPr>
          <p:spPr bwMode="auto">
            <a:xfrm flipH="1" flipV="1">
              <a:off x="4932" y="6735"/>
              <a:ext cx="622" cy="8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625"/>
            <p:cNvSpPr>
              <a:spLocks/>
            </p:cNvSpPr>
            <p:nvPr/>
          </p:nvSpPr>
          <p:spPr bwMode="auto">
            <a:xfrm flipH="1">
              <a:off x="4932" y="6709"/>
              <a:ext cx="136" cy="94"/>
            </a:xfrm>
            <a:custGeom>
              <a:avLst/>
              <a:gdLst>
                <a:gd name="T0" fmla="*/ 7 w 67"/>
                <a:gd name="T1" fmla="*/ 47 h 47"/>
                <a:gd name="T2" fmla="*/ 67 w 67"/>
                <a:gd name="T3" fmla="*/ 13 h 47"/>
                <a:gd name="T4" fmla="*/ 0 w 67"/>
                <a:gd name="T5" fmla="*/ 0 h 47"/>
              </a:gdLst>
              <a:ahLst/>
              <a:cxnLst>
                <a:cxn ang="0">
                  <a:pos x="T0" y="T1"/>
                </a:cxn>
                <a:cxn ang="0">
                  <a:pos x="T2" y="T3"/>
                </a:cxn>
                <a:cxn ang="0">
                  <a:pos x="T4" y="T5"/>
                </a:cxn>
              </a:cxnLst>
              <a:rect l="0" t="0" r="r" b="b"/>
              <a:pathLst>
                <a:path w="67" h="47">
                  <a:moveTo>
                    <a:pt x="7" y="47"/>
                  </a:moveTo>
                  <a:lnTo>
                    <a:pt x="67" y="13"/>
                  </a:lnTo>
                  <a:lnTo>
                    <a:pt x="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624"/>
            <p:cNvSpPr>
              <a:spLocks noChangeShapeType="1"/>
            </p:cNvSpPr>
            <p:nvPr/>
          </p:nvSpPr>
          <p:spPr bwMode="auto">
            <a:xfrm>
              <a:off x="4932" y="6735"/>
              <a:ext cx="744" cy="12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Freeform 623"/>
            <p:cNvSpPr>
              <a:spLocks/>
            </p:cNvSpPr>
            <p:nvPr/>
          </p:nvSpPr>
          <p:spPr bwMode="auto">
            <a:xfrm flipH="1">
              <a:off x="5554" y="6789"/>
              <a:ext cx="122" cy="94"/>
            </a:xfrm>
            <a:custGeom>
              <a:avLst/>
              <a:gdLst>
                <a:gd name="T0" fmla="*/ 53 w 60"/>
                <a:gd name="T1" fmla="*/ 0 h 47"/>
                <a:gd name="T2" fmla="*/ 0 w 60"/>
                <a:gd name="T3" fmla="*/ 33 h 47"/>
                <a:gd name="T4" fmla="*/ 60 w 60"/>
                <a:gd name="T5" fmla="*/ 47 h 47"/>
              </a:gdLst>
              <a:ahLst/>
              <a:cxnLst>
                <a:cxn ang="0">
                  <a:pos x="T0" y="T1"/>
                </a:cxn>
                <a:cxn ang="0">
                  <a:pos x="T2" y="T3"/>
                </a:cxn>
                <a:cxn ang="0">
                  <a:pos x="T4" y="T5"/>
                </a:cxn>
              </a:cxnLst>
              <a:rect l="0" t="0" r="r" b="b"/>
              <a:pathLst>
                <a:path w="60" h="47">
                  <a:moveTo>
                    <a:pt x="53" y="0"/>
                  </a:moveTo>
                  <a:lnTo>
                    <a:pt x="0" y="33"/>
                  </a:lnTo>
                  <a:lnTo>
                    <a:pt x="60" y="4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622"/>
            <p:cNvSpPr>
              <a:spLocks noChangeShapeType="1"/>
            </p:cNvSpPr>
            <p:nvPr/>
          </p:nvSpPr>
          <p:spPr bwMode="auto">
            <a:xfrm flipH="1" flipV="1">
              <a:off x="5674" y="6775"/>
              <a:ext cx="2" cy="8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Freeform 621"/>
            <p:cNvSpPr>
              <a:spLocks/>
            </p:cNvSpPr>
            <p:nvPr/>
          </p:nvSpPr>
          <p:spPr bwMode="auto">
            <a:xfrm flipH="1">
              <a:off x="5634" y="6775"/>
              <a:ext cx="94" cy="120"/>
            </a:xfrm>
            <a:custGeom>
              <a:avLst/>
              <a:gdLst>
                <a:gd name="T0" fmla="*/ 46 w 46"/>
                <a:gd name="T1" fmla="*/ 60 h 60"/>
                <a:gd name="T2" fmla="*/ 26 w 46"/>
                <a:gd name="T3" fmla="*/ 0 h 60"/>
                <a:gd name="T4" fmla="*/ 0 w 46"/>
                <a:gd name="T5" fmla="*/ 60 h 60"/>
              </a:gdLst>
              <a:ahLst/>
              <a:cxnLst>
                <a:cxn ang="0">
                  <a:pos x="T0" y="T1"/>
                </a:cxn>
                <a:cxn ang="0">
                  <a:pos x="T2" y="T3"/>
                </a:cxn>
                <a:cxn ang="0">
                  <a:pos x="T4" y="T5"/>
                </a:cxn>
              </a:cxnLst>
              <a:rect l="0" t="0" r="r" b="b"/>
              <a:pathLst>
                <a:path w="46" h="60">
                  <a:moveTo>
                    <a:pt x="46" y="60"/>
                  </a:moveTo>
                  <a:lnTo>
                    <a:pt x="26" y="0"/>
                  </a:lnTo>
                  <a:lnTo>
                    <a:pt x="0" y="6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620"/>
            <p:cNvSpPr>
              <a:spLocks noChangeShapeType="1"/>
            </p:cNvSpPr>
            <p:nvPr/>
          </p:nvSpPr>
          <p:spPr bwMode="auto">
            <a:xfrm flipH="1" flipV="1">
              <a:off x="5580" y="6603"/>
              <a:ext cx="96" cy="17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Freeform 619"/>
            <p:cNvSpPr>
              <a:spLocks/>
            </p:cNvSpPr>
            <p:nvPr/>
          </p:nvSpPr>
          <p:spPr bwMode="auto">
            <a:xfrm flipH="1">
              <a:off x="5580" y="6603"/>
              <a:ext cx="96" cy="120"/>
            </a:xfrm>
            <a:custGeom>
              <a:avLst/>
              <a:gdLst>
                <a:gd name="T0" fmla="*/ 40 w 47"/>
                <a:gd name="T1" fmla="*/ 60 h 60"/>
                <a:gd name="T2" fmla="*/ 47 w 47"/>
                <a:gd name="T3" fmla="*/ 0 h 60"/>
                <a:gd name="T4" fmla="*/ 0 w 47"/>
                <a:gd name="T5" fmla="*/ 40 h 60"/>
              </a:gdLst>
              <a:ahLst/>
              <a:cxnLst>
                <a:cxn ang="0">
                  <a:pos x="T0" y="T1"/>
                </a:cxn>
                <a:cxn ang="0">
                  <a:pos x="T2" y="T3"/>
                </a:cxn>
                <a:cxn ang="0">
                  <a:pos x="T4" y="T5"/>
                </a:cxn>
              </a:cxnLst>
              <a:rect l="0" t="0" r="r" b="b"/>
              <a:pathLst>
                <a:path w="47" h="60">
                  <a:moveTo>
                    <a:pt x="40" y="60"/>
                  </a:moveTo>
                  <a:lnTo>
                    <a:pt x="47" y="0"/>
                  </a:lnTo>
                  <a:lnTo>
                    <a:pt x="0"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618"/>
            <p:cNvSpPr>
              <a:spLocks noChangeShapeType="1"/>
            </p:cNvSpPr>
            <p:nvPr/>
          </p:nvSpPr>
          <p:spPr bwMode="auto">
            <a:xfrm flipH="1">
              <a:off x="5420" y="6603"/>
              <a:ext cx="160" cy="17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Freeform 617"/>
            <p:cNvSpPr>
              <a:spLocks/>
            </p:cNvSpPr>
            <p:nvPr/>
          </p:nvSpPr>
          <p:spPr bwMode="auto">
            <a:xfrm flipH="1">
              <a:off x="5420" y="6657"/>
              <a:ext cx="120" cy="118"/>
            </a:xfrm>
            <a:custGeom>
              <a:avLst/>
              <a:gdLst>
                <a:gd name="T0" fmla="*/ 0 w 59"/>
                <a:gd name="T1" fmla="*/ 26 h 59"/>
                <a:gd name="T2" fmla="*/ 59 w 59"/>
                <a:gd name="T3" fmla="*/ 59 h 59"/>
                <a:gd name="T4" fmla="*/ 33 w 59"/>
                <a:gd name="T5" fmla="*/ 0 h 59"/>
              </a:gdLst>
              <a:ahLst/>
              <a:cxnLst>
                <a:cxn ang="0">
                  <a:pos x="T0" y="T1"/>
                </a:cxn>
                <a:cxn ang="0">
                  <a:pos x="T2" y="T3"/>
                </a:cxn>
                <a:cxn ang="0">
                  <a:pos x="T4" y="T5"/>
                </a:cxn>
              </a:cxnLst>
              <a:rect l="0" t="0" r="r" b="b"/>
              <a:pathLst>
                <a:path w="59" h="59">
                  <a:moveTo>
                    <a:pt x="0" y="26"/>
                  </a:moveTo>
                  <a:lnTo>
                    <a:pt x="59" y="59"/>
                  </a:lnTo>
                  <a:lnTo>
                    <a:pt x="33"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616"/>
            <p:cNvSpPr>
              <a:spLocks noChangeShapeType="1"/>
            </p:cNvSpPr>
            <p:nvPr/>
          </p:nvSpPr>
          <p:spPr bwMode="auto">
            <a:xfrm flipV="1">
              <a:off x="5420" y="6271"/>
              <a:ext cx="174" cy="50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Freeform 615"/>
            <p:cNvSpPr>
              <a:spLocks/>
            </p:cNvSpPr>
            <p:nvPr/>
          </p:nvSpPr>
          <p:spPr bwMode="auto">
            <a:xfrm flipH="1">
              <a:off x="5514" y="6271"/>
              <a:ext cx="80" cy="120"/>
            </a:xfrm>
            <a:custGeom>
              <a:avLst/>
              <a:gdLst>
                <a:gd name="T0" fmla="*/ 40 w 40"/>
                <a:gd name="T1" fmla="*/ 46 h 60"/>
                <a:gd name="T2" fmla="*/ 0 w 40"/>
                <a:gd name="T3" fmla="*/ 0 h 60"/>
                <a:gd name="T4" fmla="*/ 0 w 40"/>
                <a:gd name="T5" fmla="*/ 60 h 60"/>
              </a:gdLst>
              <a:ahLst/>
              <a:cxnLst>
                <a:cxn ang="0">
                  <a:pos x="T0" y="T1"/>
                </a:cxn>
                <a:cxn ang="0">
                  <a:pos x="T2" y="T3"/>
                </a:cxn>
                <a:cxn ang="0">
                  <a:pos x="T4" y="T5"/>
                </a:cxn>
              </a:cxnLst>
              <a:rect l="0" t="0" r="r" b="b"/>
              <a:pathLst>
                <a:path w="40" h="60">
                  <a:moveTo>
                    <a:pt x="40" y="46"/>
                  </a:moveTo>
                  <a:lnTo>
                    <a:pt x="0" y="0"/>
                  </a:lnTo>
                  <a:lnTo>
                    <a:pt x="0" y="6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614"/>
            <p:cNvSpPr>
              <a:spLocks noChangeShapeType="1"/>
            </p:cNvSpPr>
            <p:nvPr/>
          </p:nvSpPr>
          <p:spPr bwMode="auto">
            <a:xfrm flipH="1">
              <a:off x="5580" y="6271"/>
              <a:ext cx="14" cy="17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Freeform 613"/>
            <p:cNvSpPr>
              <a:spLocks/>
            </p:cNvSpPr>
            <p:nvPr/>
          </p:nvSpPr>
          <p:spPr bwMode="auto">
            <a:xfrm flipH="1">
              <a:off x="5540" y="6325"/>
              <a:ext cx="94" cy="118"/>
            </a:xfrm>
            <a:custGeom>
              <a:avLst/>
              <a:gdLst>
                <a:gd name="T0" fmla="*/ 0 w 47"/>
                <a:gd name="T1" fmla="*/ 0 h 59"/>
                <a:gd name="T2" fmla="*/ 27 w 47"/>
                <a:gd name="T3" fmla="*/ 59 h 59"/>
                <a:gd name="T4" fmla="*/ 47 w 47"/>
                <a:gd name="T5" fmla="*/ 0 h 59"/>
              </a:gdLst>
              <a:ahLst/>
              <a:cxnLst>
                <a:cxn ang="0">
                  <a:pos x="T0" y="T1"/>
                </a:cxn>
                <a:cxn ang="0">
                  <a:pos x="T2" y="T3"/>
                </a:cxn>
                <a:cxn ang="0">
                  <a:pos x="T4" y="T5"/>
                </a:cxn>
              </a:cxnLst>
              <a:rect l="0" t="0" r="r" b="b"/>
              <a:pathLst>
                <a:path w="47" h="59">
                  <a:moveTo>
                    <a:pt x="0" y="0"/>
                  </a:moveTo>
                  <a:lnTo>
                    <a:pt x="27" y="59"/>
                  </a:lnTo>
                  <a:lnTo>
                    <a:pt x="47"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612"/>
            <p:cNvSpPr>
              <a:spLocks noChangeShapeType="1"/>
            </p:cNvSpPr>
            <p:nvPr/>
          </p:nvSpPr>
          <p:spPr bwMode="auto">
            <a:xfrm flipH="1" flipV="1">
              <a:off x="5498" y="6311"/>
              <a:ext cx="82" cy="13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Freeform 611"/>
            <p:cNvSpPr>
              <a:spLocks/>
            </p:cNvSpPr>
            <p:nvPr/>
          </p:nvSpPr>
          <p:spPr bwMode="auto">
            <a:xfrm flipH="1">
              <a:off x="5498" y="6311"/>
              <a:ext cx="110" cy="120"/>
            </a:xfrm>
            <a:custGeom>
              <a:avLst/>
              <a:gdLst>
                <a:gd name="T0" fmla="*/ 40 w 54"/>
                <a:gd name="T1" fmla="*/ 60 h 60"/>
                <a:gd name="T2" fmla="*/ 54 w 54"/>
                <a:gd name="T3" fmla="*/ 0 h 60"/>
                <a:gd name="T4" fmla="*/ 0 w 54"/>
                <a:gd name="T5" fmla="*/ 40 h 60"/>
              </a:gdLst>
              <a:ahLst/>
              <a:cxnLst>
                <a:cxn ang="0">
                  <a:pos x="T0" y="T1"/>
                </a:cxn>
                <a:cxn ang="0">
                  <a:pos x="T2" y="T3"/>
                </a:cxn>
                <a:cxn ang="0">
                  <a:pos x="T4" y="T5"/>
                </a:cxn>
              </a:cxnLst>
              <a:rect l="0" t="0" r="r" b="b"/>
              <a:pathLst>
                <a:path w="54" h="60">
                  <a:moveTo>
                    <a:pt x="40" y="60"/>
                  </a:moveTo>
                  <a:lnTo>
                    <a:pt x="54" y="0"/>
                  </a:lnTo>
                  <a:lnTo>
                    <a:pt x="0"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610"/>
            <p:cNvSpPr>
              <a:spLocks noChangeShapeType="1"/>
            </p:cNvSpPr>
            <p:nvPr/>
          </p:nvSpPr>
          <p:spPr bwMode="auto">
            <a:xfrm flipH="1" flipV="1">
              <a:off x="5150" y="4718"/>
              <a:ext cx="348" cy="1593"/>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Freeform 609"/>
            <p:cNvSpPr>
              <a:spLocks/>
            </p:cNvSpPr>
            <p:nvPr/>
          </p:nvSpPr>
          <p:spPr bwMode="auto">
            <a:xfrm flipH="1">
              <a:off x="5136" y="4718"/>
              <a:ext cx="80" cy="118"/>
            </a:xfrm>
            <a:custGeom>
              <a:avLst/>
              <a:gdLst>
                <a:gd name="T0" fmla="*/ 40 w 40"/>
                <a:gd name="T1" fmla="*/ 59 h 59"/>
                <a:gd name="T2" fmla="*/ 33 w 40"/>
                <a:gd name="T3" fmla="*/ 0 h 59"/>
                <a:gd name="T4" fmla="*/ 0 w 40"/>
                <a:gd name="T5" fmla="*/ 53 h 59"/>
              </a:gdLst>
              <a:ahLst/>
              <a:cxnLst>
                <a:cxn ang="0">
                  <a:pos x="T0" y="T1"/>
                </a:cxn>
                <a:cxn ang="0">
                  <a:pos x="T2" y="T3"/>
                </a:cxn>
                <a:cxn ang="0">
                  <a:pos x="T4" y="T5"/>
                </a:cxn>
              </a:cxnLst>
              <a:rect l="0" t="0" r="r" b="b"/>
              <a:pathLst>
                <a:path w="40" h="59">
                  <a:moveTo>
                    <a:pt x="40" y="59"/>
                  </a:moveTo>
                  <a:lnTo>
                    <a:pt x="33" y="0"/>
                  </a:lnTo>
                  <a:lnTo>
                    <a:pt x="0" y="53"/>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608"/>
            <p:cNvSpPr>
              <a:spLocks noChangeShapeType="1"/>
            </p:cNvSpPr>
            <p:nvPr/>
          </p:nvSpPr>
          <p:spPr bwMode="auto">
            <a:xfrm>
              <a:off x="5150" y="4718"/>
              <a:ext cx="566" cy="1925"/>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Freeform 607"/>
            <p:cNvSpPr>
              <a:spLocks/>
            </p:cNvSpPr>
            <p:nvPr/>
          </p:nvSpPr>
          <p:spPr bwMode="auto">
            <a:xfrm flipH="1">
              <a:off x="5634" y="6511"/>
              <a:ext cx="94" cy="132"/>
            </a:xfrm>
            <a:custGeom>
              <a:avLst/>
              <a:gdLst>
                <a:gd name="T0" fmla="*/ 0 w 46"/>
                <a:gd name="T1" fmla="*/ 0 h 66"/>
                <a:gd name="T2" fmla="*/ 6 w 46"/>
                <a:gd name="T3" fmla="*/ 66 h 66"/>
                <a:gd name="T4" fmla="*/ 46 w 46"/>
                <a:gd name="T5" fmla="*/ 13 h 66"/>
              </a:gdLst>
              <a:ahLst/>
              <a:cxnLst>
                <a:cxn ang="0">
                  <a:pos x="T0" y="T1"/>
                </a:cxn>
                <a:cxn ang="0">
                  <a:pos x="T2" y="T3"/>
                </a:cxn>
                <a:cxn ang="0">
                  <a:pos x="T4" y="T5"/>
                </a:cxn>
              </a:cxnLst>
              <a:rect l="0" t="0" r="r" b="b"/>
              <a:pathLst>
                <a:path w="46" h="66">
                  <a:moveTo>
                    <a:pt x="0" y="0"/>
                  </a:moveTo>
                  <a:lnTo>
                    <a:pt x="6" y="66"/>
                  </a:lnTo>
                  <a:lnTo>
                    <a:pt x="46" y="13"/>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606"/>
            <p:cNvSpPr>
              <a:spLocks noChangeShapeType="1"/>
            </p:cNvSpPr>
            <p:nvPr/>
          </p:nvSpPr>
          <p:spPr bwMode="auto">
            <a:xfrm>
              <a:off x="5716" y="6643"/>
              <a:ext cx="40" cy="5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Freeform 605"/>
            <p:cNvSpPr>
              <a:spLocks/>
            </p:cNvSpPr>
            <p:nvPr/>
          </p:nvSpPr>
          <p:spPr bwMode="auto">
            <a:xfrm flipH="1">
              <a:off x="5648" y="6577"/>
              <a:ext cx="108" cy="120"/>
            </a:xfrm>
            <a:custGeom>
              <a:avLst/>
              <a:gdLst>
                <a:gd name="T0" fmla="*/ 20 w 54"/>
                <a:gd name="T1" fmla="*/ 0 h 60"/>
                <a:gd name="T2" fmla="*/ 0 w 54"/>
                <a:gd name="T3" fmla="*/ 60 h 60"/>
                <a:gd name="T4" fmla="*/ 54 w 54"/>
                <a:gd name="T5" fmla="*/ 20 h 60"/>
              </a:gdLst>
              <a:ahLst/>
              <a:cxnLst>
                <a:cxn ang="0">
                  <a:pos x="T0" y="T1"/>
                </a:cxn>
                <a:cxn ang="0">
                  <a:pos x="T2" y="T3"/>
                </a:cxn>
                <a:cxn ang="0">
                  <a:pos x="T4" y="T5"/>
                </a:cxn>
              </a:cxnLst>
              <a:rect l="0" t="0" r="r" b="b"/>
              <a:pathLst>
                <a:path w="54" h="60">
                  <a:moveTo>
                    <a:pt x="20" y="0"/>
                  </a:moveTo>
                  <a:lnTo>
                    <a:pt x="0" y="60"/>
                  </a:lnTo>
                  <a:lnTo>
                    <a:pt x="54" y="2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604"/>
            <p:cNvSpPr>
              <a:spLocks noChangeShapeType="1"/>
            </p:cNvSpPr>
            <p:nvPr/>
          </p:nvSpPr>
          <p:spPr bwMode="auto">
            <a:xfrm flipH="1" flipV="1">
              <a:off x="5458" y="6537"/>
              <a:ext cx="298" cy="16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Freeform 603"/>
            <p:cNvSpPr>
              <a:spLocks/>
            </p:cNvSpPr>
            <p:nvPr/>
          </p:nvSpPr>
          <p:spPr bwMode="auto">
            <a:xfrm flipH="1">
              <a:off x="5458" y="6537"/>
              <a:ext cx="136" cy="92"/>
            </a:xfrm>
            <a:custGeom>
              <a:avLst/>
              <a:gdLst>
                <a:gd name="T0" fmla="*/ 27 w 67"/>
                <a:gd name="T1" fmla="*/ 46 h 46"/>
                <a:gd name="T2" fmla="*/ 67 w 67"/>
                <a:gd name="T3" fmla="*/ 0 h 46"/>
                <a:gd name="T4" fmla="*/ 0 w 67"/>
                <a:gd name="T5" fmla="*/ 6 h 46"/>
              </a:gdLst>
              <a:ahLst/>
              <a:cxnLst>
                <a:cxn ang="0">
                  <a:pos x="T0" y="T1"/>
                </a:cxn>
                <a:cxn ang="0">
                  <a:pos x="T2" y="T3"/>
                </a:cxn>
                <a:cxn ang="0">
                  <a:pos x="T4" y="T5"/>
                </a:cxn>
              </a:cxnLst>
              <a:rect l="0" t="0" r="r" b="b"/>
              <a:pathLst>
                <a:path w="67" h="46">
                  <a:moveTo>
                    <a:pt x="27" y="46"/>
                  </a:moveTo>
                  <a:lnTo>
                    <a:pt x="67" y="0"/>
                  </a:lnTo>
                  <a:lnTo>
                    <a:pt x="0" y="6"/>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602"/>
            <p:cNvSpPr>
              <a:spLocks noChangeShapeType="1"/>
            </p:cNvSpPr>
            <p:nvPr/>
          </p:nvSpPr>
          <p:spPr bwMode="auto">
            <a:xfrm flipH="1">
              <a:off x="5456" y="6537"/>
              <a:ext cx="2" cy="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Freeform 601"/>
            <p:cNvSpPr>
              <a:spLocks/>
            </p:cNvSpPr>
            <p:nvPr/>
          </p:nvSpPr>
          <p:spPr bwMode="auto">
            <a:xfrm flipH="1">
              <a:off x="5432" y="6431"/>
              <a:ext cx="82" cy="132"/>
            </a:xfrm>
            <a:custGeom>
              <a:avLst/>
              <a:gdLst>
                <a:gd name="T0" fmla="*/ 0 w 40"/>
                <a:gd name="T1" fmla="*/ 6 h 66"/>
                <a:gd name="T2" fmla="*/ 27 w 40"/>
                <a:gd name="T3" fmla="*/ 66 h 66"/>
                <a:gd name="T4" fmla="*/ 40 w 40"/>
                <a:gd name="T5" fmla="*/ 0 h 66"/>
              </a:gdLst>
              <a:ahLst/>
              <a:cxnLst>
                <a:cxn ang="0">
                  <a:pos x="T0" y="T1"/>
                </a:cxn>
                <a:cxn ang="0">
                  <a:pos x="T2" y="T3"/>
                </a:cxn>
                <a:cxn ang="0">
                  <a:pos x="T4" y="T5"/>
                </a:cxn>
              </a:cxnLst>
              <a:rect l="0" t="0" r="r" b="b"/>
              <a:pathLst>
                <a:path w="40" h="66">
                  <a:moveTo>
                    <a:pt x="0" y="6"/>
                  </a:moveTo>
                  <a:lnTo>
                    <a:pt x="27" y="66"/>
                  </a:lnTo>
                  <a:lnTo>
                    <a:pt x="4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600"/>
            <p:cNvSpPr>
              <a:spLocks noChangeShapeType="1"/>
            </p:cNvSpPr>
            <p:nvPr/>
          </p:nvSpPr>
          <p:spPr bwMode="auto">
            <a:xfrm>
              <a:off x="5458" y="6563"/>
              <a:ext cx="110" cy="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Freeform 599"/>
            <p:cNvSpPr>
              <a:spLocks/>
            </p:cNvSpPr>
            <p:nvPr/>
          </p:nvSpPr>
          <p:spPr bwMode="auto">
            <a:xfrm flipH="1">
              <a:off x="5432" y="6511"/>
              <a:ext cx="136" cy="78"/>
            </a:xfrm>
            <a:custGeom>
              <a:avLst/>
              <a:gdLst>
                <a:gd name="T0" fmla="*/ 54 w 67"/>
                <a:gd name="T1" fmla="*/ 0 h 39"/>
                <a:gd name="T2" fmla="*/ 0 w 67"/>
                <a:gd name="T3" fmla="*/ 39 h 39"/>
                <a:gd name="T4" fmla="*/ 67 w 67"/>
                <a:gd name="T5" fmla="*/ 39 h 39"/>
              </a:gdLst>
              <a:ahLst/>
              <a:cxnLst>
                <a:cxn ang="0">
                  <a:pos x="T0" y="T1"/>
                </a:cxn>
                <a:cxn ang="0">
                  <a:pos x="T2" y="T3"/>
                </a:cxn>
                <a:cxn ang="0">
                  <a:pos x="T4" y="T5"/>
                </a:cxn>
              </a:cxnLst>
              <a:rect l="0" t="0" r="r" b="b"/>
              <a:pathLst>
                <a:path w="67" h="39">
                  <a:moveTo>
                    <a:pt x="54" y="0"/>
                  </a:moveTo>
                  <a:lnTo>
                    <a:pt x="0" y="39"/>
                  </a:lnTo>
                  <a:lnTo>
                    <a:pt x="67" y="39"/>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598"/>
            <p:cNvSpPr>
              <a:spLocks noChangeShapeType="1"/>
            </p:cNvSpPr>
            <p:nvPr/>
          </p:nvSpPr>
          <p:spPr bwMode="auto">
            <a:xfrm flipV="1">
              <a:off x="5568" y="6403"/>
              <a:ext cx="160" cy="18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597"/>
            <p:cNvSpPr>
              <a:spLocks/>
            </p:cNvSpPr>
            <p:nvPr/>
          </p:nvSpPr>
          <p:spPr bwMode="auto">
            <a:xfrm flipH="1">
              <a:off x="5620" y="6403"/>
              <a:ext cx="108" cy="120"/>
            </a:xfrm>
            <a:custGeom>
              <a:avLst/>
              <a:gdLst>
                <a:gd name="T0" fmla="*/ 53 w 53"/>
                <a:gd name="T1" fmla="*/ 34 h 60"/>
                <a:gd name="T2" fmla="*/ 0 w 53"/>
                <a:gd name="T3" fmla="*/ 0 h 60"/>
                <a:gd name="T4" fmla="*/ 26 w 53"/>
                <a:gd name="T5" fmla="*/ 60 h 60"/>
              </a:gdLst>
              <a:ahLst/>
              <a:cxnLst>
                <a:cxn ang="0">
                  <a:pos x="T0" y="T1"/>
                </a:cxn>
                <a:cxn ang="0">
                  <a:pos x="T2" y="T3"/>
                </a:cxn>
                <a:cxn ang="0">
                  <a:pos x="T4" y="T5"/>
                </a:cxn>
              </a:cxnLst>
              <a:rect l="0" t="0" r="r" b="b"/>
              <a:pathLst>
                <a:path w="53" h="60">
                  <a:moveTo>
                    <a:pt x="53" y="34"/>
                  </a:moveTo>
                  <a:lnTo>
                    <a:pt x="0" y="0"/>
                  </a:lnTo>
                  <a:lnTo>
                    <a:pt x="26" y="6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596"/>
            <p:cNvSpPr>
              <a:spLocks noChangeShapeType="1"/>
            </p:cNvSpPr>
            <p:nvPr/>
          </p:nvSpPr>
          <p:spPr bwMode="auto">
            <a:xfrm flipH="1">
              <a:off x="5608" y="6403"/>
              <a:ext cx="120" cy="17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Freeform 595"/>
            <p:cNvSpPr>
              <a:spLocks/>
            </p:cNvSpPr>
            <p:nvPr/>
          </p:nvSpPr>
          <p:spPr bwMode="auto">
            <a:xfrm flipH="1">
              <a:off x="5608" y="6443"/>
              <a:ext cx="108" cy="134"/>
            </a:xfrm>
            <a:custGeom>
              <a:avLst/>
              <a:gdLst>
                <a:gd name="T0" fmla="*/ 0 w 53"/>
                <a:gd name="T1" fmla="*/ 27 h 67"/>
                <a:gd name="T2" fmla="*/ 53 w 53"/>
                <a:gd name="T3" fmla="*/ 67 h 67"/>
                <a:gd name="T4" fmla="*/ 34 w 53"/>
                <a:gd name="T5" fmla="*/ 0 h 67"/>
              </a:gdLst>
              <a:ahLst/>
              <a:cxnLst>
                <a:cxn ang="0">
                  <a:pos x="T0" y="T1"/>
                </a:cxn>
                <a:cxn ang="0">
                  <a:pos x="T2" y="T3"/>
                </a:cxn>
                <a:cxn ang="0">
                  <a:pos x="T4" y="T5"/>
                </a:cxn>
              </a:cxnLst>
              <a:rect l="0" t="0" r="r" b="b"/>
              <a:pathLst>
                <a:path w="53" h="67">
                  <a:moveTo>
                    <a:pt x="0" y="27"/>
                  </a:moveTo>
                  <a:lnTo>
                    <a:pt x="53" y="67"/>
                  </a:lnTo>
                  <a:lnTo>
                    <a:pt x="34"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594"/>
            <p:cNvSpPr>
              <a:spLocks noChangeShapeType="1"/>
            </p:cNvSpPr>
            <p:nvPr/>
          </p:nvSpPr>
          <p:spPr bwMode="auto">
            <a:xfrm flipH="1">
              <a:off x="5606" y="6577"/>
              <a:ext cx="2" cy="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Freeform 593"/>
            <p:cNvSpPr>
              <a:spLocks/>
            </p:cNvSpPr>
            <p:nvPr/>
          </p:nvSpPr>
          <p:spPr bwMode="auto">
            <a:xfrm flipH="1">
              <a:off x="5554" y="6471"/>
              <a:ext cx="80" cy="132"/>
            </a:xfrm>
            <a:custGeom>
              <a:avLst/>
              <a:gdLst>
                <a:gd name="T0" fmla="*/ 0 w 40"/>
                <a:gd name="T1" fmla="*/ 0 h 66"/>
                <a:gd name="T2" fmla="*/ 13 w 40"/>
                <a:gd name="T3" fmla="*/ 66 h 66"/>
                <a:gd name="T4" fmla="*/ 40 w 40"/>
                <a:gd name="T5" fmla="*/ 6 h 66"/>
              </a:gdLst>
              <a:ahLst/>
              <a:cxnLst>
                <a:cxn ang="0">
                  <a:pos x="T0" y="T1"/>
                </a:cxn>
                <a:cxn ang="0">
                  <a:pos x="T2" y="T3"/>
                </a:cxn>
                <a:cxn ang="0">
                  <a:pos x="T4" y="T5"/>
                </a:cxn>
              </a:cxnLst>
              <a:rect l="0" t="0" r="r" b="b"/>
              <a:pathLst>
                <a:path w="40" h="66">
                  <a:moveTo>
                    <a:pt x="0" y="0"/>
                  </a:moveTo>
                  <a:lnTo>
                    <a:pt x="13" y="66"/>
                  </a:lnTo>
                  <a:lnTo>
                    <a:pt x="40" y="6"/>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592"/>
            <p:cNvSpPr>
              <a:spLocks noChangeShapeType="1"/>
            </p:cNvSpPr>
            <p:nvPr/>
          </p:nvSpPr>
          <p:spPr bwMode="auto">
            <a:xfrm flipH="1">
              <a:off x="5514" y="6603"/>
              <a:ext cx="94" cy="5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Freeform 591"/>
            <p:cNvSpPr>
              <a:spLocks/>
            </p:cNvSpPr>
            <p:nvPr/>
          </p:nvSpPr>
          <p:spPr bwMode="auto">
            <a:xfrm flipH="1">
              <a:off x="5514" y="6563"/>
              <a:ext cx="120" cy="94"/>
            </a:xfrm>
            <a:custGeom>
              <a:avLst/>
              <a:gdLst>
                <a:gd name="T0" fmla="*/ 0 w 60"/>
                <a:gd name="T1" fmla="*/ 33 h 47"/>
                <a:gd name="T2" fmla="*/ 60 w 60"/>
                <a:gd name="T3" fmla="*/ 47 h 47"/>
                <a:gd name="T4" fmla="*/ 20 w 60"/>
                <a:gd name="T5" fmla="*/ 0 h 47"/>
              </a:gdLst>
              <a:ahLst/>
              <a:cxnLst>
                <a:cxn ang="0">
                  <a:pos x="T0" y="T1"/>
                </a:cxn>
                <a:cxn ang="0">
                  <a:pos x="T2" y="T3"/>
                </a:cxn>
                <a:cxn ang="0">
                  <a:pos x="T4" y="T5"/>
                </a:cxn>
              </a:cxnLst>
              <a:rect l="0" t="0" r="r" b="b"/>
              <a:pathLst>
                <a:path w="60" h="47">
                  <a:moveTo>
                    <a:pt x="0" y="33"/>
                  </a:moveTo>
                  <a:lnTo>
                    <a:pt x="60" y="47"/>
                  </a:lnTo>
                  <a:lnTo>
                    <a:pt x="2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590"/>
            <p:cNvSpPr>
              <a:spLocks noChangeShapeType="1"/>
            </p:cNvSpPr>
            <p:nvPr/>
          </p:nvSpPr>
          <p:spPr bwMode="auto">
            <a:xfrm flipV="1">
              <a:off x="5514" y="6563"/>
              <a:ext cx="242" cy="9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Freeform 589"/>
            <p:cNvSpPr>
              <a:spLocks/>
            </p:cNvSpPr>
            <p:nvPr/>
          </p:nvSpPr>
          <p:spPr bwMode="auto">
            <a:xfrm flipH="1">
              <a:off x="5634" y="6563"/>
              <a:ext cx="122" cy="80"/>
            </a:xfrm>
            <a:custGeom>
              <a:avLst/>
              <a:gdLst>
                <a:gd name="T0" fmla="*/ 60 w 60"/>
                <a:gd name="T1" fmla="*/ 0 h 40"/>
                <a:gd name="T2" fmla="*/ 0 w 60"/>
                <a:gd name="T3" fmla="*/ 0 h 40"/>
                <a:gd name="T4" fmla="*/ 47 w 60"/>
                <a:gd name="T5" fmla="*/ 40 h 40"/>
              </a:gdLst>
              <a:ahLst/>
              <a:cxnLst>
                <a:cxn ang="0">
                  <a:pos x="T0" y="T1"/>
                </a:cxn>
                <a:cxn ang="0">
                  <a:pos x="T2" y="T3"/>
                </a:cxn>
                <a:cxn ang="0">
                  <a:pos x="T4" y="T5"/>
                </a:cxn>
              </a:cxnLst>
              <a:rect l="0" t="0" r="r" b="b"/>
              <a:pathLst>
                <a:path w="60" h="40">
                  <a:moveTo>
                    <a:pt x="60" y="0"/>
                  </a:moveTo>
                  <a:lnTo>
                    <a:pt x="0" y="0"/>
                  </a:lnTo>
                  <a:lnTo>
                    <a:pt x="47"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588"/>
            <p:cNvSpPr>
              <a:spLocks noChangeShapeType="1"/>
            </p:cNvSpPr>
            <p:nvPr/>
          </p:nvSpPr>
          <p:spPr bwMode="auto">
            <a:xfrm flipH="1">
              <a:off x="5620" y="6563"/>
              <a:ext cx="136" cy="21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Freeform 587"/>
            <p:cNvSpPr>
              <a:spLocks/>
            </p:cNvSpPr>
            <p:nvPr/>
          </p:nvSpPr>
          <p:spPr bwMode="auto">
            <a:xfrm flipH="1">
              <a:off x="5620" y="6657"/>
              <a:ext cx="96" cy="118"/>
            </a:xfrm>
            <a:custGeom>
              <a:avLst/>
              <a:gdLst>
                <a:gd name="T0" fmla="*/ 0 w 47"/>
                <a:gd name="T1" fmla="*/ 26 h 59"/>
                <a:gd name="T2" fmla="*/ 47 w 47"/>
                <a:gd name="T3" fmla="*/ 59 h 59"/>
                <a:gd name="T4" fmla="*/ 34 w 47"/>
                <a:gd name="T5" fmla="*/ 0 h 59"/>
              </a:gdLst>
              <a:ahLst/>
              <a:cxnLst>
                <a:cxn ang="0">
                  <a:pos x="T0" y="T1"/>
                </a:cxn>
                <a:cxn ang="0">
                  <a:pos x="T2" y="T3"/>
                </a:cxn>
                <a:cxn ang="0">
                  <a:pos x="T4" y="T5"/>
                </a:cxn>
              </a:cxnLst>
              <a:rect l="0" t="0" r="r" b="b"/>
              <a:pathLst>
                <a:path w="47" h="59">
                  <a:moveTo>
                    <a:pt x="0" y="26"/>
                  </a:moveTo>
                  <a:lnTo>
                    <a:pt x="47" y="59"/>
                  </a:lnTo>
                  <a:lnTo>
                    <a:pt x="34"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586"/>
            <p:cNvSpPr>
              <a:spLocks noChangeShapeType="1"/>
            </p:cNvSpPr>
            <p:nvPr/>
          </p:nvSpPr>
          <p:spPr bwMode="auto">
            <a:xfrm flipH="1" flipV="1">
              <a:off x="5406" y="6257"/>
              <a:ext cx="214" cy="518"/>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Freeform 585"/>
            <p:cNvSpPr>
              <a:spLocks/>
            </p:cNvSpPr>
            <p:nvPr/>
          </p:nvSpPr>
          <p:spPr bwMode="auto">
            <a:xfrm flipH="1">
              <a:off x="5406" y="6257"/>
              <a:ext cx="80" cy="134"/>
            </a:xfrm>
            <a:custGeom>
              <a:avLst/>
              <a:gdLst>
                <a:gd name="T0" fmla="*/ 40 w 40"/>
                <a:gd name="T1" fmla="*/ 67 h 67"/>
                <a:gd name="T2" fmla="*/ 40 w 40"/>
                <a:gd name="T3" fmla="*/ 0 h 67"/>
                <a:gd name="T4" fmla="*/ 0 w 40"/>
                <a:gd name="T5" fmla="*/ 47 h 67"/>
              </a:gdLst>
              <a:ahLst/>
              <a:cxnLst>
                <a:cxn ang="0">
                  <a:pos x="T0" y="T1"/>
                </a:cxn>
                <a:cxn ang="0">
                  <a:pos x="T2" y="T3"/>
                </a:cxn>
                <a:cxn ang="0">
                  <a:pos x="T4" y="T5"/>
                </a:cxn>
              </a:cxnLst>
              <a:rect l="0" t="0" r="r" b="b"/>
              <a:pathLst>
                <a:path w="40" h="67">
                  <a:moveTo>
                    <a:pt x="40" y="67"/>
                  </a:moveTo>
                  <a:lnTo>
                    <a:pt x="40" y="0"/>
                  </a:lnTo>
                  <a:lnTo>
                    <a:pt x="0" y="4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584"/>
            <p:cNvSpPr>
              <a:spLocks noChangeShapeType="1"/>
            </p:cNvSpPr>
            <p:nvPr/>
          </p:nvSpPr>
          <p:spPr bwMode="auto">
            <a:xfrm>
              <a:off x="5406" y="6257"/>
              <a:ext cx="228" cy="34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Freeform 583"/>
            <p:cNvSpPr>
              <a:spLocks/>
            </p:cNvSpPr>
            <p:nvPr/>
          </p:nvSpPr>
          <p:spPr bwMode="auto">
            <a:xfrm flipH="1">
              <a:off x="5528" y="6471"/>
              <a:ext cx="106" cy="132"/>
            </a:xfrm>
            <a:custGeom>
              <a:avLst/>
              <a:gdLst>
                <a:gd name="T0" fmla="*/ 20 w 53"/>
                <a:gd name="T1" fmla="*/ 0 h 66"/>
                <a:gd name="T2" fmla="*/ 0 w 53"/>
                <a:gd name="T3" fmla="*/ 66 h 66"/>
                <a:gd name="T4" fmla="*/ 53 w 53"/>
                <a:gd name="T5" fmla="*/ 26 h 66"/>
              </a:gdLst>
              <a:ahLst/>
              <a:cxnLst>
                <a:cxn ang="0">
                  <a:pos x="T0" y="T1"/>
                </a:cxn>
                <a:cxn ang="0">
                  <a:pos x="T2" y="T3"/>
                </a:cxn>
                <a:cxn ang="0">
                  <a:pos x="T4" y="T5"/>
                </a:cxn>
              </a:cxnLst>
              <a:rect l="0" t="0" r="r" b="b"/>
              <a:pathLst>
                <a:path w="53" h="66">
                  <a:moveTo>
                    <a:pt x="20" y="0"/>
                  </a:moveTo>
                  <a:lnTo>
                    <a:pt x="0" y="66"/>
                  </a:lnTo>
                  <a:lnTo>
                    <a:pt x="53" y="26"/>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582"/>
            <p:cNvSpPr>
              <a:spLocks noChangeShapeType="1"/>
            </p:cNvSpPr>
            <p:nvPr/>
          </p:nvSpPr>
          <p:spPr bwMode="auto">
            <a:xfrm>
              <a:off x="5634" y="6603"/>
              <a:ext cx="28" cy="16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Freeform 581"/>
            <p:cNvSpPr>
              <a:spLocks/>
            </p:cNvSpPr>
            <p:nvPr/>
          </p:nvSpPr>
          <p:spPr bwMode="auto">
            <a:xfrm flipH="1">
              <a:off x="5594" y="6629"/>
              <a:ext cx="94" cy="134"/>
            </a:xfrm>
            <a:custGeom>
              <a:avLst/>
              <a:gdLst>
                <a:gd name="T0" fmla="*/ 0 w 46"/>
                <a:gd name="T1" fmla="*/ 0 h 67"/>
                <a:gd name="T2" fmla="*/ 13 w 46"/>
                <a:gd name="T3" fmla="*/ 67 h 67"/>
                <a:gd name="T4" fmla="*/ 46 w 46"/>
                <a:gd name="T5" fmla="*/ 7 h 67"/>
              </a:gdLst>
              <a:ahLst/>
              <a:cxnLst>
                <a:cxn ang="0">
                  <a:pos x="T0" y="T1"/>
                </a:cxn>
                <a:cxn ang="0">
                  <a:pos x="T2" y="T3"/>
                </a:cxn>
                <a:cxn ang="0">
                  <a:pos x="T4" y="T5"/>
                </a:cxn>
              </a:cxnLst>
              <a:rect l="0" t="0" r="r" b="b"/>
              <a:pathLst>
                <a:path w="46" h="67">
                  <a:moveTo>
                    <a:pt x="0" y="0"/>
                  </a:moveTo>
                  <a:lnTo>
                    <a:pt x="13" y="67"/>
                  </a:lnTo>
                  <a:lnTo>
                    <a:pt x="46" y="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580"/>
            <p:cNvSpPr>
              <a:spLocks noChangeShapeType="1"/>
            </p:cNvSpPr>
            <p:nvPr/>
          </p:nvSpPr>
          <p:spPr bwMode="auto">
            <a:xfrm flipH="1" flipV="1">
              <a:off x="5568" y="6669"/>
              <a:ext cx="94" cy="9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Freeform 579"/>
            <p:cNvSpPr>
              <a:spLocks/>
            </p:cNvSpPr>
            <p:nvPr/>
          </p:nvSpPr>
          <p:spPr bwMode="auto">
            <a:xfrm flipH="1">
              <a:off x="5568" y="6669"/>
              <a:ext cx="120" cy="120"/>
            </a:xfrm>
            <a:custGeom>
              <a:avLst/>
              <a:gdLst>
                <a:gd name="T0" fmla="*/ 33 w 59"/>
                <a:gd name="T1" fmla="*/ 60 h 60"/>
                <a:gd name="T2" fmla="*/ 59 w 59"/>
                <a:gd name="T3" fmla="*/ 0 h 60"/>
                <a:gd name="T4" fmla="*/ 0 w 59"/>
                <a:gd name="T5" fmla="*/ 27 h 60"/>
              </a:gdLst>
              <a:ahLst/>
              <a:cxnLst>
                <a:cxn ang="0">
                  <a:pos x="T0" y="T1"/>
                </a:cxn>
                <a:cxn ang="0">
                  <a:pos x="T2" y="T3"/>
                </a:cxn>
                <a:cxn ang="0">
                  <a:pos x="T4" y="T5"/>
                </a:cxn>
              </a:cxnLst>
              <a:rect l="0" t="0" r="r" b="b"/>
              <a:pathLst>
                <a:path w="59" h="60">
                  <a:moveTo>
                    <a:pt x="33" y="60"/>
                  </a:moveTo>
                  <a:lnTo>
                    <a:pt x="59" y="0"/>
                  </a:lnTo>
                  <a:lnTo>
                    <a:pt x="0" y="2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578"/>
            <p:cNvSpPr>
              <a:spLocks noChangeShapeType="1"/>
            </p:cNvSpPr>
            <p:nvPr/>
          </p:nvSpPr>
          <p:spPr bwMode="auto">
            <a:xfrm flipH="1">
              <a:off x="5566" y="6669"/>
              <a:ext cx="2"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577"/>
            <p:cNvSpPr>
              <a:spLocks noChangeShapeType="1"/>
            </p:cNvSpPr>
            <p:nvPr/>
          </p:nvSpPr>
          <p:spPr bwMode="auto">
            <a:xfrm flipH="1">
              <a:off x="5566" y="6669"/>
              <a:ext cx="2"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576"/>
            <p:cNvSpPr>
              <a:spLocks noChangeShapeType="1"/>
            </p:cNvSpPr>
            <p:nvPr/>
          </p:nvSpPr>
          <p:spPr bwMode="auto">
            <a:xfrm flipH="1">
              <a:off x="5566" y="6669"/>
              <a:ext cx="2"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575"/>
            <p:cNvSpPr>
              <a:spLocks noChangeShapeType="1"/>
            </p:cNvSpPr>
            <p:nvPr/>
          </p:nvSpPr>
          <p:spPr bwMode="auto">
            <a:xfrm flipH="1" flipV="1">
              <a:off x="5350" y="6657"/>
              <a:ext cx="218" cy="1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Freeform 574"/>
            <p:cNvSpPr>
              <a:spLocks/>
            </p:cNvSpPr>
            <p:nvPr/>
          </p:nvSpPr>
          <p:spPr bwMode="auto">
            <a:xfrm flipH="1">
              <a:off x="5350" y="6617"/>
              <a:ext cx="122" cy="92"/>
            </a:xfrm>
            <a:custGeom>
              <a:avLst/>
              <a:gdLst>
                <a:gd name="T0" fmla="*/ 7 w 60"/>
                <a:gd name="T1" fmla="*/ 46 h 46"/>
                <a:gd name="T2" fmla="*/ 60 w 60"/>
                <a:gd name="T3" fmla="*/ 20 h 46"/>
                <a:gd name="T4" fmla="*/ 0 w 60"/>
                <a:gd name="T5" fmla="*/ 0 h 46"/>
              </a:gdLst>
              <a:ahLst/>
              <a:cxnLst>
                <a:cxn ang="0">
                  <a:pos x="T0" y="T1"/>
                </a:cxn>
                <a:cxn ang="0">
                  <a:pos x="T2" y="T3"/>
                </a:cxn>
                <a:cxn ang="0">
                  <a:pos x="T4" y="T5"/>
                </a:cxn>
              </a:cxnLst>
              <a:rect l="0" t="0" r="r" b="b"/>
              <a:pathLst>
                <a:path w="60" h="46">
                  <a:moveTo>
                    <a:pt x="7" y="46"/>
                  </a:moveTo>
                  <a:lnTo>
                    <a:pt x="60" y="20"/>
                  </a:lnTo>
                  <a:lnTo>
                    <a:pt x="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Oval 573"/>
            <p:cNvSpPr>
              <a:spLocks noChangeArrowheads="1"/>
            </p:cNvSpPr>
            <p:nvPr/>
          </p:nvSpPr>
          <p:spPr bwMode="auto">
            <a:xfrm flipH="1">
              <a:off x="5054" y="5965"/>
              <a:ext cx="918" cy="90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Freeform 572"/>
            <p:cNvSpPr>
              <a:spLocks/>
            </p:cNvSpPr>
            <p:nvPr/>
          </p:nvSpPr>
          <p:spPr bwMode="auto">
            <a:xfrm flipH="1">
              <a:off x="5458" y="6337"/>
              <a:ext cx="122" cy="106"/>
            </a:xfrm>
            <a:custGeom>
              <a:avLst/>
              <a:gdLst>
                <a:gd name="T0" fmla="*/ 33 w 60"/>
                <a:gd name="T1" fmla="*/ 0 h 53"/>
                <a:gd name="T2" fmla="*/ 60 w 60"/>
                <a:gd name="T3" fmla="*/ 53 h 53"/>
                <a:gd name="T4" fmla="*/ 0 w 60"/>
                <a:gd name="T5" fmla="*/ 53 h 53"/>
                <a:gd name="T6" fmla="*/ 33 w 60"/>
                <a:gd name="T7" fmla="*/ 0 h 53"/>
              </a:gdLst>
              <a:ahLst/>
              <a:cxnLst>
                <a:cxn ang="0">
                  <a:pos x="T0" y="T1"/>
                </a:cxn>
                <a:cxn ang="0">
                  <a:pos x="T2" y="T3"/>
                </a:cxn>
                <a:cxn ang="0">
                  <a:pos x="T4" y="T5"/>
                </a:cxn>
                <a:cxn ang="0">
                  <a:pos x="T6" y="T7"/>
                </a:cxn>
              </a:cxnLst>
              <a:rect l="0" t="0" r="r" b="b"/>
              <a:pathLst>
                <a:path w="60" h="53">
                  <a:moveTo>
                    <a:pt x="33" y="0"/>
                  </a:moveTo>
                  <a:lnTo>
                    <a:pt x="60" y="53"/>
                  </a:lnTo>
                  <a:lnTo>
                    <a:pt x="0" y="53"/>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Freeform 571"/>
            <p:cNvSpPr>
              <a:spLocks/>
            </p:cNvSpPr>
            <p:nvPr/>
          </p:nvSpPr>
          <p:spPr bwMode="auto">
            <a:xfrm flipH="1">
              <a:off x="5458" y="6337"/>
              <a:ext cx="122" cy="106"/>
            </a:xfrm>
            <a:custGeom>
              <a:avLst/>
              <a:gdLst>
                <a:gd name="T0" fmla="*/ 33 w 60"/>
                <a:gd name="T1" fmla="*/ 0 h 53"/>
                <a:gd name="T2" fmla="*/ 60 w 60"/>
                <a:gd name="T3" fmla="*/ 53 h 53"/>
                <a:gd name="T4" fmla="*/ 0 w 60"/>
                <a:gd name="T5" fmla="*/ 53 h 53"/>
                <a:gd name="T6" fmla="*/ 33 w 60"/>
                <a:gd name="T7" fmla="*/ 0 h 53"/>
              </a:gdLst>
              <a:ahLst/>
              <a:cxnLst>
                <a:cxn ang="0">
                  <a:pos x="T0" y="T1"/>
                </a:cxn>
                <a:cxn ang="0">
                  <a:pos x="T2" y="T3"/>
                </a:cxn>
                <a:cxn ang="0">
                  <a:pos x="T4" y="T5"/>
                </a:cxn>
                <a:cxn ang="0">
                  <a:pos x="T6" y="T7"/>
                </a:cxn>
              </a:cxnLst>
              <a:rect l="0" t="0" r="r" b="b"/>
              <a:pathLst>
                <a:path w="60" h="53">
                  <a:moveTo>
                    <a:pt x="33" y="0"/>
                  </a:moveTo>
                  <a:lnTo>
                    <a:pt x="60" y="53"/>
                  </a:lnTo>
                  <a:lnTo>
                    <a:pt x="0" y="53"/>
                  </a:lnTo>
                  <a:lnTo>
                    <a:pt x="33" y="0"/>
                  </a:lnTo>
                </a:path>
              </a:pathLst>
            </a:custGeom>
            <a:solidFill>
              <a:srgbClr val="C0C0C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Rectangle 570"/>
            <p:cNvSpPr>
              <a:spLocks noChangeArrowheads="1"/>
            </p:cNvSpPr>
            <p:nvPr/>
          </p:nvSpPr>
          <p:spPr bwMode="auto">
            <a:xfrm rot="3395947" flipH="1">
              <a:off x="6733" y="7847"/>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0" name="Rectangle 569"/>
            <p:cNvSpPr>
              <a:spLocks noChangeArrowheads="1"/>
            </p:cNvSpPr>
            <p:nvPr/>
          </p:nvSpPr>
          <p:spPr bwMode="auto">
            <a:xfrm rot="3395947" flipH="1">
              <a:off x="6750" y="785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Rectangle 568"/>
            <p:cNvSpPr>
              <a:spLocks noChangeArrowheads="1"/>
            </p:cNvSpPr>
            <p:nvPr/>
          </p:nvSpPr>
          <p:spPr bwMode="auto">
            <a:xfrm rot="3395947" flipH="1">
              <a:off x="6717" y="7878"/>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Rectangle 567"/>
            <p:cNvSpPr>
              <a:spLocks noChangeArrowheads="1"/>
            </p:cNvSpPr>
            <p:nvPr/>
          </p:nvSpPr>
          <p:spPr bwMode="auto">
            <a:xfrm rot="3395947" flipH="1">
              <a:off x="6725" y="7865"/>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Rectangle 566"/>
            <p:cNvSpPr>
              <a:spLocks noChangeArrowheads="1"/>
            </p:cNvSpPr>
            <p:nvPr/>
          </p:nvSpPr>
          <p:spPr bwMode="auto">
            <a:xfrm rot="3395947" flipH="1">
              <a:off x="6714" y="7871"/>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4" name="Rectangle 565"/>
            <p:cNvSpPr>
              <a:spLocks noChangeArrowheads="1"/>
            </p:cNvSpPr>
            <p:nvPr/>
          </p:nvSpPr>
          <p:spPr bwMode="auto">
            <a:xfrm rot="3395947" flipH="1">
              <a:off x="6714" y="7871"/>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Rectangle 564"/>
            <p:cNvSpPr>
              <a:spLocks noChangeArrowheads="1"/>
            </p:cNvSpPr>
            <p:nvPr/>
          </p:nvSpPr>
          <p:spPr bwMode="auto">
            <a:xfrm rot="3395947" flipH="1">
              <a:off x="6725" y="7865"/>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Oval 563"/>
            <p:cNvSpPr>
              <a:spLocks noChangeArrowheads="1"/>
            </p:cNvSpPr>
            <p:nvPr/>
          </p:nvSpPr>
          <p:spPr bwMode="auto">
            <a:xfrm rot="3395947" flipH="1">
              <a:off x="6719" y="7848"/>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Rectangle 562"/>
            <p:cNvSpPr>
              <a:spLocks noChangeArrowheads="1"/>
            </p:cNvSpPr>
            <p:nvPr/>
          </p:nvSpPr>
          <p:spPr bwMode="auto">
            <a:xfrm rot="3395947" flipH="1">
              <a:off x="6611" y="7590"/>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Rectangle 561"/>
            <p:cNvSpPr>
              <a:spLocks noChangeArrowheads="1"/>
            </p:cNvSpPr>
            <p:nvPr/>
          </p:nvSpPr>
          <p:spPr bwMode="auto">
            <a:xfrm rot="3395947" flipH="1">
              <a:off x="6628" y="7599"/>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Rectangle 560"/>
            <p:cNvSpPr>
              <a:spLocks noChangeArrowheads="1"/>
            </p:cNvSpPr>
            <p:nvPr/>
          </p:nvSpPr>
          <p:spPr bwMode="auto">
            <a:xfrm rot="3395947" flipH="1">
              <a:off x="6595" y="7621"/>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Rectangle 559"/>
            <p:cNvSpPr>
              <a:spLocks noChangeArrowheads="1"/>
            </p:cNvSpPr>
            <p:nvPr/>
          </p:nvSpPr>
          <p:spPr bwMode="auto">
            <a:xfrm rot="3395947" flipH="1">
              <a:off x="6603" y="7607"/>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Rectangle 558"/>
            <p:cNvSpPr>
              <a:spLocks noChangeArrowheads="1"/>
            </p:cNvSpPr>
            <p:nvPr/>
          </p:nvSpPr>
          <p:spPr bwMode="auto">
            <a:xfrm rot="3395947" flipH="1">
              <a:off x="6592" y="7613"/>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Rectangle 557"/>
            <p:cNvSpPr>
              <a:spLocks noChangeArrowheads="1"/>
            </p:cNvSpPr>
            <p:nvPr/>
          </p:nvSpPr>
          <p:spPr bwMode="auto">
            <a:xfrm rot="3395947" flipH="1">
              <a:off x="6592" y="7613"/>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Rectangle 556"/>
            <p:cNvSpPr>
              <a:spLocks noChangeArrowheads="1"/>
            </p:cNvSpPr>
            <p:nvPr/>
          </p:nvSpPr>
          <p:spPr bwMode="auto">
            <a:xfrm rot="3395947" flipH="1">
              <a:off x="6603" y="7607"/>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Oval 555"/>
            <p:cNvSpPr>
              <a:spLocks noChangeArrowheads="1"/>
            </p:cNvSpPr>
            <p:nvPr/>
          </p:nvSpPr>
          <p:spPr bwMode="auto">
            <a:xfrm rot="3395947" flipH="1">
              <a:off x="6597" y="7590"/>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Rectangle 554"/>
            <p:cNvSpPr>
              <a:spLocks noChangeArrowheads="1"/>
            </p:cNvSpPr>
            <p:nvPr/>
          </p:nvSpPr>
          <p:spPr bwMode="auto">
            <a:xfrm rot="3395947" flipH="1">
              <a:off x="6278" y="7470"/>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Rectangle 553"/>
            <p:cNvSpPr>
              <a:spLocks noChangeArrowheads="1"/>
            </p:cNvSpPr>
            <p:nvPr/>
          </p:nvSpPr>
          <p:spPr bwMode="auto">
            <a:xfrm rot="3395947" flipH="1">
              <a:off x="6295" y="7479"/>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Rectangle 552"/>
            <p:cNvSpPr>
              <a:spLocks noChangeArrowheads="1"/>
            </p:cNvSpPr>
            <p:nvPr/>
          </p:nvSpPr>
          <p:spPr bwMode="auto">
            <a:xfrm rot="3395947" flipH="1">
              <a:off x="6261" y="7501"/>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Rectangle 551"/>
            <p:cNvSpPr>
              <a:spLocks noChangeArrowheads="1"/>
            </p:cNvSpPr>
            <p:nvPr/>
          </p:nvSpPr>
          <p:spPr bwMode="auto">
            <a:xfrm rot="3395947" flipH="1">
              <a:off x="6269" y="7486"/>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Rectangle 550"/>
            <p:cNvSpPr>
              <a:spLocks noChangeArrowheads="1"/>
            </p:cNvSpPr>
            <p:nvPr/>
          </p:nvSpPr>
          <p:spPr bwMode="auto">
            <a:xfrm rot="3395947" flipH="1">
              <a:off x="6258" y="7494"/>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Rectangle 549"/>
            <p:cNvSpPr>
              <a:spLocks noChangeArrowheads="1"/>
            </p:cNvSpPr>
            <p:nvPr/>
          </p:nvSpPr>
          <p:spPr bwMode="auto">
            <a:xfrm rot="3395947" flipH="1">
              <a:off x="6258" y="7494"/>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Rectangle 548"/>
            <p:cNvSpPr>
              <a:spLocks noChangeArrowheads="1"/>
            </p:cNvSpPr>
            <p:nvPr/>
          </p:nvSpPr>
          <p:spPr bwMode="auto">
            <a:xfrm rot="3395947" flipH="1">
              <a:off x="6269" y="7486"/>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Oval 547"/>
            <p:cNvSpPr>
              <a:spLocks noChangeArrowheads="1"/>
            </p:cNvSpPr>
            <p:nvPr/>
          </p:nvSpPr>
          <p:spPr bwMode="auto">
            <a:xfrm rot="3395947" flipH="1">
              <a:off x="6264" y="7470"/>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Rectangle 546"/>
            <p:cNvSpPr>
              <a:spLocks noChangeArrowheads="1"/>
            </p:cNvSpPr>
            <p:nvPr/>
          </p:nvSpPr>
          <p:spPr bwMode="auto">
            <a:xfrm rot="3395947" flipH="1">
              <a:off x="6541" y="7217"/>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Rectangle 545"/>
            <p:cNvSpPr>
              <a:spLocks noChangeArrowheads="1"/>
            </p:cNvSpPr>
            <p:nvPr/>
          </p:nvSpPr>
          <p:spPr bwMode="auto">
            <a:xfrm rot="3395947" flipH="1">
              <a:off x="6557" y="722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Rectangle 544"/>
            <p:cNvSpPr>
              <a:spLocks noChangeArrowheads="1"/>
            </p:cNvSpPr>
            <p:nvPr/>
          </p:nvSpPr>
          <p:spPr bwMode="auto">
            <a:xfrm rot="3395947" flipH="1">
              <a:off x="6524" y="7248"/>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Rectangle 543"/>
            <p:cNvSpPr>
              <a:spLocks noChangeArrowheads="1"/>
            </p:cNvSpPr>
            <p:nvPr/>
          </p:nvSpPr>
          <p:spPr bwMode="auto">
            <a:xfrm rot="3395947" flipH="1">
              <a:off x="6531" y="723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 name="Rectangle 542"/>
            <p:cNvSpPr>
              <a:spLocks noChangeArrowheads="1"/>
            </p:cNvSpPr>
            <p:nvPr/>
          </p:nvSpPr>
          <p:spPr bwMode="auto">
            <a:xfrm rot="3395947" flipH="1">
              <a:off x="6520" y="724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 name="Rectangle 541"/>
            <p:cNvSpPr>
              <a:spLocks noChangeArrowheads="1"/>
            </p:cNvSpPr>
            <p:nvPr/>
          </p:nvSpPr>
          <p:spPr bwMode="auto">
            <a:xfrm rot="3395947" flipH="1">
              <a:off x="6520" y="724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Rectangle 540"/>
            <p:cNvSpPr>
              <a:spLocks noChangeArrowheads="1"/>
            </p:cNvSpPr>
            <p:nvPr/>
          </p:nvSpPr>
          <p:spPr bwMode="auto">
            <a:xfrm rot="3395947" flipH="1">
              <a:off x="6531" y="723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Oval 539"/>
            <p:cNvSpPr>
              <a:spLocks noChangeArrowheads="1"/>
            </p:cNvSpPr>
            <p:nvPr/>
          </p:nvSpPr>
          <p:spPr bwMode="auto">
            <a:xfrm rot="3395947" flipH="1">
              <a:off x="6525" y="7217"/>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Rectangle 538"/>
            <p:cNvSpPr>
              <a:spLocks noChangeArrowheads="1"/>
            </p:cNvSpPr>
            <p:nvPr/>
          </p:nvSpPr>
          <p:spPr bwMode="auto">
            <a:xfrm rot="3395947" flipH="1">
              <a:off x="6381" y="7241"/>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Rectangle 537"/>
            <p:cNvSpPr>
              <a:spLocks noChangeArrowheads="1"/>
            </p:cNvSpPr>
            <p:nvPr/>
          </p:nvSpPr>
          <p:spPr bwMode="auto">
            <a:xfrm rot="3395947" flipH="1">
              <a:off x="6398" y="7250"/>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Rectangle 536"/>
            <p:cNvSpPr>
              <a:spLocks noChangeArrowheads="1"/>
            </p:cNvSpPr>
            <p:nvPr/>
          </p:nvSpPr>
          <p:spPr bwMode="auto">
            <a:xfrm rot="3395947" flipH="1">
              <a:off x="6365" y="7272"/>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 name="Rectangle 535"/>
            <p:cNvSpPr>
              <a:spLocks noChangeArrowheads="1"/>
            </p:cNvSpPr>
            <p:nvPr/>
          </p:nvSpPr>
          <p:spPr bwMode="auto">
            <a:xfrm rot="3395947" flipH="1">
              <a:off x="6373" y="7258"/>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Rectangle 534"/>
            <p:cNvSpPr>
              <a:spLocks noChangeArrowheads="1"/>
            </p:cNvSpPr>
            <p:nvPr/>
          </p:nvSpPr>
          <p:spPr bwMode="auto">
            <a:xfrm rot="3395947" flipH="1">
              <a:off x="6362" y="7264"/>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Rectangle 533"/>
            <p:cNvSpPr>
              <a:spLocks noChangeArrowheads="1"/>
            </p:cNvSpPr>
            <p:nvPr/>
          </p:nvSpPr>
          <p:spPr bwMode="auto">
            <a:xfrm rot="3395947" flipH="1">
              <a:off x="6362" y="7264"/>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Rectangle 532"/>
            <p:cNvSpPr>
              <a:spLocks noChangeArrowheads="1"/>
            </p:cNvSpPr>
            <p:nvPr/>
          </p:nvSpPr>
          <p:spPr bwMode="auto">
            <a:xfrm rot="3395947" flipH="1">
              <a:off x="6373" y="7258"/>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Oval 531"/>
            <p:cNvSpPr>
              <a:spLocks noChangeArrowheads="1"/>
            </p:cNvSpPr>
            <p:nvPr/>
          </p:nvSpPr>
          <p:spPr bwMode="auto">
            <a:xfrm rot="3395947" flipH="1">
              <a:off x="6367" y="7241"/>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Rectangle 530"/>
            <p:cNvSpPr>
              <a:spLocks noChangeArrowheads="1"/>
            </p:cNvSpPr>
            <p:nvPr/>
          </p:nvSpPr>
          <p:spPr bwMode="auto">
            <a:xfrm rot="3395947" flipH="1">
              <a:off x="6381" y="7241"/>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Rectangle 529"/>
            <p:cNvSpPr>
              <a:spLocks noChangeArrowheads="1"/>
            </p:cNvSpPr>
            <p:nvPr/>
          </p:nvSpPr>
          <p:spPr bwMode="auto">
            <a:xfrm rot="3395947" flipH="1">
              <a:off x="6398" y="7250"/>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 name="Rectangle 528"/>
            <p:cNvSpPr>
              <a:spLocks noChangeArrowheads="1"/>
            </p:cNvSpPr>
            <p:nvPr/>
          </p:nvSpPr>
          <p:spPr bwMode="auto">
            <a:xfrm rot="3395947" flipH="1">
              <a:off x="6365" y="7272"/>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Rectangle 527"/>
            <p:cNvSpPr>
              <a:spLocks noChangeArrowheads="1"/>
            </p:cNvSpPr>
            <p:nvPr/>
          </p:nvSpPr>
          <p:spPr bwMode="auto">
            <a:xfrm rot="3395947" flipH="1">
              <a:off x="6373" y="7258"/>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Rectangle 526"/>
            <p:cNvSpPr>
              <a:spLocks noChangeArrowheads="1"/>
            </p:cNvSpPr>
            <p:nvPr/>
          </p:nvSpPr>
          <p:spPr bwMode="auto">
            <a:xfrm rot="3395947" flipH="1">
              <a:off x="6362" y="7264"/>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 name="Rectangle 525"/>
            <p:cNvSpPr>
              <a:spLocks noChangeArrowheads="1"/>
            </p:cNvSpPr>
            <p:nvPr/>
          </p:nvSpPr>
          <p:spPr bwMode="auto">
            <a:xfrm rot="3395947" flipH="1">
              <a:off x="6362" y="7264"/>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 name="Rectangle 524"/>
            <p:cNvSpPr>
              <a:spLocks noChangeArrowheads="1"/>
            </p:cNvSpPr>
            <p:nvPr/>
          </p:nvSpPr>
          <p:spPr bwMode="auto">
            <a:xfrm rot="3395947" flipH="1">
              <a:off x="6373" y="7258"/>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 name="Oval 523"/>
            <p:cNvSpPr>
              <a:spLocks noChangeArrowheads="1"/>
            </p:cNvSpPr>
            <p:nvPr/>
          </p:nvSpPr>
          <p:spPr bwMode="auto">
            <a:xfrm rot="3395947" flipH="1">
              <a:off x="6367" y="7241"/>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Rectangle 522"/>
            <p:cNvSpPr>
              <a:spLocks noChangeArrowheads="1"/>
            </p:cNvSpPr>
            <p:nvPr/>
          </p:nvSpPr>
          <p:spPr bwMode="auto">
            <a:xfrm rot="3395947" flipH="1">
              <a:off x="6501" y="7568"/>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8" name="Rectangle 521"/>
            <p:cNvSpPr>
              <a:spLocks noChangeArrowheads="1"/>
            </p:cNvSpPr>
            <p:nvPr/>
          </p:nvSpPr>
          <p:spPr bwMode="auto">
            <a:xfrm rot="3395947" flipH="1">
              <a:off x="6517" y="757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Rectangle 520"/>
            <p:cNvSpPr>
              <a:spLocks noChangeArrowheads="1"/>
            </p:cNvSpPr>
            <p:nvPr/>
          </p:nvSpPr>
          <p:spPr bwMode="auto">
            <a:xfrm rot="3395947" flipH="1">
              <a:off x="6485" y="7599"/>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Rectangle 519"/>
            <p:cNvSpPr>
              <a:spLocks noChangeArrowheads="1"/>
            </p:cNvSpPr>
            <p:nvPr/>
          </p:nvSpPr>
          <p:spPr bwMode="auto">
            <a:xfrm rot="3395947" flipH="1">
              <a:off x="6491" y="7583"/>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 name="Rectangle 518"/>
            <p:cNvSpPr>
              <a:spLocks noChangeArrowheads="1"/>
            </p:cNvSpPr>
            <p:nvPr/>
          </p:nvSpPr>
          <p:spPr bwMode="auto">
            <a:xfrm rot="3395947" flipH="1">
              <a:off x="6480" y="759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 name="Rectangle 517"/>
            <p:cNvSpPr>
              <a:spLocks noChangeArrowheads="1"/>
            </p:cNvSpPr>
            <p:nvPr/>
          </p:nvSpPr>
          <p:spPr bwMode="auto">
            <a:xfrm rot="3395947" flipH="1">
              <a:off x="6480" y="759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 name="Rectangle 516"/>
            <p:cNvSpPr>
              <a:spLocks noChangeArrowheads="1"/>
            </p:cNvSpPr>
            <p:nvPr/>
          </p:nvSpPr>
          <p:spPr bwMode="auto">
            <a:xfrm rot="3395947" flipH="1">
              <a:off x="6491" y="7583"/>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 name="Oval 515"/>
            <p:cNvSpPr>
              <a:spLocks noChangeArrowheads="1"/>
            </p:cNvSpPr>
            <p:nvPr/>
          </p:nvSpPr>
          <p:spPr bwMode="auto">
            <a:xfrm rot="3395947" flipH="1">
              <a:off x="6486" y="7567"/>
              <a:ext cx="56"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Rectangle 514"/>
            <p:cNvSpPr>
              <a:spLocks noChangeArrowheads="1"/>
            </p:cNvSpPr>
            <p:nvPr/>
          </p:nvSpPr>
          <p:spPr bwMode="auto">
            <a:xfrm rot="3395947" flipH="1">
              <a:off x="6141" y="7432"/>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 name="Rectangle 513"/>
            <p:cNvSpPr>
              <a:spLocks noChangeArrowheads="1"/>
            </p:cNvSpPr>
            <p:nvPr/>
          </p:nvSpPr>
          <p:spPr bwMode="auto">
            <a:xfrm rot="3395947" flipH="1">
              <a:off x="6158" y="7441"/>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Rectangle 512"/>
            <p:cNvSpPr>
              <a:spLocks noChangeArrowheads="1"/>
            </p:cNvSpPr>
            <p:nvPr/>
          </p:nvSpPr>
          <p:spPr bwMode="auto">
            <a:xfrm rot="3395947" flipH="1">
              <a:off x="6124" y="7463"/>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 name="Rectangle 511"/>
            <p:cNvSpPr>
              <a:spLocks noChangeArrowheads="1"/>
            </p:cNvSpPr>
            <p:nvPr/>
          </p:nvSpPr>
          <p:spPr bwMode="auto">
            <a:xfrm rot="3395947" flipH="1">
              <a:off x="6132" y="7448"/>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Rectangle 510"/>
            <p:cNvSpPr>
              <a:spLocks noChangeArrowheads="1"/>
            </p:cNvSpPr>
            <p:nvPr/>
          </p:nvSpPr>
          <p:spPr bwMode="auto">
            <a:xfrm rot="3395947" flipH="1">
              <a:off x="6121" y="7455"/>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Rectangle 509"/>
            <p:cNvSpPr>
              <a:spLocks noChangeArrowheads="1"/>
            </p:cNvSpPr>
            <p:nvPr/>
          </p:nvSpPr>
          <p:spPr bwMode="auto">
            <a:xfrm rot="3395947" flipH="1">
              <a:off x="6121" y="7455"/>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Rectangle 508"/>
            <p:cNvSpPr>
              <a:spLocks noChangeArrowheads="1"/>
            </p:cNvSpPr>
            <p:nvPr/>
          </p:nvSpPr>
          <p:spPr bwMode="auto">
            <a:xfrm rot="3395947" flipH="1">
              <a:off x="6132" y="7448"/>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2" name="Oval 507"/>
            <p:cNvSpPr>
              <a:spLocks noChangeArrowheads="1"/>
            </p:cNvSpPr>
            <p:nvPr/>
          </p:nvSpPr>
          <p:spPr bwMode="auto">
            <a:xfrm rot="3395947" flipH="1">
              <a:off x="6127" y="7432"/>
              <a:ext cx="56"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Rectangle 506"/>
            <p:cNvSpPr>
              <a:spLocks noChangeArrowheads="1"/>
            </p:cNvSpPr>
            <p:nvPr/>
          </p:nvSpPr>
          <p:spPr bwMode="auto">
            <a:xfrm rot="3395947" flipH="1">
              <a:off x="6252" y="7310"/>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Rectangle 505"/>
            <p:cNvSpPr>
              <a:spLocks noChangeArrowheads="1"/>
            </p:cNvSpPr>
            <p:nvPr/>
          </p:nvSpPr>
          <p:spPr bwMode="auto">
            <a:xfrm rot="3395947" flipH="1">
              <a:off x="6268" y="7319"/>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Rectangle 504"/>
            <p:cNvSpPr>
              <a:spLocks noChangeArrowheads="1"/>
            </p:cNvSpPr>
            <p:nvPr/>
          </p:nvSpPr>
          <p:spPr bwMode="auto">
            <a:xfrm rot="3395947" flipH="1">
              <a:off x="6235" y="7341"/>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Rectangle 503"/>
            <p:cNvSpPr>
              <a:spLocks noChangeArrowheads="1"/>
            </p:cNvSpPr>
            <p:nvPr/>
          </p:nvSpPr>
          <p:spPr bwMode="auto">
            <a:xfrm rot="3395947" flipH="1">
              <a:off x="6244" y="7327"/>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Rectangle 502"/>
            <p:cNvSpPr>
              <a:spLocks noChangeArrowheads="1"/>
            </p:cNvSpPr>
            <p:nvPr/>
          </p:nvSpPr>
          <p:spPr bwMode="auto">
            <a:xfrm rot="3395947" flipH="1">
              <a:off x="6233" y="7333"/>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Rectangle 501"/>
            <p:cNvSpPr>
              <a:spLocks noChangeArrowheads="1"/>
            </p:cNvSpPr>
            <p:nvPr/>
          </p:nvSpPr>
          <p:spPr bwMode="auto">
            <a:xfrm rot="3395947" flipH="1">
              <a:off x="6233" y="7333"/>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Rectangle 500"/>
            <p:cNvSpPr>
              <a:spLocks noChangeArrowheads="1"/>
            </p:cNvSpPr>
            <p:nvPr/>
          </p:nvSpPr>
          <p:spPr bwMode="auto">
            <a:xfrm rot="3395947" flipH="1">
              <a:off x="6244" y="7327"/>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Oval 499"/>
            <p:cNvSpPr>
              <a:spLocks noChangeArrowheads="1"/>
            </p:cNvSpPr>
            <p:nvPr/>
          </p:nvSpPr>
          <p:spPr bwMode="auto">
            <a:xfrm rot="3395947" flipH="1">
              <a:off x="6238" y="7310"/>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Rectangle 498"/>
            <p:cNvSpPr>
              <a:spLocks noChangeArrowheads="1"/>
            </p:cNvSpPr>
            <p:nvPr/>
          </p:nvSpPr>
          <p:spPr bwMode="auto">
            <a:xfrm rot="3395947" flipH="1">
              <a:off x="6214" y="7400"/>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2" name="Rectangle 497"/>
            <p:cNvSpPr>
              <a:spLocks noChangeArrowheads="1"/>
            </p:cNvSpPr>
            <p:nvPr/>
          </p:nvSpPr>
          <p:spPr bwMode="auto">
            <a:xfrm rot="3395947" flipH="1">
              <a:off x="6231" y="7409"/>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3" name="Rectangle 496"/>
            <p:cNvSpPr>
              <a:spLocks noChangeArrowheads="1"/>
            </p:cNvSpPr>
            <p:nvPr/>
          </p:nvSpPr>
          <p:spPr bwMode="auto">
            <a:xfrm rot="3395947" flipH="1">
              <a:off x="6198" y="7431"/>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 name="Rectangle 495"/>
            <p:cNvSpPr>
              <a:spLocks noChangeArrowheads="1"/>
            </p:cNvSpPr>
            <p:nvPr/>
          </p:nvSpPr>
          <p:spPr bwMode="auto">
            <a:xfrm rot="3395947" flipH="1">
              <a:off x="6206" y="7417"/>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5" name="Rectangle 494"/>
            <p:cNvSpPr>
              <a:spLocks noChangeArrowheads="1"/>
            </p:cNvSpPr>
            <p:nvPr/>
          </p:nvSpPr>
          <p:spPr bwMode="auto">
            <a:xfrm rot="3395947" flipH="1">
              <a:off x="6195" y="7423"/>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6" name="Rectangle 493"/>
            <p:cNvSpPr>
              <a:spLocks noChangeArrowheads="1"/>
            </p:cNvSpPr>
            <p:nvPr/>
          </p:nvSpPr>
          <p:spPr bwMode="auto">
            <a:xfrm rot="3395947" flipH="1">
              <a:off x="6195" y="7423"/>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7" name="Rectangle 492"/>
            <p:cNvSpPr>
              <a:spLocks noChangeArrowheads="1"/>
            </p:cNvSpPr>
            <p:nvPr/>
          </p:nvSpPr>
          <p:spPr bwMode="auto">
            <a:xfrm rot="3395947" flipH="1">
              <a:off x="6206" y="7417"/>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8" name="Oval 491"/>
            <p:cNvSpPr>
              <a:spLocks noChangeArrowheads="1"/>
            </p:cNvSpPr>
            <p:nvPr/>
          </p:nvSpPr>
          <p:spPr bwMode="auto">
            <a:xfrm rot="3395947" flipH="1">
              <a:off x="6200" y="7400"/>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Rectangle 490"/>
            <p:cNvSpPr>
              <a:spLocks noChangeArrowheads="1"/>
            </p:cNvSpPr>
            <p:nvPr/>
          </p:nvSpPr>
          <p:spPr bwMode="auto">
            <a:xfrm rot="3395947" flipH="1">
              <a:off x="6230" y="7324"/>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0" name="Rectangle 489"/>
            <p:cNvSpPr>
              <a:spLocks noChangeArrowheads="1"/>
            </p:cNvSpPr>
            <p:nvPr/>
          </p:nvSpPr>
          <p:spPr bwMode="auto">
            <a:xfrm rot="3395947" flipH="1">
              <a:off x="6247" y="7333"/>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1" name="Rectangle 488"/>
            <p:cNvSpPr>
              <a:spLocks noChangeArrowheads="1"/>
            </p:cNvSpPr>
            <p:nvPr/>
          </p:nvSpPr>
          <p:spPr bwMode="auto">
            <a:xfrm rot="3395947" flipH="1">
              <a:off x="6213" y="7355"/>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2" name="Rectangle 487"/>
            <p:cNvSpPr>
              <a:spLocks noChangeArrowheads="1"/>
            </p:cNvSpPr>
            <p:nvPr/>
          </p:nvSpPr>
          <p:spPr bwMode="auto">
            <a:xfrm rot="3395947" flipH="1">
              <a:off x="6221" y="7341"/>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3" name="Rectangle 486"/>
            <p:cNvSpPr>
              <a:spLocks noChangeArrowheads="1"/>
            </p:cNvSpPr>
            <p:nvPr/>
          </p:nvSpPr>
          <p:spPr bwMode="auto">
            <a:xfrm rot="3395947" flipH="1">
              <a:off x="6210" y="7349"/>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4" name="Rectangle 485"/>
            <p:cNvSpPr>
              <a:spLocks noChangeArrowheads="1"/>
            </p:cNvSpPr>
            <p:nvPr/>
          </p:nvSpPr>
          <p:spPr bwMode="auto">
            <a:xfrm rot="3395947" flipH="1">
              <a:off x="6210" y="7349"/>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5" name="Rectangle 484"/>
            <p:cNvSpPr>
              <a:spLocks noChangeArrowheads="1"/>
            </p:cNvSpPr>
            <p:nvPr/>
          </p:nvSpPr>
          <p:spPr bwMode="auto">
            <a:xfrm rot="3395947" flipH="1">
              <a:off x="6221" y="7341"/>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6" name="Oval 483"/>
            <p:cNvSpPr>
              <a:spLocks noChangeArrowheads="1"/>
            </p:cNvSpPr>
            <p:nvPr/>
          </p:nvSpPr>
          <p:spPr bwMode="auto">
            <a:xfrm rot="3395947" flipH="1">
              <a:off x="6216" y="7324"/>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Rectangle 482"/>
            <p:cNvSpPr>
              <a:spLocks noChangeArrowheads="1"/>
            </p:cNvSpPr>
            <p:nvPr/>
          </p:nvSpPr>
          <p:spPr bwMode="auto">
            <a:xfrm rot="3395947" flipH="1">
              <a:off x="6436" y="7591"/>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8" name="Rectangle 481"/>
            <p:cNvSpPr>
              <a:spLocks noChangeArrowheads="1"/>
            </p:cNvSpPr>
            <p:nvPr/>
          </p:nvSpPr>
          <p:spPr bwMode="auto">
            <a:xfrm rot="3395947" flipH="1">
              <a:off x="6453" y="7600"/>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9" name="Rectangle 480"/>
            <p:cNvSpPr>
              <a:spLocks noChangeArrowheads="1"/>
            </p:cNvSpPr>
            <p:nvPr/>
          </p:nvSpPr>
          <p:spPr bwMode="auto">
            <a:xfrm rot="3395947" flipH="1">
              <a:off x="6420" y="7622"/>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0" name="Rectangle 479"/>
            <p:cNvSpPr>
              <a:spLocks noChangeArrowheads="1"/>
            </p:cNvSpPr>
            <p:nvPr/>
          </p:nvSpPr>
          <p:spPr bwMode="auto">
            <a:xfrm rot="3395947" flipH="1">
              <a:off x="6428" y="7608"/>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1" name="Rectangle 478"/>
            <p:cNvSpPr>
              <a:spLocks noChangeArrowheads="1"/>
            </p:cNvSpPr>
            <p:nvPr/>
          </p:nvSpPr>
          <p:spPr bwMode="auto">
            <a:xfrm rot="3395947" flipH="1">
              <a:off x="6417" y="7614"/>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2" name="Rectangle 477"/>
            <p:cNvSpPr>
              <a:spLocks noChangeArrowheads="1"/>
            </p:cNvSpPr>
            <p:nvPr/>
          </p:nvSpPr>
          <p:spPr bwMode="auto">
            <a:xfrm rot="3395947" flipH="1">
              <a:off x="6417" y="7614"/>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3" name="Rectangle 476"/>
            <p:cNvSpPr>
              <a:spLocks noChangeArrowheads="1"/>
            </p:cNvSpPr>
            <p:nvPr/>
          </p:nvSpPr>
          <p:spPr bwMode="auto">
            <a:xfrm rot="3395947" flipH="1">
              <a:off x="6428" y="7608"/>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4" name="Oval 475"/>
            <p:cNvSpPr>
              <a:spLocks noChangeArrowheads="1"/>
            </p:cNvSpPr>
            <p:nvPr/>
          </p:nvSpPr>
          <p:spPr bwMode="auto">
            <a:xfrm rot="3395947" flipH="1">
              <a:off x="6422" y="7591"/>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Rectangle 474"/>
            <p:cNvSpPr>
              <a:spLocks noChangeArrowheads="1"/>
            </p:cNvSpPr>
            <p:nvPr/>
          </p:nvSpPr>
          <p:spPr bwMode="auto">
            <a:xfrm rot="3395947" flipH="1">
              <a:off x="6242" y="7414"/>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6" name="Rectangle 473"/>
            <p:cNvSpPr>
              <a:spLocks noChangeArrowheads="1"/>
            </p:cNvSpPr>
            <p:nvPr/>
          </p:nvSpPr>
          <p:spPr bwMode="auto">
            <a:xfrm rot="3395947" flipH="1">
              <a:off x="6258" y="7423"/>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Rectangle 472"/>
            <p:cNvSpPr>
              <a:spLocks noChangeArrowheads="1"/>
            </p:cNvSpPr>
            <p:nvPr/>
          </p:nvSpPr>
          <p:spPr bwMode="auto">
            <a:xfrm rot="3395947" flipH="1">
              <a:off x="6225" y="7445"/>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Rectangle 471"/>
            <p:cNvSpPr>
              <a:spLocks noChangeArrowheads="1"/>
            </p:cNvSpPr>
            <p:nvPr/>
          </p:nvSpPr>
          <p:spPr bwMode="auto">
            <a:xfrm rot="3395947" flipH="1">
              <a:off x="6231" y="743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9" name="Rectangle 470"/>
            <p:cNvSpPr>
              <a:spLocks noChangeArrowheads="1"/>
            </p:cNvSpPr>
            <p:nvPr/>
          </p:nvSpPr>
          <p:spPr bwMode="auto">
            <a:xfrm rot="3395947" flipH="1">
              <a:off x="6220" y="7438"/>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0" name="Rectangle 469"/>
            <p:cNvSpPr>
              <a:spLocks noChangeArrowheads="1"/>
            </p:cNvSpPr>
            <p:nvPr/>
          </p:nvSpPr>
          <p:spPr bwMode="auto">
            <a:xfrm rot="3395947" flipH="1">
              <a:off x="6220" y="7438"/>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1" name="Rectangle 468"/>
            <p:cNvSpPr>
              <a:spLocks noChangeArrowheads="1"/>
            </p:cNvSpPr>
            <p:nvPr/>
          </p:nvSpPr>
          <p:spPr bwMode="auto">
            <a:xfrm rot="3395947" flipH="1">
              <a:off x="6231" y="743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2" name="Oval 467"/>
            <p:cNvSpPr>
              <a:spLocks noChangeArrowheads="1"/>
            </p:cNvSpPr>
            <p:nvPr/>
          </p:nvSpPr>
          <p:spPr bwMode="auto">
            <a:xfrm rot="3395947" flipH="1">
              <a:off x="6226" y="7414"/>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Rectangle 466"/>
            <p:cNvSpPr>
              <a:spLocks noChangeArrowheads="1"/>
            </p:cNvSpPr>
            <p:nvPr/>
          </p:nvSpPr>
          <p:spPr bwMode="auto">
            <a:xfrm rot="3395947" flipH="1">
              <a:off x="6300" y="7408"/>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Rectangle 465"/>
            <p:cNvSpPr>
              <a:spLocks noChangeArrowheads="1"/>
            </p:cNvSpPr>
            <p:nvPr/>
          </p:nvSpPr>
          <p:spPr bwMode="auto">
            <a:xfrm rot="3395947" flipH="1">
              <a:off x="6317" y="7417"/>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Rectangle 464"/>
            <p:cNvSpPr>
              <a:spLocks noChangeArrowheads="1"/>
            </p:cNvSpPr>
            <p:nvPr/>
          </p:nvSpPr>
          <p:spPr bwMode="auto">
            <a:xfrm rot="3395947" flipH="1">
              <a:off x="6284" y="7439"/>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6" name="Rectangle 463"/>
            <p:cNvSpPr>
              <a:spLocks noChangeArrowheads="1"/>
            </p:cNvSpPr>
            <p:nvPr/>
          </p:nvSpPr>
          <p:spPr bwMode="auto">
            <a:xfrm rot="3395947" flipH="1">
              <a:off x="6294" y="7424"/>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7" name="Rectangle 462"/>
            <p:cNvSpPr>
              <a:spLocks noChangeArrowheads="1"/>
            </p:cNvSpPr>
            <p:nvPr/>
          </p:nvSpPr>
          <p:spPr bwMode="auto">
            <a:xfrm rot="3395947" flipH="1">
              <a:off x="6282" y="7432"/>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8" name="Rectangle 461"/>
            <p:cNvSpPr>
              <a:spLocks noChangeArrowheads="1"/>
            </p:cNvSpPr>
            <p:nvPr/>
          </p:nvSpPr>
          <p:spPr bwMode="auto">
            <a:xfrm rot="3395947" flipH="1">
              <a:off x="6282" y="7432"/>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9" name="Rectangle 460"/>
            <p:cNvSpPr>
              <a:spLocks noChangeArrowheads="1"/>
            </p:cNvSpPr>
            <p:nvPr/>
          </p:nvSpPr>
          <p:spPr bwMode="auto">
            <a:xfrm rot="3395947" flipH="1">
              <a:off x="6294" y="7424"/>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0" name="Oval 459"/>
            <p:cNvSpPr>
              <a:spLocks noChangeArrowheads="1"/>
            </p:cNvSpPr>
            <p:nvPr/>
          </p:nvSpPr>
          <p:spPr bwMode="auto">
            <a:xfrm rot="3395947" flipH="1">
              <a:off x="6288" y="7409"/>
              <a:ext cx="52"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Rectangle 458"/>
            <p:cNvSpPr>
              <a:spLocks noChangeArrowheads="1"/>
            </p:cNvSpPr>
            <p:nvPr/>
          </p:nvSpPr>
          <p:spPr bwMode="auto">
            <a:xfrm rot="3395947" flipH="1">
              <a:off x="6248" y="7378"/>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2" name="Rectangle 457"/>
            <p:cNvSpPr>
              <a:spLocks noChangeArrowheads="1"/>
            </p:cNvSpPr>
            <p:nvPr/>
          </p:nvSpPr>
          <p:spPr bwMode="auto">
            <a:xfrm rot="3395947" flipH="1">
              <a:off x="6264" y="7387"/>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Rectangle 456"/>
            <p:cNvSpPr>
              <a:spLocks noChangeArrowheads="1"/>
            </p:cNvSpPr>
            <p:nvPr/>
          </p:nvSpPr>
          <p:spPr bwMode="auto">
            <a:xfrm rot="3395947" flipH="1">
              <a:off x="6231" y="7409"/>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4" name="Rectangle 455"/>
            <p:cNvSpPr>
              <a:spLocks noChangeArrowheads="1"/>
            </p:cNvSpPr>
            <p:nvPr/>
          </p:nvSpPr>
          <p:spPr bwMode="auto">
            <a:xfrm rot="3395947" flipH="1">
              <a:off x="6239" y="7395"/>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5" name="Rectangle 454"/>
            <p:cNvSpPr>
              <a:spLocks noChangeArrowheads="1"/>
            </p:cNvSpPr>
            <p:nvPr/>
          </p:nvSpPr>
          <p:spPr bwMode="auto">
            <a:xfrm rot="3395947" flipH="1">
              <a:off x="6229" y="7401"/>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6" name="Rectangle 453"/>
            <p:cNvSpPr>
              <a:spLocks noChangeArrowheads="1"/>
            </p:cNvSpPr>
            <p:nvPr/>
          </p:nvSpPr>
          <p:spPr bwMode="auto">
            <a:xfrm rot="3395947" flipH="1">
              <a:off x="6229" y="7401"/>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7" name="Rectangle 452"/>
            <p:cNvSpPr>
              <a:spLocks noChangeArrowheads="1"/>
            </p:cNvSpPr>
            <p:nvPr/>
          </p:nvSpPr>
          <p:spPr bwMode="auto">
            <a:xfrm rot="3395947" flipH="1">
              <a:off x="6239" y="7395"/>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8" name="Oval 451"/>
            <p:cNvSpPr>
              <a:spLocks noChangeArrowheads="1"/>
            </p:cNvSpPr>
            <p:nvPr/>
          </p:nvSpPr>
          <p:spPr bwMode="auto">
            <a:xfrm rot="3395947" flipH="1">
              <a:off x="6234" y="7378"/>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Rectangle 450"/>
            <p:cNvSpPr>
              <a:spLocks noChangeArrowheads="1"/>
            </p:cNvSpPr>
            <p:nvPr/>
          </p:nvSpPr>
          <p:spPr bwMode="auto">
            <a:xfrm rot="3395947" flipH="1">
              <a:off x="6389" y="7350"/>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0" name="Rectangle 449"/>
            <p:cNvSpPr>
              <a:spLocks noChangeArrowheads="1"/>
            </p:cNvSpPr>
            <p:nvPr/>
          </p:nvSpPr>
          <p:spPr bwMode="auto">
            <a:xfrm rot="3395947" flipH="1">
              <a:off x="6406" y="7359"/>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Rectangle 448"/>
            <p:cNvSpPr>
              <a:spLocks noChangeArrowheads="1"/>
            </p:cNvSpPr>
            <p:nvPr/>
          </p:nvSpPr>
          <p:spPr bwMode="auto">
            <a:xfrm rot="3395947" flipH="1">
              <a:off x="6372" y="7381"/>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Rectangle 447"/>
            <p:cNvSpPr>
              <a:spLocks noChangeArrowheads="1"/>
            </p:cNvSpPr>
            <p:nvPr/>
          </p:nvSpPr>
          <p:spPr bwMode="auto">
            <a:xfrm rot="3395947" flipH="1">
              <a:off x="6382" y="736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3" name="Rectangle 446"/>
            <p:cNvSpPr>
              <a:spLocks noChangeArrowheads="1"/>
            </p:cNvSpPr>
            <p:nvPr/>
          </p:nvSpPr>
          <p:spPr bwMode="auto">
            <a:xfrm rot="3395947" flipH="1">
              <a:off x="6371" y="7373"/>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4" name="Rectangle 445"/>
            <p:cNvSpPr>
              <a:spLocks noChangeArrowheads="1"/>
            </p:cNvSpPr>
            <p:nvPr/>
          </p:nvSpPr>
          <p:spPr bwMode="auto">
            <a:xfrm rot="3395947" flipH="1">
              <a:off x="6371" y="7373"/>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 name="Rectangle 444"/>
            <p:cNvSpPr>
              <a:spLocks noChangeArrowheads="1"/>
            </p:cNvSpPr>
            <p:nvPr/>
          </p:nvSpPr>
          <p:spPr bwMode="auto">
            <a:xfrm rot="3395947" flipH="1">
              <a:off x="6382" y="736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 name="Oval 443"/>
            <p:cNvSpPr>
              <a:spLocks noChangeArrowheads="1"/>
            </p:cNvSpPr>
            <p:nvPr/>
          </p:nvSpPr>
          <p:spPr bwMode="auto">
            <a:xfrm rot="3395947" flipH="1">
              <a:off x="6376" y="7350"/>
              <a:ext cx="52"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Rectangle 442"/>
            <p:cNvSpPr>
              <a:spLocks noChangeArrowheads="1"/>
            </p:cNvSpPr>
            <p:nvPr/>
          </p:nvSpPr>
          <p:spPr bwMode="auto">
            <a:xfrm rot="3395947" flipH="1">
              <a:off x="6618" y="7262"/>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Rectangle 441"/>
            <p:cNvSpPr>
              <a:spLocks noChangeArrowheads="1"/>
            </p:cNvSpPr>
            <p:nvPr/>
          </p:nvSpPr>
          <p:spPr bwMode="auto">
            <a:xfrm rot="3395947" flipH="1">
              <a:off x="6635" y="7271"/>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Rectangle 440"/>
            <p:cNvSpPr>
              <a:spLocks noChangeArrowheads="1"/>
            </p:cNvSpPr>
            <p:nvPr/>
          </p:nvSpPr>
          <p:spPr bwMode="auto">
            <a:xfrm rot="3395947" flipH="1">
              <a:off x="6601" y="7293"/>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 name="Rectangle 439"/>
            <p:cNvSpPr>
              <a:spLocks noChangeArrowheads="1"/>
            </p:cNvSpPr>
            <p:nvPr/>
          </p:nvSpPr>
          <p:spPr bwMode="auto">
            <a:xfrm rot="3395947" flipH="1">
              <a:off x="6610" y="7279"/>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 name="Rectangle 438"/>
            <p:cNvSpPr>
              <a:spLocks noChangeArrowheads="1"/>
            </p:cNvSpPr>
            <p:nvPr/>
          </p:nvSpPr>
          <p:spPr bwMode="auto">
            <a:xfrm rot="3395947" flipH="1">
              <a:off x="6599" y="7285"/>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 name="Rectangle 437"/>
            <p:cNvSpPr>
              <a:spLocks noChangeArrowheads="1"/>
            </p:cNvSpPr>
            <p:nvPr/>
          </p:nvSpPr>
          <p:spPr bwMode="auto">
            <a:xfrm rot="3395947" flipH="1">
              <a:off x="6599" y="7285"/>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 name="Rectangle 436"/>
            <p:cNvSpPr>
              <a:spLocks noChangeArrowheads="1"/>
            </p:cNvSpPr>
            <p:nvPr/>
          </p:nvSpPr>
          <p:spPr bwMode="auto">
            <a:xfrm rot="3395947" flipH="1">
              <a:off x="6610" y="7279"/>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 name="Oval 435"/>
            <p:cNvSpPr>
              <a:spLocks noChangeArrowheads="1"/>
            </p:cNvSpPr>
            <p:nvPr/>
          </p:nvSpPr>
          <p:spPr bwMode="auto">
            <a:xfrm rot="3395947" flipH="1">
              <a:off x="6604" y="7262"/>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Rectangle 434"/>
            <p:cNvSpPr>
              <a:spLocks noChangeArrowheads="1"/>
            </p:cNvSpPr>
            <p:nvPr/>
          </p:nvSpPr>
          <p:spPr bwMode="auto">
            <a:xfrm rot="3395947" flipH="1">
              <a:off x="10691" y="5691"/>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 name="Rectangle 433"/>
            <p:cNvSpPr>
              <a:spLocks noChangeArrowheads="1"/>
            </p:cNvSpPr>
            <p:nvPr/>
          </p:nvSpPr>
          <p:spPr bwMode="auto">
            <a:xfrm rot="3395947" flipH="1">
              <a:off x="10707" y="5700"/>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 name="Rectangle 432"/>
            <p:cNvSpPr>
              <a:spLocks noChangeArrowheads="1"/>
            </p:cNvSpPr>
            <p:nvPr/>
          </p:nvSpPr>
          <p:spPr bwMode="auto">
            <a:xfrm rot="3395947" flipH="1">
              <a:off x="10674" y="5722"/>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 name="Rectangle 431"/>
            <p:cNvSpPr>
              <a:spLocks noChangeArrowheads="1"/>
            </p:cNvSpPr>
            <p:nvPr/>
          </p:nvSpPr>
          <p:spPr bwMode="auto">
            <a:xfrm rot="3395947" flipH="1">
              <a:off x="10682" y="5707"/>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9" name="Rectangle 430"/>
            <p:cNvSpPr>
              <a:spLocks noChangeArrowheads="1"/>
            </p:cNvSpPr>
            <p:nvPr/>
          </p:nvSpPr>
          <p:spPr bwMode="auto">
            <a:xfrm rot="3395947" flipH="1">
              <a:off x="10671" y="5716"/>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 name="Rectangle 429"/>
            <p:cNvSpPr>
              <a:spLocks noChangeArrowheads="1"/>
            </p:cNvSpPr>
            <p:nvPr/>
          </p:nvSpPr>
          <p:spPr bwMode="auto">
            <a:xfrm rot="3395947" flipH="1">
              <a:off x="10671" y="5716"/>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 name="Rectangle 428"/>
            <p:cNvSpPr>
              <a:spLocks noChangeArrowheads="1"/>
            </p:cNvSpPr>
            <p:nvPr/>
          </p:nvSpPr>
          <p:spPr bwMode="auto">
            <a:xfrm rot="3395947" flipH="1">
              <a:off x="10682" y="5707"/>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 name="Oval 427"/>
            <p:cNvSpPr>
              <a:spLocks noChangeArrowheads="1"/>
            </p:cNvSpPr>
            <p:nvPr/>
          </p:nvSpPr>
          <p:spPr bwMode="auto">
            <a:xfrm rot="3395947" flipH="1">
              <a:off x="10677" y="5691"/>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Rectangle 426"/>
            <p:cNvSpPr>
              <a:spLocks noChangeArrowheads="1"/>
            </p:cNvSpPr>
            <p:nvPr/>
          </p:nvSpPr>
          <p:spPr bwMode="auto">
            <a:xfrm rot="3395947" flipH="1">
              <a:off x="10601" y="5556"/>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 name="Rectangle 425"/>
            <p:cNvSpPr>
              <a:spLocks noChangeArrowheads="1"/>
            </p:cNvSpPr>
            <p:nvPr/>
          </p:nvSpPr>
          <p:spPr bwMode="auto">
            <a:xfrm rot="3395947" flipH="1">
              <a:off x="10618" y="5565"/>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 name="Rectangle 424"/>
            <p:cNvSpPr>
              <a:spLocks noChangeArrowheads="1"/>
            </p:cNvSpPr>
            <p:nvPr/>
          </p:nvSpPr>
          <p:spPr bwMode="auto">
            <a:xfrm rot="3395947" flipH="1">
              <a:off x="10584" y="5587"/>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 name="Rectangle 423"/>
            <p:cNvSpPr>
              <a:spLocks noChangeArrowheads="1"/>
            </p:cNvSpPr>
            <p:nvPr/>
          </p:nvSpPr>
          <p:spPr bwMode="auto">
            <a:xfrm rot="3395947" flipH="1">
              <a:off x="10594" y="5573"/>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 name="Rectangle 422"/>
            <p:cNvSpPr>
              <a:spLocks noChangeArrowheads="1"/>
            </p:cNvSpPr>
            <p:nvPr/>
          </p:nvSpPr>
          <p:spPr bwMode="auto">
            <a:xfrm rot="3395947" flipH="1">
              <a:off x="10583" y="5581"/>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 name="Rectangle 421"/>
            <p:cNvSpPr>
              <a:spLocks noChangeArrowheads="1"/>
            </p:cNvSpPr>
            <p:nvPr/>
          </p:nvSpPr>
          <p:spPr bwMode="auto">
            <a:xfrm rot="3395947" flipH="1">
              <a:off x="10583" y="5581"/>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9" name="Rectangle 420"/>
            <p:cNvSpPr>
              <a:spLocks noChangeArrowheads="1"/>
            </p:cNvSpPr>
            <p:nvPr/>
          </p:nvSpPr>
          <p:spPr bwMode="auto">
            <a:xfrm rot="3395947" flipH="1">
              <a:off x="10594" y="5573"/>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0" name="Oval 419"/>
            <p:cNvSpPr>
              <a:spLocks noChangeArrowheads="1"/>
            </p:cNvSpPr>
            <p:nvPr/>
          </p:nvSpPr>
          <p:spPr bwMode="auto">
            <a:xfrm rot="3395947" flipH="1">
              <a:off x="10589" y="5556"/>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1" name="Rectangle 418"/>
            <p:cNvSpPr>
              <a:spLocks noChangeArrowheads="1"/>
            </p:cNvSpPr>
            <p:nvPr/>
          </p:nvSpPr>
          <p:spPr bwMode="auto">
            <a:xfrm rot="3395947" flipH="1">
              <a:off x="10804" y="5599"/>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2" name="Rectangle 417"/>
            <p:cNvSpPr>
              <a:spLocks noChangeArrowheads="1"/>
            </p:cNvSpPr>
            <p:nvPr/>
          </p:nvSpPr>
          <p:spPr bwMode="auto">
            <a:xfrm rot="3395947" flipH="1">
              <a:off x="10821" y="5608"/>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3" name="Rectangle 416"/>
            <p:cNvSpPr>
              <a:spLocks noChangeArrowheads="1"/>
            </p:cNvSpPr>
            <p:nvPr/>
          </p:nvSpPr>
          <p:spPr bwMode="auto">
            <a:xfrm rot="3395947" flipH="1">
              <a:off x="10788" y="5630"/>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4" name="Rectangle 415"/>
            <p:cNvSpPr>
              <a:spLocks noChangeArrowheads="1"/>
            </p:cNvSpPr>
            <p:nvPr/>
          </p:nvSpPr>
          <p:spPr bwMode="auto">
            <a:xfrm rot="3395947" flipH="1">
              <a:off x="10797" y="561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5" name="Rectangle 414"/>
            <p:cNvSpPr>
              <a:spLocks noChangeArrowheads="1"/>
            </p:cNvSpPr>
            <p:nvPr/>
          </p:nvSpPr>
          <p:spPr bwMode="auto">
            <a:xfrm rot="3395947" flipH="1">
              <a:off x="10787" y="5624"/>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6" name="Rectangle 413"/>
            <p:cNvSpPr>
              <a:spLocks noChangeArrowheads="1"/>
            </p:cNvSpPr>
            <p:nvPr/>
          </p:nvSpPr>
          <p:spPr bwMode="auto">
            <a:xfrm rot="3395947" flipH="1">
              <a:off x="10787" y="5624"/>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7" name="Rectangle 412"/>
            <p:cNvSpPr>
              <a:spLocks noChangeArrowheads="1"/>
            </p:cNvSpPr>
            <p:nvPr/>
          </p:nvSpPr>
          <p:spPr bwMode="auto">
            <a:xfrm rot="3395947" flipH="1">
              <a:off x="10797" y="561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8" name="Oval 411"/>
            <p:cNvSpPr>
              <a:spLocks noChangeArrowheads="1"/>
            </p:cNvSpPr>
            <p:nvPr/>
          </p:nvSpPr>
          <p:spPr bwMode="auto">
            <a:xfrm rot="3395947" flipH="1">
              <a:off x="10792" y="5599"/>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Rectangle 410"/>
            <p:cNvSpPr>
              <a:spLocks noChangeArrowheads="1"/>
            </p:cNvSpPr>
            <p:nvPr/>
          </p:nvSpPr>
          <p:spPr bwMode="auto">
            <a:xfrm rot="3395947" flipH="1">
              <a:off x="10735" y="5662"/>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0" name="Rectangle 409"/>
            <p:cNvSpPr>
              <a:spLocks noChangeArrowheads="1"/>
            </p:cNvSpPr>
            <p:nvPr/>
          </p:nvSpPr>
          <p:spPr bwMode="auto">
            <a:xfrm rot="3395947" flipH="1">
              <a:off x="10752" y="5671"/>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1" name="Rectangle 408"/>
            <p:cNvSpPr>
              <a:spLocks noChangeArrowheads="1"/>
            </p:cNvSpPr>
            <p:nvPr/>
          </p:nvSpPr>
          <p:spPr bwMode="auto">
            <a:xfrm rot="3395947" flipH="1">
              <a:off x="10718" y="5693"/>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2" name="Rectangle 407"/>
            <p:cNvSpPr>
              <a:spLocks noChangeArrowheads="1"/>
            </p:cNvSpPr>
            <p:nvPr/>
          </p:nvSpPr>
          <p:spPr bwMode="auto">
            <a:xfrm rot="3395947" flipH="1">
              <a:off x="10727" y="5678"/>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3" name="Rectangle 406"/>
            <p:cNvSpPr>
              <a:spLocks noChangeArrowheads="1"/>
            </p:cNvSpPr>
            <p:nvPr/>
          </p:nvSpPr>
          <p:spPr bwMode="auto">
            <a:xfrm rot="3395947" flipH="1">
              <a:off x="10715" y="5685"/>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4" name="Rectangle 405"/>
            <p:cNvSpPr>
              <a:spLocks noChangeArrowheads="1"/>
            </p:cNvSpPr>
            <p:nvPr/>
          </p:nvSpPr>
          <p:spPr bwMode="auto">
            <a:xfrm rot="3395947" flipH="1">
              <a:off x="10715" y="5685"/>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5" name="Rectangle 404"/>
            <p:cNvSpPr>
              <a:spLocks noChangeArrowheads="1"/>
            </p:cNvSpPr>
            <p:nvPr/>
          </p:nvSpPr>
          <p:spPr bwMode="auto">
            <a:xfrm rot="3395947" flipH="1">
              <a:off x="10727" y="5678"/>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6" name="Oval 403"/>
            <p:cNvSpPr>
              <a:spLocks noChangeArrowheads="1"/>
            </p:cNvSpPr>
            <p:nvPr/>
          </p:nvSpPr>
          <p:spPr bwMode="auto">
            <a:xfrm rot="3395947" flipH="1">
              <a:off x="10721" y="5662"/>
              <a:ext cx="54"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Rectangle 402"/>
            <p:cNvSpPr>
              <a:spLocks noChangeArrowheads="1"/>
            </p:cNvSpPr>
            <p:nvPr/>
          </p:nvSpPr>
          <p:spPr bwMode="auto">
            <a:xfrm rot="3395947" flipH="1">
              <a:off x="10694" y="5577"/>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8" name="Rectangle 401"/>
            <p:cNvSpPr>
              <a:spLocks noChangeArrowheads="1"/>
            </p:cNvSpPr>
            <p:nvPr/>
          </p:nvSpPr>
          <p:spPr bwMode="auto">
            <a:xfrm rot="3395947" flipH="1">
              <a:off x="10710" y="5586"/>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9" name="Rectangle 400"/>
            <p:cNvSpPr>
              <a:spLocks noChangeArrowheads="1"/>
            </p:cNvSpPr>
            <p:nvPr/>
          </p:nvSpPr>
          <p:spPr bwMode="auto">
            <a:xfrm rot="3395947" flipH="1">
              <a:off x="10677" y="5608"/>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0" name="Rectangle 399"/>
            <p:cNvSpPr>
              <a:spLocks noChangeArrowheads="1"/>
            </p:cNvSpPr>
            <p:nvPr/>
          </p:nvSpPr>
          <p:spPr bwMode="auto">
            <a:xfrm rot="3395947" flipH="1">
              <a:off x="10685" y="559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1" name="Rectangle 398"/>
            <p:cNvSpPr>
              <a:spLocks noChangeArrowheads="1"/>
            </p:cNvSpPr>
            <p:nvPr/>
          </p:nvSpPr>
          <p:spPr bwMode="auto">
            <a:xfrm rot="3395947" flipH="1">
              <a:off x="10675" y="560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2" name="Rectangle 397"/>
            <p:cNvSpPr>
              <a:spLocks noChangeArrowheads="1"/>
            </p:cNvSpPr>
            <p:nvPr/>
          </p:nvSpPr>
          <p:spPr bwMode="auto">
            <a:xfrm rot="3395947" flipH="1">
              <a:off x="10675" y="560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3" name="Rectangle 396"/>
            <p:cNvSpPr>
              <a:spLocks noChangeArrowheads="1"/>
            </p:cNvSpPr>
            <p:nvPr/>
          </p:nvSpPr>
          <p:spPr bwMode="auto">
            <a:xfrm rot="3395947" flipH="1">
              <a:off x="10685" y="559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4" name="Oval 395"/>
            <p:cNvSpPr>
              <a:spLocks noChangeArrowheads="1"/>
            </p:cNvSpPr>
            <p:nvPr/>
          </p:nvSpPr>
          <p:spPr bwMode="auto">
            <a:xfrm rot="3395947" flipH="1">
              <a:off x="10680" y="5577"/>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Rectangle 394"/>
            <p:cNvSpPr>
              <a:spLocks noChangeArrowheads="1"/>
            </p:cNvSpPr>
            <p:nvPr/>
          </p:nvSpPr>
          <p:spPr bwMode="auto">
            <a:xfrm rot="3395947" flipH="1">
              <a:off x="10388" y="6151"/>
              <a:ext cx="28"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6" name="Rectangle 393"/>
            <p:cNvSpPr>
              <a:spLocks noChangeArrowheads="1"/>
            </p:cNvSpPr>
            <p:nvPr/>
          </p:nvSpPr>
          <p:spPr bwMode="auto">
            <a:xfrm rot="3395947" flipH="1">
              <a:off x="10404" y="6160"/>
              <a:ext cx="2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7" name="Rectangle 392"/>
            <p:cNvSpPr>
              <a:spLocks noChangeArrowheads="1"/>
            </p:cNvSpPr>
            <p:nvPr/>
          </p:nvSpPr>
          <p:spPr bwMode="auto">
            <a:xfrm rot="3395947" flipH="1">
              <a:off x="10371" y="6182"/>
              <a:ext cx="2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8" name="Rectangle 391"/>
            <p:cNvSpPr>
              <a:spLocks noChangeArrowheads="1"/>
            </p:cNvSpPr>
            <p:nvPr/>
          </p:nvSpPr>
          <p:spPr bwMode="auto">
            <a:xfrm rot="3395947" flipH="1">
              <a:off x="10381" y="616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9" name="Rectangle 390"/>
            <p:cNvSpPr>
              <a:spLocks noChangeArrowheads="1"/>
            </p:cNvSpPr>
            <p:nvPr/>
          </p:nvSpPr>
          <p:spPr bwMode="auto">
            <a:xfrm rot="3395947" flipH="1">
              <a:off x="10370" y="6174"/>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0" name="Rectangle 389"/>
            <p:cNvSpPr>
              <a:spLocks noChangeArrowheads="1"/>
            </p:cNvSpPr>
            <p:nvPr/>
          </p:nvSpPr>
          <p:spPr bwMode="auto">
            <a:xfrm rot="3395947" flipH="1">
              <a:off x="10370" y="6174"/>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1" name="Rectangle 388"/>
            <p:cNvSpPr>
              <a:spLocks noChangeArrowheads="1"/>
            </p:cNvSpPr>
            <p:nvPr/>
          </p:nvSpPr>
          <p:spPr bwMode="auto">
            <a:xfrm rot="3395947" flipH="1">
              <a:off x="10381" y="616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2" name="Oval 387"/>
            <p:cNvSpPr>
              <a:spLocks noChangeArrowheads="1"/>
            </p:cNvSpPr>
            <p:nvPr/>
          </p:nvSpPr>
          <p:spPr bwMode="auto">
            <a:xfrm rot="3395947" flipH="1">
              <a:off x="10376" y="6151"/>
              <a:ext cx="52"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Rectangle 386"/>
            <p:cNvSpPr>
              <a:spLocks noChangeArrowheads="1"/>
            </p:cNvSpPr>
            <p:nvPr/>
          </p:nvSpPr>
          <p:spPr bwMode="auto">
            <a:xfrm rot="3395947" flipH="1">
              <a:off x="10643" y="5545"/>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4" name="Rectangle 385"/>
            <p:cNvSpPr>
              <a:spLocks noChangeArrowheads="1"/>
            </p:cNvSpPr>
            <p:nvPr/>
          </p:nvSpPr>
          <p:spPr bwMode="auto">
            <a:xfrm rot="3395947" flipH="1">
              <a:off x="10659" y="5554"/>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5" name="Rectangle 384"/>
            <p:cNvSpPr>
              <a:spLocks noChangeArrowheads="1"/>
            </p:cNvSpPr>
            <p:nvPr/>
          </p:nvSpPr>
          <p:spPr bwMode="auto">
            <a:xfrm rot="3395947" flipH="1">
              <a:off x="10626" y="557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6" name="Rectangle 383"/>
            <p:cNvSpPr>
              <a:spLocks noChangeArrowheads="1"/>
            </p:cNvSpPr>
            <p:nvPr/>
          </p:nvSpPr>
          <p:spPr bwMode="auto">
            <a:xfrm rot="3395947" flipH="1">
              <a:off x="10634" y="556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7" name="Rectangle 382"/>
            <p:cNvSpPr>
              <a:spLocks noChangeArrowheads="1"/>
            </p:cNvSpPr>
            <p:nvPr/>
          </p:nvSpPr>
          <p:spPr bwMode="auto">
            <a:xfrm rot="3395947" flipH="1">
              <a:off x="10623" y="5570"/>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8" name="Rectangle 381"/>
            <p:cNvSpPr>
              <a:spLocks noChangeArrowheads="1"/>
            </p:cNvSpPr>
            <p:nvPr/>
          </p:nvSpPr>
          <p:spPr bwMode="auto">
            <a:xfrm rot="3395947" flipH="1">
              <a:off x="10623" y="5570"/>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9" name="Rectangle 380"/>
            <p:cNvSpPr>
              <a:spLocks noChangeArrowheads="1"/>
            </p:cNvSpPr>
            <p:nvPr/>
          </p:nvSpPr>
          <p:spPr bwMode="auto">
            <a:xfrm rot="3395947" flipH="1">
              <a:off x="10634" y="556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0" name="Oval 379"/>
            <p:cNvSpPr>
              <a:spLocks noChangeArrowheads="1"/>
            </p:cNvSpPr>
            <p:nvPr/>
          </p:nvSpPr>
          <p:spPr bwMode="auto">
            <a:xfrm rot="3395947" flipH="1">
              <a:off x="10629" y="5545"/>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Rectangle 378"/>
            <p:cNvSpPr>
              <a:spLocks noChangeArrowheads="1"/>
            </p:cNvSpPr>
            <p:nvPr/>
          </p:nvSpPr>
          <p:spPr bwMode="auto">
            <a:xfrm rot="3395947" flipH="1">
              <a:off x="10743" y="5577"/>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2" name="Rectangle 377"/>
            <p:cNvSpPr>
              <a:spLocks noChangeArrowheads="1"/>
            </p:cNvSpPr>
            <p:nvPr/>
          </p:nvSpPr>
          <p:spPr bwMode="auto">
            <a:xfrm rot="3395947" flipH="1">
              <a:off x="10759" y="558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3" name="Rectangle 376"/>
            <p:cNvSpPr>
              <a:spLocks noChangeArrowheads="1"/>
            </p:cNvSpPr>
            <p:nvPr/>
          </p:nvSpPr>
          <p:spPr bwMode="auto">
            <a:xfrm rot="3395947" flipH="1">
              <a:off x="10726" y="5608"/>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4" name="Rectangle 375"/>
            <p:cNvSpPr>
              <a:spLocks noChangeArrowheads="1"/>
            </p:cNvSpPr>
            <p:nvPr/>
          </p:nvSpPr>
          <p:spPr bwMode="auto">
            <a:xfrm rot="3395947" flipH="1">
              <a:off x="10732" y="5593"/>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5" name="Rectangle 374"/>
            <p:cNvSpPr>
              <a:spLocks noChangeArrowheads="1"/>
            </p:cNvSpPr>
            <p:nvPr/>
          </p:nvSpPr>
          <p:spPr bwMode="auto">
            <a:xfrm rot="3395947" flipH="1">
              <a:off x="10721" y="5601"/>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6" name="Rectangle 373"/>
            <p:cNvSpPr>
              <a:spLocks noChangeArrowheads="1"/>
            </p:cNvSpPr>
            <p:nvPr/>
          </p:nvSpPr>
          <p:spPr bwMode="auto">
            <a:xfrm rot="3395947" flipH="1">
              <a:off x="10721" y="5601"/>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7" name="Rectangle 372"/>
            <p:cNvSpPr>
              <a:spLocks noChangeArrowheads="1"/>
            </p:cNvSpPr>
            <p:nvPr/>
          </p:nvSpPr>
          <p:spPr bwMode="auto">
            <a:xfrm rot="3395947" flipH="1">
              <a:off x="10732" y="5593"/>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8" name="Oval 371"/>
            <p:cNvSpPr>
              <a:spLocks noChangeArrowheads="1"/>
            </p:cNvSpPr>
            <p:nvPr/>
          </p:nvSpPr>
          <p:spPr bwMode="auto">
            <a:xfrm rot="3395947" flipH="1">
              <a:off x="10727" y="5576"/>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9" name="Rectangle 370"/>
            <p:cNvSpPr>
              <a:spLocks noChangeArrowheads="1"/>
            </p:cNvSpPr>
            <p:nvPr/>
          </p:nvSpPr>
          <p:spPr bwMode="auto">
            <a:xfrm rot="3395947" flipH="1">
              <a:off x="10690" y="5498"/>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0" name="Rectangle 369"/>
            <p:cNvSpPr>
              <a:spLocks noChangeArrowheads="1"/>
            </p:cNvSpPr>
            <p:nvPr/>
          </p:nvSpPr>
          <p:spPr bwMode="auto">
            <a:xfrm rot="3395947" flipH="1">
              <a:off x="10706" y="5507"/>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1" name="Rectangle 368"/>
            <p:cNvSpPr>
              <a:spLocks noChangeArrowheads="1"/>
            </p:cNvSpPr>
            <p:nvPr/>
          </p:nvSpPr>
          <p:spPr bwMode="auto">
            <a:xfrm rot="3395947" flipH="1">
              <a:off x="10673" y="5529"/>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2" name="Rectangle 367"/>
            <p:cNvSpPr>
              <a:spLocks noChangeArrowheads="1"/>
            </p:cNvSpPr>
            <p:nvPr/>
          </p:nvSpPr>
          <p:spPr bwMode="auto">
            <a:xfrm rot="3395947" flipH="1">
              <a:off x="10683" y="5515"/>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3" name="Rectangle 366"/>
            <p:cNvSpPr>
              <a:spLocks noChangeArrowheads="1"/>
            </p:cNvSpPr>
            <p:nvPr/>
          </p:nvSpPr>
          <p:spPr bwMode="auto">
            <a:xfrm rot="3395947" flipH="1">
              <a:off x="10672" y="5523"/>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4" name="Rectangle 365"/>
            <p:cNvSpPr>
              <a:spLocks noChangeArrowheads="1"/>
            </p:cNvSpPr>
            <p:nvPr/>
          </p:nvSpPr>
          <p:spPr bwMode="auto">
            <a:xfrm rot="3395947" flipH="1">
              <a:off x="10672" y="5523"/>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5" name="Rectangle 364"/>
            <p:cNvSpPr>
              <a:spLocks noChangeArrowheads="1"/>
            </p:cNvSpPr>
            <p:nvPr/>
          </p:nvSpPr>
          <p:spPr bwMode="auto">
            <a:xfrm rot="3395947" flipH="1">
              <a:off x="10683" y="5515"/>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6" name="Oval 363"/>
            <p:cNvSpPr>
              <a:spLocks noChangeArrowheads="1"/>
            </p:cNvSpPr>
            <p:nvPr/>
          </p:nvSpPr>
          <p:spPr bwMode="auto">
            <a:xfrm rot="3395947" flipH="1">
              <a:off x="10678" y="5498"/>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7" name="Rectangle 362"/>
            <p:cNvSpPr>
              <a:spLocks noChangeArrowheads="1"/>
            </p:cNvSpPr>
            <p:nvPr/>
          </p:nvSpPr>
          <p:spPr bwMode="auto">
            <a:xfrm rot="3395947" flipH="1">
              <a:off x="10854" y="5600"/>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8" name="Rectangle 361"/>
            <p:cNvSpPr>
              <a:spLocks noChangeArrowheads="1"/>
            </p:cNvSpPr>
            <p:nvPr/>
          </p:nvSpPr>
          <p:spPr bwMode="auto">
            <a:xfrm rot="3395947" flipH="1">
              <a:off x="10870" y="5609"/>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9" name="Rectangle 360"/>
            <p:cNvSpPr>
              <a:spLocks noChangeArrowheads="1"/>
            </p:cNvSpPr>
            <p:nvPr/>
          </p:nvSpPr>
          <p:spPr bwMode="auto">
            <a:xfrm rot="3395947" flipH="1">
              <a:off x="10837" y="5631"/>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0" name="Rectangle 359"/>
            <p:cNvSpPr>
              <a:spLocks noChangeArrowheads="1"/>
            </p:cNvSpPr>
            <p:nvPr/>
          </p:nvSpPr>
          <p:spPr bwMode="auto">
            <a:xfrm rot="3395947" flipH="1">
              <a:off x="10844" y="5617"/>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1" name="Rectangle 358"/>
            <p:cNvSpPr>
              <a:spLocks noChangeArrowheads="1"/>
            </p:cNvSpPr>
            <p:nvPr/>
          </p:nvSpPr>
          <p:spPr bwMode="auto">
            <a:xfrm rot="3395947" flipH="1">
              <a:off x="10833" y="5626"/>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2" name="Rectangle 357"/>
            <p:cNvSpPr>
              <a:spLocks noChangeArrowheads="1"/>
            </p:cNvSpPr>
            <p:nvPr/>
          </p:nvSpPr>
          <p:spPr bwMode="auto">
            <a:xfrm rot="3395947" flipH="1">
              <a:off x="10833" y="5626"/>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3" name="Rectangle 356"/>
            <p:cNvSpPr>
              <a:spLocks noChangeArrowheads="1"/>
            </p:cNvSpPr>
            <p:nvPr/>
          </p:nvSpPr>
          <p:spPr bwMode="auto">
            <a:xfrm rot="3395947" flipH="1">
              <a:off x="10844" y="5617"/>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4" name="Oval 355"/>
            <p:cNvSpPr>
              <a:spLocks noChangeArrowheads="1"/>
            </p:cNvSpPr>
            <p:nvPr/>
          </p:nvSpPr>
          <p:spPr bwMode="auto">
            <a:xfrm rot="3395947" flipH="1">
              <a:off x="10839" y="5601"/>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5" name="Rectangle 354"/>
            <p:cNvSpPr>
              <a:spLocks noChangeArrowheads="1"/>
            </p:cNvSpPr>
            <p:nvPr/>
          </p:nvSpPr>
          <p:spPr bwMode="auto">
            <a:xfrm rot="3395947" flipH="1">
              <a:off x="10728" y="5459"/>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6" name="Rectangle 353"/>
            <p:cNvSpPr>
              <a:spLocks noChangeArrowheads="1"/>
            </p:cNvSpPr>
            <p:nvPr/>
          </p:nvSpPr>
          <p:spPr bwMode="auto">
            <a:xfrm rot="3395947" flipH="1">
              <a:off x="10744" y="5468"/>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7" name="Rectangle 352"/>
            <p:cNvSpPr>
              <a:spLocks noChangeArrowheads="1"/>
            </p:cNvSpPr>
            <p:nvPr/>
          </p:nvSpPr>
          <p:spPr bwMode="auto">
            <a:xfrm rot="3395947" flipH="1">
              <a:off x="10711" y="5490"/>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8" name="Rectangle 351"/>
            <p:cNvSpPr>
              <a:spLocks noChangeArrowheads="1"/>
            </p:cNvSpPr>
            <p:nvPr/>
          </p:nvSpPr>
          <p:spPr bwMode="auto">
            <a:xfrm rot="3395947" flipH="1">
              <a:off x="10719" y="5474"/>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9" name="Rectangle 350"/>
            <p:cNvSpPr>
              <a:spLocks noChangeArrowheads="1"/>
            </p:cNvSpPr>
            <p:nvPr/>
          </p:nvSpPr>
          <p:spPr bwMode="auto">
            <a:xfrm rot="3395947" flipH="1">
              <a:off x="10708" y="548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0" name="Rectangle 349"/>
            <p:cNvSpPr>
              <a:spLocks noChangeArrowheads="1"/>
            </p:cNvSpPr>
            <p:nvPr/>
          </p:nvSpPr>
          <p:spPr bwMode="auto">
            <a:xfrm rot="3395947" flipH="1">
              <a:off x="10708" y="548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1" name="Rectangle 348"/>
            <p:cNvSpPr>
              <a:spLocks noChangeArrowheads="1"/>
            </p:cNvSpPr>
            <p:nvPr/>
          </p:nvSpPr>
          <p:spPr bwMode="auto">
            <a:xfrm rot="3395947" flipH="1">
              <a:off x="10719" y="5474"/>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2" name="Oval 347"/>
            <p:cNvSpPr>
              <a:spLocks noChangeArrowheads="1"/>
            </p:cNvSpPr>
            <p:nvPr/>
          </p:nvSpPr>
          <p:spPr bwMode="auto">
            <a:xfrm rot="3395947" flipH="1">
              <a:off x="10714" y="5459"/>
              <a:ext cx="54"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3" name="Rectangle 346"/>
            <p:cNvSpPr>
              <a:spLocks noChangeArrowheads="1"/>
            </p:cNvSpPr>
            <p:nvPr/>
          </p:nvSpPr>
          <p:spPr bwMode="auto">
            <a:xfrm rot="3395947" flipH="1">
              <a:off x="10808" y="5484"/>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4" name="Rectangle 345"/>
            <p:cNvSpPr>
              <a:spLocks noChangeArrowheads="1"/>
            </p:cNvSpPr>
            <p:nvPr/>
          </p:nvSpPr>
          <p:spPr bwMode="auto">
            <a:xfrm rot="3395947" flipH="1">
              <a:off x="10825" y="5493"/>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5" name="Rectangle 344"/>
            <p:cNvSpPr>
              <a:spLocks noChangeArrowheads="1"/>
            </p:cNvSpPr>
            <p:nvPr/>
          </p:nvSpPr>
          <p:spPr bwMode="auto">
            <a:xfrm rot="3395947" flipH="1">
              <a:off x="10791" y="5515"/>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6" name="Rectangle 343"/>
            <p:cNvSpPr>
              <a:spLocks noChangeArrowheads="1"/>
            </p:cNvSpPr>
            <p:nvPr/>
          </p:nvSpPr>
          <p:spPr bwMode="auto">
            <a:xfrm rot="3395947" flipH="1">
              <a:off x="10800" y="5502"/>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7" name="Rectangle 342"/>
            <p:cNvSpPr>
              <a:spLocks noChangeArrowheads="1"/>
            </p:cNvSpPr>
            <p:nvPr/>
          </p:nvSpPr>
          <p:spPr bwMode="auto">
            <a:xfrm rot="3395947" flipH="1">
              <a:off x="10789" y="5508"/>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8" name="Rectangle 341"/>
            <p:cNvSpPr>
              <a:spLocks noChangeArrowheads="1"/>
            </p:cNvSpPr>
            <p:nvPr/>
          </p:nvSpPr>
          <p:spPr bwMode="auto">
            <a:xfrm rot="3395947" flipH="1">
              <a:off x="10789" y="5508"/>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 name="Rectangle 340"/>
            <p:cNvSpPr>
              <a:spLocks noChangeArrowheads="1"/>
            </p:cNvSpPr>
            <p:nvPr/>
          </p:nvSpPr>
          <p:spPr bwMode="auto">
            <a:xfrm rot="3395947" flipH="1">
              <a:off x="10800" y="5502"/>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0" name="Oval 339"/>
            <p:cNvSpPr>
              <a:spLocks noChangeArrowheads="1"/>
            </p:cNvSpPr>
            <p:nvPr/>
          </p:nvSpPr>
          <p:spPr bwMode="auto">
            <a:xfrm rot="3395947" flipH="1">
              <a:off x="10794" y="5485"/>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 name="Rectangle 338"/>
            <p:cNvSpPr>
              <a:spLocks noChangeArrowheads="1"/>
            </p:cNvSpPr>
            <p:nvPr/>
          </p:nvSpPr>
          <p:spPr bwMode="auto">
            <a:xfrm rot="3395947" flipH="1">
              <a:off x="10897" y="5426"/>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 name="Rectangle 337"/>
            <p:cNvSpPr>
              <a:spLocks noChangeArrowheads="1"/>
            </p:cNvSpPr>
            <p:nvPr/>
          </p:nvSpPr>
          <p:spPr bwMode="auto">
            <a:xfrm rot="3395947" flipH="1">
              <a:off x="10913" y="5434"/>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 name="Rectangle 336"/>
            <p:cNvSpPr>
              <a:spLocks noChangeArrowheads="1"/>
            </p:cNvSpPr>
            <p:nvPr/>
          </p:nvSpPr>
          <p:spPr bwMode="auto">
            <a:xfrm rot="3395947" flipH="1">
              <a:off x="10881" y="5457"/>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4" name="Rectangle 335"/>
            <p:cNvSpPr>
              <a:spLocks noChangeArrowheads="1"/>
            </p:cNvSpPr>
            <p:nvPr/>
          </p:nvSpPr>
          <p:spPr bwMode="auto">
            <a:xfrm rot="3395947" flipH="1">
              <a:off x="10888" y="5443"/>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5" name="Rectangle 334"/>
            <p:cNvSpPr>
              <a:spLocks noChangeArrowheads="1"/>
            </p:cNvSpPr>
            <p:nvPr/>
          </p:nvSpPr>
          <p:spPr bwMode="auto">
            <a:xfrm rot="3395947" flipH="1">
              <a:off x="10877" y="545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6" name="Rectangle 333"/>
            <p:cNvSpPr>
              <a:spLocks noChangeArrowheads="1"/>
            </p:cNvSpPr>
            <p:nvPr/>
          </p:nvSpPr>
          <p:spPr bwMode="auto">
            <a:xfrm rot="3395947" flipH="1">
              <a:off x="10877" y="545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7" name="Rectangle 332"/>
            <p:cNvSpPr>
              <a:spLocks noChangeArrowheads="1"/>
            </p:cNvSpPr>
            <p:nvPr/>
          </p:nvSpPr>
          <p:spPr bwMode="auto">
            <a:xfrm rot="3395947" flipH="1">
              <a:off x="10888" y="5443"/>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Oval 331"/>
            <p:cNvSpPr>
              <a:spLocks noChangeArrowheads="1"/>
            </p:cNvSpPr>
            <p:nvPr/>
          </p:nvSpPr>
          <p:spPr bwMode="auto">
            <a:xfrm rot="3395947" flipH="1">
              <a:off x="10883" y="5427"/>
              <a:ext cx="56"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Line 330"/>
            <p:cNvSpPr>
              <a:spLocks noChangeShapeType="1"/>
            </p:cNvSpPr>
            <p:nvPr/>
          </p:nvSpPr>
          <p:spPr bwMode="auto">
            <a:xfrm rot="3395947" flipH="1" flipV="1">
              <a:off x="6544" y="7725"/>
              <a:ext cx="284" cy="4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 name="Freeform 329"/>
            <p:cNvSpPr>
              <a:spLocks/>
            </p:cNvSpPr>
            <p:nvPr/>
          </p:nvSpPr>
          <p:spPr bwMode="auto">
            <a:xfrm rot="3395947" flipH="1">
              <a:off x="6586" y="7634"/>
              <a:ext cx="122" cy="80"/>
            </a:xfrm>
            <a:custGeom>
              <a:avLst/>
              <a:gdLst>
                <a:gd name="T0" fmla="*/ 7 w 60"/>
                <a:gd name="T1" fmla="*/ 40 h 40"/>
                <a:gd name="T2" fmla="*/ 60 w 60"/>
                <a:gd name="T3" fmla="*/ 13 h 40"/>
                <a:gd name="T4" fmla="*/ 0 w 60"/>
                <a:gd name="T5" fmla="*/ 0 h 40"/>
              </a:gdLst>
              <a:ahLst/>
              <a:cxnLst>
                <a:cxn ang="0">
                  <a:pos x="T0" y="T1"/>
                </a:cxn>
                <a:cxn ang="0">
                  <a:pos x="T2" y="T3"/>
                </a:cxn>
                <a:cxn ang="0">
                  <a:pos x="T4" y="T5"/>
                </a:cxn>
              </a:cxnLst>
              <a:rect l="0" t="0" r="r" b="b"/>
              <a:pathLst>
                <a:path w="60" h="40">
                  <a:moveTo>
                    <a:pt x="7" y="40"/>
                  </a:moveTo>
                  <a:lnTo>
                    <a:pt x="60" y="13"/>
                  </a:lnTo>
                  <a:lnTo>
                    <a:pt x="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 name="Line 328"/>
            <p:cNvSpPr>
              <a:spLocks noChangeShapeType="1"/>
            </p:cNvSpPr>
            <p:nvPr/>
          </p:nvSpPr>
          <p:spPr bwMode="auto">
            <a:xfrm rot="3395947" flipH="1">
              <a:off x="6317" y="7450"/>
              <a:ext cx="282" cy="21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2" name="Freeform 327"/>
            <p:cNvSpPr>
              <a:spLocks/>
            </p:cNvSpPr>
            <p:nvPr/>
          </p:nvSpPr>
          <p:spPr bwMode="auto">
            <a:xfrm rot="3395947" flipH="1">
              <a:off x="6308" y="7465"/>
              <a:ext cx="122" cy="108"/>
            </a:xfrm>
            <a:custGeom>
              <a:avLst/>
              <a:gdLst>
                <a:gd name="T0" fmla="*/ 0 w 60"/>
                <a:gd name="T1" fmla="*/ 34 h 54"/>
                <a:gd name="T2" fmla="*/ 60 w 60"/>
                <a:gd name="T3" fmla="*/ 54 h 54"/>
                <a:gd name="T4" fmla="*/ 27 w 60"/>
                <a:gd name="T5" fmla="*/ 0 h 54"/>
              </a:gdLst>
              <a:ahLst/>
              <a:cxnLst>
                <a:cxn ang="0">
                  <a:pos x="T0" y="T1"/>
                </a:cxn>
                <a:cxn ang="0">
                  <a:pos x="T2" y="T3"/>
                </a:cxn>
                <a:cxn ang="0">
                  <a:pos x="T4" y="T5"/>
                </a:cxn>
              </a:cxnLst>
              <a:rect l="0" t="0" r="r" b="b"/>
              <a:pathLst>
                <a:path w="60" h="54">
                  <a:moveTo>
                    <a:pt x="0" y="34"/>
                  </a:moveTo>
                  <a:lnTo>
                    <a:pt x="60" y="54"/>
                  </a:lnTo>
                  <a:lnTo>
                    <a:pt x="27"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3" name="Line 326"/>
            <p:cNvSpPr>
              <a:spLocks noChangeShapeType="1"/>
            </p:cNvSpPr>
            <p:nvPr/>
          </p:nvSpPr>
          <p:spPr bwMode="auto">
            <a:xfrm rot="3395947" flipH="1" flipV="1">
              <a:off x="6390" y="7191"/>
              <a:ext cx="66" cy="36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4" name="Freeform 325"/>
            <p:cNvSpPr>
              <a:spLocks/>
            </p:cNvSpPr>
            <p:nvPr/>
          </p:nvSpPr>
          <p:spPr bwMode="auto">
            <a:xfrm rot="3395947" flipH="1">
              <a:off x="6461" y="7230"/>
              <a:ext cx="96" cy="134"/>
            </a:xfrm>
            <a:custGeom>
              <a:avLst/>
              <a:gdLst>
                <a:gd name="T0" fmla="*/ 47 w 47"/>
                <a:gd name="T1" fmla="*/ 67 h 67"/>
                <a:gd name="T2" fmla="*/ 33 w 47"/>
                <a:gd name="T3" fmla="*/ 0 h 67"/>
                <a:gd name="T4" fmla="*/ 0 w 47"/>
                <a:gd name="T5" fmla="*/ 53 h 67"/>
              </a:gdLst>
              <a:ahLst/>
              <a:cxnLst>
                <a:cxn ang="0">
                  <a:pos x="T0" y="T1"/>
                </a:cxn>
                <a:cxn ang="0">
                  <a:pos x="T2" y="T3"/>
                </a:cxn>
                <a:cxn ang="0">
                  <a:pos x="T4" y="T5"/>
                </a:cxn>
              </a:cxnLst>
              <a:rect l="0" t="0" r="r" b="b"/>
              <a:pathLst>
                <a:path w="47" h="67">
                  <a:moveTo>
                    <a:pt x="47" y="67"/>
                  </a:moveTo>
                  <a:lnTo>
                    <a:pt x="33" y="0"/>
                  </a:lnTo>
                  <a:lnTo>
                    <a:pt x="0" y="53"/>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5" name="Line 324"/>
            <p:cNvSpPr>
              <a:spLocks noChangeShapeType="1"/>
            </p:cNvSpPr>
            <p:nvPr/>
          </p:nvSpPr>
          <p:spPr bwMode="auto">
            <a:xfrm rot="3395947" flipH="1">
              <a:off x="6440" y="7183"/>
              <a:ext cx="70" cy="14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6" name="Freeform 323"/>
            <p:cNvSpPr>
              <a:spLocks/>
            </p:cNvSpPr>
            <p:nvPr/>
          </p:nvSpPr>
          <p:spPr bwMode="auto">
            <a:xfrm rot="3395947" flipH="1">
              <a:off x="6422" y="7215"/>
              <a:ext cx="96" cy="118"/>
            </a:xfrm>
            <a:custGeom>
              <a:avLst/>
              <a:gdLst>
                <a:gd name="T0" fmla="*/ 0 w 47"/>
                <a:gd name="T1" fmla="*/ 13 h 59"/>
                <a:gd name="T2" fmla="*/ 47 w 47"/>
                <a:gd name="T3" fmla="*/ 59 h 59"/>
                <a:gd name="T4" fmla="*/ 40 w 47"/>
                <a:gd name="T5" fmla="*/ 0 h 59"/>
              </a:gdLst>
              <a:ahLst/>
              <a:cxnLst>
                <a:cxn ang="0">
                  <a:pos x="T0" y="T1"/>
                </a:cxn>
                <a:cxn ang="0">
                  <a:pos x="T2" y="T3"/>
                </a:cxn>
                <a:cxn ang="0">
                  <a:pos x="T4" y="T5"/>
                </a:cxn>
              </a:cxnLst>
              <a:rect l="0" t="0" r="r" b="b"/>
              <a:pathLst>
                <a:path w="47" h="59">
                  <a:moveTo>
                    <a:pt x="0" y="13"/>
                  </a:moveTo>
                  <a:lnTo>
                    <a:pt x="47" y="59"/>
                  </a:lnTo>
                  <a:lnTo>
                    <a:pt x="4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7" name="Line 322"/>
            <p:cNvSpPr>
              <a:spLocks noChangeShapeType="1"/>
            </p:cNvSpPr>
            <p:nvPr/>
          </p:nvSpPr>
          <p:spPr bwMode="auto">
            <a:xfrm rot="3395947" flipH="1">
              <a:off x="6392" y="7265"/>
              <a:ext cx="2"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8" name="Line 321"/>
            <p:cNvSpPr>
              <a:spLocks noChangeShapeType="1"/>
            </p:cNvSpPr>
            <p:nvPr/>
          </p:nvSpPr>
          <p:spPr bwMode="auto">
            <a:xfrm rot="3395947">
              <a:off x="6285" y="7390"/>
              <a:ext cx="338" cy="8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Freeform 320"/>
            <p:cNvSpPr>
              <a:spLocks/>
            </p:cNvSpPr>
            <p:nvPr/>
          </p:nvSpPr>
          <p:spPr bwMode="auto">
            <a:xfrm rot="3395947" flipH="1">
              <a:off x="6432" y="7483"/>
              <a:ext cx="134" cy="80"/>
            </a:xfrm>
            <a:custGeom>
              <a:avLst/>
              <a:gdLst>
                <a:gd name="T0" fmla="*/ 53 w 66"/>
                <a:gd name="T1" fmla="*/ 0 h 40"/>
                <a:gd name="T2" fmla="*/ 0 w 66"/>
                <a:gd name="T3" fmla="*/ 33 h 40"/>
                <a:gd name="T4" fmla="*/ 66 w 66"/>
                <a:gd name="T5" fmla="*/ 40 h 40"/>
              </a:gdLst>
              <a:ahLst/>
              <a:cxnLst>
                <a:cxn ang="0">
                  <a:pos x="T0" y="T1"/>
                </a:cxn>
                <a:cxn ang="0">
                  <a:pos x="T2" y="T3"/>
                </a:cxn>
                <a:cxn ang="0">
                  <a:pos x="T4" y="T5"/>
                </a:cxn>
              </a:cxnLst>
              <a:rect l="0" t="0" r="r" b="b"/>
              <a:pathLst>
                <a:path w="66" h="40">
                  <a:moveTo>
                    <a:pt x="53" y="0"/>
                  </a:moveTo>
                  <a:lnTo>
                    <a:pt x="0" y="33"/>
                  </a:lnTo>
                  <a:lnTo>
                    <a:pt x="66"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319"/>
            <p:cNvSpPr>
              <a:spLocks noChangeShapeType="1"/>
            </p:cNvSpPr>
            <p:nvPr/>
          </p:nvSpPr>
          <p:spPr bwMode="auto">
            <a:xfrm rot="3395947" flipH="1">
              <a:off x="6179" y="7413"/>
              <a:ext cx="310" cy="2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Freeform 318"/>
            <p:cNvSpPr>
              <a:spLocks/>
            </p:cNvSpPr>
            <p:nvPr/>
          </p:nvSpPr>
          <p:spPr bwMode="auto">
            <a:xfrm rot="3395947" flipH="1">
              <a:off x="6172" y="7426"/>
              <a:ext cx="120" cy="106"/>
            </a:xfrm>
            <a:custGeom>
              <a:avLst/>
              <a:gdLst>
                <a:gd name="T0" fmla="*/ 0 w 59"/>
                <a:gd name="T1" fmla="*/ 33 h 53"/>
                <a:gd name="T2" fmla="*/ 59 w 59"/>
                <a:gd name="T3" fmla="*/ 53 h 53"/>
                <a:gd name="T4" fmla="*/ 26 w 59"/>
                <a:gd name="T5" fmla="*/ 0 h 53"/>
              </a:gdLst>
              <a:ahLst/>
              <a:cxnLst>
                <a:cxn ang="0">
                  <a:pos x="T0" y="T1"/>
                </a:cxn>
                <a:cxn ang="0">
                  <a:pos x="T2" y="T3"/>
                </a:cxn>
                <a:cxn ang="0">
                  <a:pos x="T4" y="T5"/>
                </a:cxn>
              </a:cxnLst>
              <a:rect l="0" t="0" r="r" b="b"/>
              <a:pathLst>
                <a:path w="59" h="53">
                  <a:moveTo>
                    <a:pt x="0" y="33"/>
                  </a:moveTo>
                  <a:lnTo>
                    <a:pt x="59" y="53"/>
                  </a:lnTo>
                  <a:lnTo>
                    <a:pt x="26"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317"/>
            <p:cNvSpPr>
              <a:spLocks noChangeShapeType="1"/>
            </p:cNvSpPr>
            <p:nvPr/>
          </p:nvSpPr>
          <p:spPr bwMode="auto">
            <a:xfrm rot="3395947" flipH="1" flipV="1">
              <a:off x="6190" y="7318"/>
              <a:ext cx="40" cy="16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Freeform 316"/>
            <p:cNvSpPr>
              <a:spLocks/>
            </p:cNvSpPr>
            <p:nvPr/>
          </p:nvSpPr>
          <p:spPr bwMode="auto">
            <a:xfrm rot="3395947" flipH="1">
              <a:off x="6184" y="7329"/>
              <a:ext cx="82" cy="134"/>
            </a:xfrm>
            <a:custGeom>
              <a:avLst/>
              <a:gdLst>
                <a:gd name="T0" fmla="*/ 40 w 40"/>
                <a:gd name="T1" fmla="*/ 67 h 67"/>
                <a:gd name="T2" fmla="*/ 33 w 40"/>
                <a:gd name="T3" fmla="*/ 0 h 67"/>
                <a:gd name="T4" fmla="*/ 0 w 40"/>
                <a:gd name="T5" fmla="*/ 54 h 67"/>
              </a:gdLst>
              <a:ahLst/>
              <a:cxnLst>
                <a:cxn ang="0">
                  <a:pos x="T0" y="T1"/>
                </a:cxn>
                <a:cxn ang="0">
                  <a:pos x="T2" y="T3"/>
                </a:cxn>
                <a:cxn ang="0">
                  <a:pos x="T4" y="T5"/>
                </a:cxn>
              </a:cxnLst>
              <a:rect l="0" t="0" r="r" b="b"/>
              <a:pathLst>
                <a:path w="40" h="67">
                  <a:moveTo>
                    <a:pt x="40" y="67"/>
                  </a:moveTo>
                  <a:lnTo>
                    <a:pt x="33" y="0"/>
                  </a:lnTo>
                  <a:lnTo>
                    <a:pt x="0" y="54"/>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315"/>
            <p:cNvSpPr>
              <a:spLocks noChangeShapeType="1"/>
            </p:cNvSpPr>
            <p:nvPr/>
          </p:nvSpPr>
          <p:spPr bwMode="auto">
            <a:xfrm rot="3395947">
              <a:off x="6221" y="7341"/>
              <a:ext cx="52" cy="8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Freeform 314"/>
            <p:cNvSpPr>
              <a:spLocks/>
            </p:cNvSpPr>
            <p:nvPr/>
          </p:nvSpPr>
          <p:spPr bwMode="auto">
            <a:xfrm rot="3395947" flipH="1">
              <a:off x="6196" y="7287"/>
              <a:ext cx="106" cy="120"/>
            </a:xfrm>
            <a:custGeom>
              <a:avLst/>
              <a:gdLst>
                <a:gd name="T0" fmla="*/ 13 w 53"/>
                <a:gd name="T1" fmla="*/ 0 h 60"/>
                <a:gd name="T2" fmla="*/ 0 w 53"/>
                <a:gd name="T3" fmla="*/ 60 h 60"/>
                <a:gd name="T4" fmla="*/ 53 w 53"/>
                <a:gd name="T5" fmla="*/ 27 h 60"/>
              </a:gdLst>
              <a:ahLst/>
              <a:cxnLst>
                <a:cxn ang="0">
                  <a:pos x="T0" y="T1"/>
                </a:cxn>
                <a:cxn ang="0">
                  <a:pos x="T2" y="T3"/>
                </a:cxn>
                <a:cxn ang="0">
                  <a:pos x="T4" y="T5"/>
                </a:cxn>
              </a:cxnLst>
              <a:rect l="0" t="0" r="r" b="b"/>
              <a:pathLst>
                <a:path w="53" h="60">
                  <a:moveTo>
                    <a:pt x="13" y="0"/>
                  </a:moveTo>
                  <a:lnTo>
                    <a:pt x="0" y="60"/>
                  </a:lnTo>
                  <a:lnTo>
                    <a:pt x="53" y="2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Line 313"/>
            <p:cNvSpPr>
              <a:spLocks noChangeShapeType="1"/>
            </p:cNvSpPr>
            <p:nvPr/>
          </p:nvSpPr>
          <p:spPr bwMode="auto">
            <a:xfrm rot="3395947" flipH="1" flipV="1">
              <a:off x="6215" y="7351"/>
              <a:ext cx="52" cy="6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Freeform 312"/>
            <p:cNvSpPr>
              <a:spLocks/>
            </p:cNvSpPr>
            <p:nvPr/>
          </p:nvSpPr>
          <p:spPr bwMode="auto">
            <a:xfrm rot="3395947" flipH="1">
              <a:off x="6175" y="7360"/>
              <a:ext cx="108" cy="132"/>
            </a:xfrm>
            <a:custGeom>
              <a:avLst/>
              <a:gdLst>
                <a:gd name="T0" fmla="*/ 33 w 53"/>
                <a:gd name="T1" fmla="*/ 66 h 66"/>
                <a:gd name="T2" fmla="*/ 53 w 53"/>
                <a:gd name="T3" fmla="*/ 0 h 66"/>
                <a:gd name="T4" fmla="*/ 0 w 53"/>
                <a:gd name="T5" fmla="*/ 40 h 66"/>
              </a:gdLst>
              <a:ahLst/>
              <a:cxnLst>
                <a:cxn ang="0">
                  <a:pos x="T0" y="T1"/>
                </a:cxn>
                <a:cxn ang="0">
                  <a:pos x="T2" y="T3"/>
                </a:cxn>
                <a:cxn ang="0">
                  <a:pos x="T4" y="T5"/>
                </a:cxn>
              </a:cxnLst>
              <a:rect l="0" t="0" r="r" b="b"/>
              <a:pathLst>
                <a:path w="53" h="66">
                  <a:moveTo>
                    <a:pt x="33" y="66"/>
                  </a:moveTo>
                  <a:lnTo>
                    <a:pt x="53" y="0"/>
                  </a:lnTo>
                  <a:lnTo>
                    <a:pt x="0"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8" name="Line 311"/>
            <p:cNvSpPr>
              <a:spLocks noChangeShapeType="1"/>
            </p:cNvSpPr>
            <p:nvPr/>
          </p:nvSpPr>
          <p:spPr bwMode="auto">
            <a:xfrm rot="3395947" flipV="1">
              <a:off x="6184" y="7475"/>
              <a:ext cx="338" cy="1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9" name="Freeform 310"/>
            <p:cNvSpPr>
              <a:spLocks/>
            </p:cNvSpPr>
            <p:nvPr/>
          </p:nvSpPr>
          <p:spPr bwMode="auto">
            <a:xfrm rot="3395947" flipH="1">
              <a:off x="6352" y="7525"/>
              <a:ext cx="122" cy="94"/>
            </a:xfrm>
            <a:custGeom>
              <a:avLst/>
              <a:gdLst>
                <a:gd name="T0" fmla="*/ 60 w 60"/>
                <a:gd name="T1" fmla="*/ 0 h 47"/>
                <a:gd name="T2" fmla="*/ 0 w 60"/>
                <a:gd name="T3" fmla="*/ 20 h 47"/>
                <a:gd name="T4" fmla="*/ 60 w 60"/>
                <a:gd name="T5" fmla="*/ 47 h 47"/>
              </a:gdLst>
              <a:ahLst/>
              <a:cxnLst>
                <a:cxn ang="0">
                  <a:pos x="T0" y="T1"/>
                </a:cxn>
                <a:cxn ang="0">
                  <a:pos x="T2" y="T3"/>
                </a:cxn>
                <a:cxn ang="0">
                  <a:pos x="T4" y="T5"/>
                </a:cxn>
              </a:cxnLst>
              <a:rect l="0" t="0" r="r" b="b"/>
              <a:pathLst>
                <a:path w="60" h="47">
                  <a:moveTo>
                    <a:pt x="60" y="0"/>
                  </a:moveTo>
                  <a:lnTo>
                    <a:pt x="0" y="20"/>
                  </a:lnTo>
                  <a:lnTo>
                    <a:pt x="60" y="4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0" name="Line 309"/>
            <p:cNvSpPr>
              <a:spLocks noChangeShapeType="1"/>
            </p:cNvSpPr>
            <p:nvPr/>
          </p:nvSpPr>
          <p:spPr bwMode="auto">
            <a:xfrm rot="3395947" flipH="1">
              <a:off x="6225" y="7497"/>
              <a:ext cx="256" cy="68"/>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1" name="Freeform 308"/>
            <p:cNvSpPr>
              <a:spLocks/>
            </p:cNvSpPr>
            <p:nvPr/>
          </p:nvSpPr>
          <p:spPr bwMode="auto">
            <a:xfrm rot="3395947" flipH="1">
              <a:off x="6258" y="7437"/>
              <a:ext cx="134" cy="80"/>
            </a:xfrm>
            <a:custGeom>
              <a:avLst/>
              <a:gdLst>
                <a:gd name="T0" fmla="*/ 0 w 66"/>
                <a:gd name="T1" fmla="*/ 40 h 40"/>
                <a:gd name="T2" fmla="*/ 66 w 66"/>
                <a:gd name="T3" fmla="*/ 40 h 40"/>
                <a:gd name="T4" fmla="*/ 13 w 66"/>
                <a:gd name="T5" fmla="*/ 0 h 40"/>
              </a:gdLst>
              <a:ahLst/>
              <a:cxnLst>
                <a:cxn ang="0">
                  <a:pos x="T0" y="T1"/>
                </a:cxn>
                <a:cxn ang="0">
                  <a:pos x="T2" y="T3"/>
                </a:cxn>
                <a:cxn ang="0">
                  <a:pos x="T4" y="T5"/>
                </a:cxn>
              </a:cxnLst>
              <a:rect l="0" t="0" r="r" b="b"/>
              <a:pathLst>
                <a:path w="66" h="40">
                  <a:moveTo>
                    <a:pt x="0" y="40"/>
                  </a:moveTo>
                  <a:lnTo>
                    <a:pt x="66" y="40"/>
                  </a:lnTo>
                  <a:lnTo>
                    <a:pt x="13"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2" name="Line 307"/>
            <p:cNvSpPr>
              <a:spLocks noChangeShapeType="1"/>
            </p:cNvSpPr>
            <p:nvPr/>
          </p:nvSpPr>
          <p:spPr bwMode="auto">
            <a:xfrm rot="3395947" flipV="1">
              <a:off x="6271" y="7412"/>
              <a:ext cx="26" cy="5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3" name="Freeform 306"/>
            <p:cNvSpPr>
              <a:spLocks/>
            </p:cNvSpPr>
            <p:nvPr/>
          </p:nvSpPr>
          <p:spPr bwMode="auto">
            <a:xfrm rot="3395947" flipH="1">
              <a:off x="6184" y="7365"/>
              <a:ext cx="96" cy="132"/>
            </a:xfrm>
            <a:custGeom>
              <a:avLst/>
              <a:gdLst>
                <a:gd name="T0" fmla="*/ 47 w 47"/>
                <a:gd name="T1" fmla="*/ 40 h 66"/>
                <a:gd name="T2" fmla="*/ 0 w 47"/>
                <a:gd name="T3" fmla="*/ 0 h 66"/>
                <a:gd name="T4" fmla="*/ 13 w 47"/>
                <a:gd name="T5" fmla="*/ 66 h 66"/>
              </a:gdLst>
              <a:ahLst/>
              <a:cxnLst>
                <a:cxn ang="0">
                  <a:pos x="T0" y="T1"/>
                </a:cxn>
                <a:cxn ang="0">
                  <a:pos x="T2" y="T3"/>
                </a:cxn>
                <a:cxn ang="0">
                  <a:pos x="T4" y="T5"/>
                </a:cxn>
              </a:cxnLst>
              <a:rect l="0" t="0" r="r" b="b"/>
              <a:pathLst>
                <a:path w="47" h="66">
                  <a:moveTo>
                    <a:pt x="47" y="40"/>
                  </a:moveTo>
                  <a:lnTo>
                    <a:pt x="0" y="0"/>
                  </a:lnTo>
                  <a:lnTo>
                    <a:pt x="13" y="66"/>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4" name="Line 305"/>
            <p:cNvSpPr>
              <a:spLocks noChangeShapeType="1"/>
            </p:cNvSpPr>
            <p:nvPr/>
          </p:nvSpPr>
          <p:spPr bwMode="auto">
            <a:xfrm rot="3395947" flipH="1">
              <a:off x="6260" y="7406"/>
              <a:ext cx="56" cy="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5" name="Freeform 304"/>
            <p:cNvSpPr>
              <a:spLocks/>
            </p:cNvSpPr>
            <p:nvPr/>
          </p:nvSpPr>
          <p:spPr bwMode="auto">
            <a:xfrm rot="3395947" flipH="1">
              <a:off x="6267" y="7391"/>
              <a:ext cx="122" cy="80"/>
            </a:xfrm>
            <a:custGeom>
              <a:avLst/>
              <a:gdLst>
                <a:gd name="T0" fmla="*/ 0 w 60"/>
                <a:gd name="T1" fmla="*/ 40 h 40"/>
                <a:gd name="T2" fmla="*/ 60 w 60"/>
                <a:gd name="T3" fmla="*/ 40 h 40"/>
                <a:gd name="T4" fmla="*/ 13 w 60"/>
                <a:gd name="T5" fmla="*/ 0 h 40"/>
              </a:gdLst>
              <a:ahLst/>
              <a:cxnLst>
                <a:cxn ang="0">
                  <a:pos x="T0" y="T1"/>
                </a:cxn>
                <a:cxn ang="0">
                  <a:pos x="T2" y="T3"/>
                </a:cxn>
                <a:cxn ang="0">
                  <a:pos x="T4" y="T5"/>
                </a:cxn>
              </a:cxnLst>
              <a:rect l="0" t="0" r="r" b="b"/>
              <a:pathLst>
                <a:path w="60" h="40">
                  <a:moveTo>
                    <a:pt x="0" y="40"/>
                  </a:moveTo>
                  <a:lnTo>
                    <a:pt x="60" y="40"/>
                  </a:lnTo>
                  <a:lnTo>
                    <a:pt x="13"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6" name="Line 303"/>
            <p:cNvSpPr>
              <a:spLocks noChangeShapeType="1"/>
            </p:cNvSpPr>
            <p:nvPr/>
          </p:nvSpPr>
          <p:spPr bwMode="auto">
            <a:xfrm rot="3395947" flipV="1">
              <a:off x="6304" y="7323"/>
              <a:ext cx="56" cy="13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7" name="Freeform 302"/>
            <p:cNvSpPr>
              <a:spLocks/>
            </p:cNvSpPr>
            <p:nvPr/>
          </p:nvSpPr>
          <p:spPr bwMode="auto">
            <a:xfrm rot="3395947" flipH="1">
              <a:off x="6289" y="7315"/>
              <a:ext cx="82" cy="120"/>
            </a:xfrm>
            <a:custGeom>
              <a:avLst/>
              <a:gdLst>
                <a:gd name="T0" fmla="*/ 40 w 40"/>
                <a:gd name="T1" fmla="*/ 46 h 60"/>
                <a:gd name="T2" fmla="*/ 0 w 40"/>
                <a:gd name="T3" fmla="*/ 0 h 60"/>
                <a:gd name="T4" fmla="*/ 7 w 40"/>
                <a:gd name="T5" fmla="*/ 60 h 60"/>
              </a:gdLst>
              <a:ahLst/>
              <a:cxnLst>
                <a:cxn ang="0">
                  <a:pos x="T0" y="T1"/>
                </a:cxn>
                <a:cxn ang="0">
                  <a:pos x="T2" y="T3"/>
                </a:cxn>
                <a:cxn ang="0">
                  <a:pos x="T4" y="T5"/>
                </a:cxn>
              </a:cxnLst>
              <a:rect l="0" t="0" r="r" b="b"/>
              <a:pathLst>
                <a:path w="40" h="60">
                  <a:moveTo>
                    <a:pt x="40" y="46"/>
                  </a:moveTo>
                  <a:lnTo>
                    <a:pt x="0" y="0"/>
                  </a:lnTo>
                  <a:lnTo>
                    <a:pt x="7" y="6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8" name="Line 301"/>
            <p:cNvSpPr>
              <a:spLocks noChangeShapeType="1"/>
            </p:cNvSpPr>
            <p:nvPr/>
          </p:nvSpPr>
          <p:spPr bwMode="auto">
            <a:xfrm rot="3395947" flipV="1">
              <a:off x="6491" y="7212"/>
              <a:ext cx="52" cy="24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9" name="Freeform 300"/>
            <p:cNvSpPr>
              <a:spLocks/>
            </p:cNvSpPr>
            <p:nvPr/>
          </p:nvSpPr>
          <p:spPr bwMode="auto">
            <a:xfrm rot="3395947" flipH="1">
              <a:off x="6518" y="7242"/>
              <a:ext cx="94" cy="134"/>
            </a:xfrm>
            <a:custGeom>
              <a:avLst/>
              <a:gdLst>
                <a:gd name="T0" fmla="*/ 47 w 47"/>
                <a:gd name="T1" fmla="*/ 60 h 67"/>
                <a:gd name="T2" fmla="*/ 14 w 47"/>
                <a:gd name="T3" fmla="*/ 0 h 67"/>
                <a:gd name="T4" fmla="*/ 0 w 47"/>
                <a:gd name="T5" fmla="*/ 67 h 67"/>
              </a:gdLst>
              <a:ahLst/>
              <a:cxnLst>
                <a:cxn ang="0">
                  <a:pos x="T0" y="T1"/>
                </a:cxn>
                <a:cxn ang="0">
                  <a:pos x="T2" y="T3"/>
                </a:cxn>
                <a:cxn ang="0">
                  <a:pos x="T4" y="T5"/>
                </a:cxn>
              </a:cxnLst>
              <a:rect l="0" t="0" r="r" b="b"/>
              <a:pathLst>
                <a:path w="47" h="67">
                  <a:moveTo>
                    <a:pt x="47" y="60"/>
                  </a:moveTo>
                  <a:lnTo>
                    <a:pt x="14" y="0"/>
                  </a:lnTo>
                  <a:lnTo>
                    <a:pt x="0" y="6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0" name="Line 299"/>
            <p:cNvSpPr>
              <a:spLocks noChangeShapeType="1"/>
            </p:cNvSpPr>
            <p:nvPr/>
          </p:nvSpPr>
          <p:spPr bwMode="auto">
            <a:xfrm rot="3395947" flipV="1">
              <a:off x="8201" y="4372"/>
              <a:ext cx="932" cy="4263"/>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1" name="Freeform 298"/>
            <p:cNvSpPr>
              <a:spLocks/>
            </p:cNvSpPr>
            <p:nvPr/>
          </p:nvSpPr>
          <p:spPr bwMode="auto">
            <a:xfrm rot="3395947" flipH="1">
              <a:off x="10600" y="5670"/>
              <a:ext cx="78" cy="118"/>
            </a:xfrm>
            <a:custGeom>
              <a:avLst/>
              <a:gdLst>
                <a:gd name="T0" fmla="*/ 39 w 39"/>
                <a:gd name="T1" fmla="*/ 53 h 59"/>
                <a:gd name="T2" fmla="*/ 6 w 39"/>
                <a:gd name="T3" fmla="*/ 0 h 59"/>
                <a:gd name="T4" fmla="*/ 0 w 39"/>
                <a:gd name="T5" fmla="*/ 59 h 59"/>
              </a:gdLst>
              <a:ahLst/>
              <a:cxnLst>
                <a:cxn ang="0">
                  <a:pos x="T0" y="T1"/>
                </a:cxn>
                <a:cxn ang="0">
                  <a:pos x="T2" y="T3"/>
                </a:cxn>
                <a:cxn ang="0">
                  <a:pos x="T4" y="T5"/>
                </a:cxn>
              </a:cxnLst>
              <a:rect l="0" t="0" r="r" b="b"/>
              <a:pathLst>
                <a:path w="39" h="59">
                  <a:moveTo>
                    <a:pt x="39" y="53"/>
                  </a:moveTo>
                  <a:lnTo>
                    <a:pt x="6" y="0"/>
                  </a:lnTo>
                  <a:lnTo>
                    <a:pt x="0" y="59"/>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2" name="Line 297"/>
            <p:cNvSpPr>
              <a:spLocks noChangeShapeType="1"/>
            </p:cNvSpPr>
            <p:nvPr/>
          </p:nvSpPr>
          <p:spPr bwMode="auto">
            <a:xfrm rot="3395947" flipH="1">
              <a:off x="10577" y="5651"/>
              <a:ext cx="162"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3" name="Freeform 296"/>
            <p:cNvSpPr>
              <a:spLocks/>
            </p:cNvSpPr>
            <p:nvPr/>
          </p:nvSpPr>
          <p:spPr bwMode="auto">
            <a:xfrm rot="3395947" flipH="1">
              <a:off x="10587" y="5595"/>
              <a:ext cx="122" cy="80"/>
            </a:xfrm>
            <a:custGeom>
              <a:avLst/>
              <a:gdLst>
                <a:gd name="T0" fmla="*/ 0 w 60"/>
                <a:gd name="T1" fmla="*/ 40 h 40"/>
                <a:gd name="T2" fmla="*/ 60 w 60"/>
                <a:gd name="T3" fmla="*/ 20 h 40"/>
                <a:gd name="T4" fmla="*/ 0 w 60"/>
                <a:gd name="T5" fmla="*/ 0 h 40"/>
              </a:gdLst>
              <a:ahLst/>
              <a:cxnLst>
                <a:cxn ang="0">
                  <a:pos x="T0" y="T1"/>
                </a:cxn>
                <a:cxn ang="0">
                  <a:pos x="T2" y="T3"/>
                </a:cxn>
                <a:cxn ang="0">
                  <a:pos x="T4" y="T5"/>
                </a:cxn>
              </a:cxnLst>
              <a:rect l="0" t="0" r="r" b="b"/>
              <a:pathLst>
                <a:path w="60" h="40">
                  <a:moveTo>
                    <a:pt x="0" y="40"/>
                  </a:moveTo>
                  <a:lnTo>
                    <a:pt x="60" y="20"/>
                  </a:lnTo>
                  <a:lnTo>
                    <a:pt x="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4" name="Line 295"/>
            <p:cNvSpPr>
              <a:spLocks noChangeShapeType="1"/>
            </p:cNvSpPr>
            <p:nvPr/>
          </p:nvSpPr>
          <p:spPr bwMode="auto">
            <a:xfrm rot="3395947" flipV="1">
              <a:off x="10642" y="5532"/>
              <a:ext cx="148" cy="14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5" name="Freeform 294"/>
            <p:cNvSpPr>
              <a:spLocks/>
            </p:cNvSpPr>
            <p:nvPr/>
          </p:nvSpPr>
          <p:spPr bwMode="auto">
            <a:xfrm rot="3395947" flipH="1">
              <a:off x="10674" y="5550"/>
              <a:ext cx="122" cy="118"/>
            </a:xfrm>
            <a:custGeom>
              <a:avLst/>
              <a:gdLst>
                <a:gd name="T0" fmla="*/ 60 w 60"/>
                <a:gd name="T1" fmla="*/ 26 h 59"/>
                <a:gd name="T2" fmla="*/ 0 w 60"/>
                <a:gd name="T3" fmla="*/ 0 h 59"/>
                <a:gd name="T4" fmla="*/ 26 w 60"/>
                <a:gd name="T5" fmla="*/ 59 h 59"/>
              </a:gdLst>
              <a:ahLst/>
              <a:cxnLst>
                <a:cxn ang="0">
                  <a:pos x="T0" y="T1"/>
                </a:cxn>
                <a:cxn ang="0">
                  <a:pos x="T2" y="T3"/>
                </a:cxn>
                <a:cxn ang="0">
                  <a:pos x="T4" y="T5"/>
                </a:cxn>
              </a:cxnLst>
              <a:rect l="0" t="0" r="r" b="b"/>
              <a:pathLst>
                <a:path w="60" h="59">
                  <a:moveTo>
                    <a:pt x="60" y="26"/>
                  </a:moveTo>
                  <a:lnTo>
                    <a:pt x="0" y="0"/>
                  </a:lnTo>
                  <a:lnTo>
                    <a:pt x="26" y="59"/>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6" name="Line 293"/>
            <p:cNvSpPr>
              <a:spLocks noChangeShapeType="1"/>
            </p:cNvSpPr>
            <p:nvPr/>
          </p:nvSpPr>
          <p:spPr bwMode="auto">
            <a:xfrm rot="3395947">
              <a:off x="10776" y="5612"/>
              <a:ext cx="14" cy="9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7" name="Freeform 292"/>
            <p:cNvSpPr>
              <a:spLocks/>
            </p:cNvSpPr>
            <p:nvPr/>
          </p:nvSpPr>
          <p:spPr bwMode="auto">
            <a:xfrm rot="3395947" flipH="1">
              <a:off x="10742" y="5580"/>
              <a:ext cx="92" cy="120"/>
            </a:xfrm>
            <a:custGeom>
              <a:avLst/>
              <a:gdLst>
                <a:gd name="T0" fmla="*/ 0 w 46"/>
                <a:gd name="T1" fmla="*/ 0 h 60"/>
                <a:gd name="T2" fmla="*/ 13 w 46"/>
                <a:gd name="T3" fmla="*/ 60 h 60"/>
                <a:gd name="T4" fmla="*/ 46 w 46"/>
                <a:gd name="T5" fmla="*/ 7 h 60"/>
              </a:gdLst>
              <a:ahLst/>
              <a:cxnLst>
                <a:cxn ang="0">
                  <a:pos x="T0" y="T1"/>
                </a:cxn>
                <a:cxn ang="0">
                  <a:pos x="T2" y="T3"/>
                </a:cxn>
                <a:cxn ang="0">
                  <a:pos x="T4" y="T5"/>
                </a:cxn>
              </a:cxnLst>
              <a:rect l="0" t="0" r="r" b="b"/>
              <a:pathLst>
                <a:path w="46" h="60">
                  <a:moveTo>
                    <a:pt x="0" y="0"/>
                  </a:moveTo>
                  <a:lnTo>
                    <a:pt x="13" y="60"/>
                  </a:lnTo>
                  <a:lnTo>
                    <a:pt x="46" y="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8" name="Line 291"/>
            <p:cNvSpPr>
              <a:spLocks noChangeShapeType="1"/>
            </p:cNvSpPr>
            <p:nvPr/>
          </p:nvSpPr>
          <p:spPr bwMode="auto">
            <a:xfrm rot="3395947" flipH="1" flipV="1">
              <a:off x="10680" y="5638"/>
              <a:ext cx="96" cy="1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9" name="Freeform 290"/>
            <p:cNvSpPr>
              <a:spLocks/>
            </p:cNvSpPr>
            <p:nvPr/>
          </p:nvSpPr>
          <p:spPr bwMode="auto">
            <a:xfrm rot="3395947" flipH="1">
              <a:off x="10668" y="5620"/>
              <a:ext cx="122" cy="80"/>
            </a:xfrm>
            <a:custGeom>
              <a:avLst/>
              <a:gdLst>
                <a:gd name="T0" fmla="*/ 0 w 60"/>
                <a:gd name="T1" fmla="*/ 40 h 40"/>
                <a:gd name="T2" fmla="*/ 60 w 60"/>
                <a:gd name="T3" fmla="*/ 13 h 40"/>
                <a:gd name="T4" fmla="*/ 0 w 60"/>
                <a:gd name="T5" fmla="*/ 0 h 40"/>
              </a:gdLst>
              <a:ahLst/>
              <a:cxnLst>
                <a:cxn ang="0">
                  <a:pos x="T0" y="T1"/>
                </a:cxn>
                <a:cxn ang="0">
                  <a:pos x="T2" y="T3"/>
                </a:cxn>
                <a:cxn ang="0">
                  <a:pos x="T4" y="T5"/>
                </a:cxn>
              </a:cxnLst>
              <a:rect l="0" t="0" r="r" b="b"/>
              <a:pathLst>
                <a:path w="60" h="40">
                  <a:moveTo>
                    <a:pt x="0" y="40"/>
                  </a:moveTo>
                  <a:lnTo>
                    <a:pt x="60" y="13"/>
                  </a:lnTo>
                  <a:lnTo>
                    <a:pt x="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0" name="Line 289"/>
            <p:cNvSpPr>
              <a:spLocks noChangeShapeType="1"/>
            </p:cNvSpPr>
            <p:nvPr/>
          </p:nvSpPr>
          <p:spPr bwMode="auto">
            <a:xfrm rot="3395947">
              <a:off x="10398" y="5603"/>
              <a:ext cx="312" cy="57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1" name="Freeform 288"/>
            <p:cNvSpPr>
              <a:spLocks/>
            </p:cNvSpPr>
            <p:nvPr/>
          </p:nvSpPr>
          <p:spPr bwMode="auto">
            <a:xfrm rot="3395947" flipH="1">
              <a:off x="10384" y="6035"/>
              <a:ext cx="94" cy="132"/>
            </a:xfrm>
            <a:custGeom>
              <a:avLst/>
              <a:gdLst>
                <a:gd name="T0" fmla="*/ 7 w 46"/>
                <a:gd name="T1" fmla="*/ 0 h 66"/>
                <a:gd name="T2" fmla="*/ 0 w 46"/>
                <a:gd name="T3" fmla="*/ 66 h 66"/>
                <a:gd name="T4" fmla="*/ 46 w 46"/>
                <a:gd name="T5" fmla="*/ 20 h 66"/>
              </a:gdLst>
              <a:ahLst/>
              <a:cxnLst>
                <a:cxn ang="0">
                  <a:pos x="T0" y="T1"/>
                </a:cxn>
                <a:cxn ang="0">
                  <a:pos x="T2" y="T3"/>
                </a:cxn>
                <a:cxn ang="0">
                  <a:pos x="T4" y="T5"/>
                </a:cxn>
              </a:cxnLst>
              <a:rect l="0" t="0" r="r" b="b"/>
              <a:pathLst>
                <a:path w="46" h="66">
                  <a:moveTo>
                    <a:pt x="7" y="0"/>
                  </a:moveTo>
                  <a:lnTo>
                    <a:pt x="0" y="66"/>
                  </a:lnTo>
                  <a:lnTo>
                    <a:pt x="46" y="2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2" name="Line 287"/>
            <p:cNvSpPr>
              <a:spLocks noChangeShapeType="1"/>
            </p:cNvSpPr>
            <p:nvPr/>
          </p:nvSpPr>
          <p:spPr bwMode="auto">
            <a:xfrm rot="3395947" flipH="1" flipV="1">
              <a:off x="10346" y="5603"/>
              <a:ext cx="364" cy="54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3" name="Freeform 286"/>
            <p:cNvSpPr>
              <a:spLocks/>
            </p:cNvSpPr>
            <p:nvPr/>
          </p:nvSpPr>
          <p:spPr bwMode="auto">
            <a:xfrm rot="3395947" flipH="1">
              <a:off x="10581" y="5592"/>
              <a:ext cx="108" cy="120"/>
            </a:xfrm>
            <a:custGeom>
              <a:avLst/>
              <a:gdLst>
                <a:gd name="T0" fmla="*/ 40 w 53"/>
                <a:gd name="T1" fmla="*/ 60 h 60"/>
                <a:gd name="T2" fmla="*/ 53 w 53"/>
                <a:gd name="T3" fmla="*/ 0 h 60"/>
                <a:gd name="T4" fmla="*/ 0 w 53"/>
                <a:gd name="T5" fmla="*/ 40 h 60"/>
              </a:gdLst>
              <a:ahLst/>
              <a:cxnLst>
                <a:cxn ang="0">
                  <a:pos x="T0" y="T1"/>
                </a:cxn>
                <a:cxn ang="0">
                  <a:pos x="T2" y="T3"/>
                </a:cxn>
                <a:cxn ang="0">
                  <a:pos x="T4" y="T5"/>
                </a:cxn>
              </a:cxnLst>
              <a:rect l="0" t="0" r="r" b="b"/>
              <a:pathLst>
                <a:path w="53" h="60">
                  <a:moveTo>
                    <a:pt x="40" y="60"/>
                  </a:moveTo>
                  <a:lnTo>
                    <a:pt x="53" y="0"/>
                  </a:lnTo>
                  <a:lnTo>
                    <a:pt x="0"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4" name="Line 285"/>
            <p:cNvSpPr>
              <a:spLocks noChangeShapeType="1"/>
            </p:cNvSpPr>
            <p:nvPr/>
          </p:nvSpPr>
          <p:spPr bwMode="auto">
            <a:xfrm rot="3395947" flipV="1">
              <a:off x="10664" y="5557"/>
              <a:ext cx="82" cy="6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5" name="Freeform 284"/>
            <p:cNvSpPr>
              <a:spLocks/>
            </p:cNvSpPr>
            <p:nvPr/>
          </p:nvSpPr>
          <p:spPr bwMode="auto">
            <a:xfrm rot="3395947" flipH="1">
              <a:off x="10617" y="5531"/>
              <a:ext cx="122" cy="106"/>
            </a:xfrm>
            <a:custGeom>
              <a:avLst/>
              <a:gdLst>
                <a:gd name="T0" fmla="*/ 60 w 60"/>
                <a:gd name="T1" fmla="*/ 19 h 53"/>
                <a:gd name="T2" fmla="*/ 0 w 60"/>
                <a:gd name="T3" fmla="*/ 0 h 53"/>
                <a:gd name="T4" fmla="*/ 27 w 60"/>
                <a:gd name="T5" fmla="*/ 53 h 53"/>
              </a:gdLst>
              <a:ahLst/>
              <a:cxnLst>
                <a:cxn ang="0">
                  <a:pos x="T0" y="T1"/>
                </a:cxn>
                <a:cxn ang="0">
                  <a:pos x="T2" y="T3"/>
                </a:cxn>
                <a:cxn ang="0">
                  <a:pos x="T4" y="T5"/>
                </a:cxn>
              </a:cxnLst>
              <a:rect l="0" t="0" r="r" b="b"/>
              <a:pathLst>
                <a:path w="60" h="53">
                  <a:moveTo>
                    <a:pt x="60" y="19"/>
                  </a:moveTo>
                  <a:lnTo>
                    <a:pt x="0" y="0"/>
                  </a:lnTo>
                  <a:lnTo>
                    <a:pt x="27" y="53"/>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6" name="Line 283"/>
            <p:cNvSpPr>
              <a:spLocks noChangeShapeType="1"/>
            </p:cNvSpPr>
            <p:nvPr/>
          </p:nvSpPr>
          <p:spPr bwMode="auto">
            <a:xfrm rot="3395947" flipH="1">
              <a:off x="10680" y="5565"/>
              <a:ext cx="96"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7" name="Freeform 282"/>
            <p:cNvSpPr>
              <a:spLocks/>
            </p:cNvSpPr>
            <p:nvPr/>
          </p:nvSpPr>
          <p:spPr bwMode="auto">
            <a:xfrm rot="3395947" flipH="1">
              <a:off x="10682" y="5526"/>
              <a:ext cx="122" cy="92"/>
            </a:xfrm>
            <a:custGeom>
              <a:avLst/>
              <a:gdLst>
                <a:gd name="T0" fmla="*/ 0 w 60"/>
                <a:gd name="T1" fmla="*/ 46 h 46"/>
                <a:gd name="T2" fmla="*/ 60 w 60"/>
                <a:gd name="T3" fmla="*/ 27 h 46"/>
                <a:gd name="T4" fmla="*/ 0 w 60"/>
                <a:gd name="T5" fmla="*/ 0 h 46"/>
              </a:gdLst>
              <a:ahLst/>
              <a:cxnLst>
                <a:cxn ang="0">
                  <a:pos x="T0" y="T1"/>
                </a:cxn>
                <a:cxn ang="0">
                  <a:pos x="T2" y="T3"/>
                </a:cxn>
                <a:cxn ang="0">
                  <a:pos x="T4" y="T5"/>
                </a:cxn>
              </a:cxnLst>
              <a:rect l="0" t="0" r="r" b="b"/>
              <a:pathLst>
                <a:path w="60" h="46">
                  <a:moveTo>
                    <a:pt x="0" y="46"/>
                  </a:moveTo>
                  <a:lnTo>
                    <a:pt x="60" y="27"/>
                  </a:lnTo>
                  <a:lnTo>
                    <a:pt x="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8" name="Line 281"/>
            <p:cNvSpPr>
              <a:spLocks noChangeShapeType="1"/>
            </p:cNvSpPr>
            <p:nvPr/>
          </p:nvSpPr>
          <p:spPr bwMode="auto">
            <a:xfrm rot="3395947" flipV="1">
              <a:off x="10697" y="5536"/>
              <a:ext cx="174" cy="8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9" name="Freeform 280"/>
            <p:cNvSpPr>
              <a:spLocks/>
            </p:cNvSpPr>
            <p:nvPr/>
          </p:nvSpPr>
          <p:spPr bwMode="auto">
            <a:xfrm rot="3395947" flipH="1">
              <a:off x="10723" y="5550"/>
              <a:ext cx="134" cy="92"/>
            </a:xfrm>
            <a:custGeom>
              <a:avLst/>
              <a:gdLst>
                <a:gd name="T0" fmla="*/ 66 w 66"/>
                <a:gd name="T1" fmla="*/ 6 h 46"/>
                <a:gd name="T2" fmla="*/ 0 w 66"/>
                <a:gd name="T3" fmla="*/ 0 h 46"/>
                <a:gd name="T4" fmla="*/ 46 w 66"/>
                <a:gd name="T5" fmla="*/ 46 h 46"/>
              </a:gdLst>
              <a:ahLst/>
              <a:cxnLst>
                <a:cxn ang="0">
                  <a:pos x="T0" y="T1"/>
                </a:cxn>
                <a:cxn ang="0">
                  <a:pos x="T2" y="T3"/>
                </a:cxn>
                <a:cxn ang="0">
                  <a:pos x="T4" y="T5"/>
                </a:cxn>
              </a:cxnLst>
              <a:rect l="0" t="0" r="r" b="b"/>
              <a:pathLst>
                <a:path w="66" h="46">
                  <a:moveTo>
                    <a:pt x="66" y="6"/>
                  </a:moveTo>
                  <a:lnTo>
                    <a:pt x="0" y="0"/>
                  </a:lnTo>
                  <a:lnTo>
                    <a:pt x="46" y="46"/>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0" name="Line 279"/>
            <p:cNvSpPr>
              <a:spLocks noChangeShapeType="1"/>
            </p:cNvSpPr>
            <p:nvPr/>
          </p:nvSpPr>
          <p:spPr bwMode="auto">
            <a:xfrm rot="3395947" flipH="1">
              <a:off x="10709" y="5542"/>
              <a:ext cx="188" cy="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1" name="Freeform 278"/>
            <p:cNvSpPr>
              <a:spLocks/>
            </p:cNvSpPr>
            <p:nvPr/>
          </p:nvSpPr>
          <p:spPr bwMode="auto">
            <a:xfrm rot="3395947" flipH="1">
              <a:off x="10724" y="5487"/>
              <a:ext cx="122" cy="80"/>
            </a:xfrm>
            <a:custGeom>
              <a:avLst/>
              <a:gdLst>
                <a:gd name="T0" fmla="*/ 0 w 60"/>
                <a:gd name="T1" fmla="*/ 40 h 40"/>
                <a:gd name="T2" fmla="*/ 60 w 60"/>
                <a:gd name="T3" fmla="*/ 27 h 40"/>
                <a:gd name="T4" fmla="*/ 6 w 60"/>
                <a:gd name="T5" fmla="*/ 0 h 40"/>
              </a:gdLst>
              <a:ahLst/>
              <a:cxnLst>
                <a:cxn ang="0">
                  <a:pos x="T0" y="T1"/>
                </a:cxn>
                <a:cxn ang="0">
                  <a:pos x="T2" y="T3"/>
                </a:cxn>
                <a:cxn ang="0">
                  <a:pos x="T4" y="T5"/>
                </a:cxn>
              </a:cxnLst>
              <a:rect l="0" t="0" r="r" b="b"/>
              <a:pathLst>
                <a:path w="60" h="40">
                  <a:moveTo>
                    <a:pt x="0" y="40"/>
                  </a:moveTo>
                  <a:lnTo>
                    <a:pt x="60" y="27"/>
                  </a:lnTo>
                  <a:lnTo>
                    <a:pt x="6"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2" name="Line 277"/>
            <p:cNvSpPr>
              <a:spLocks noChangeShapeType="1"/>
            </p:cNvSpPr>
            <p:nvPr/>
          </p:nvSpPr>
          <p:spPr bwMode="auto">
            <a:xfrm rot="3395947" flipV="1">
              <a:off x="10747" y="5471"/>
              <a:ext cx="68" cy="5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3" name="Freeform 276"/>
            <p:cNvSpPr>
              <a:spLocks/>
            </p:cNvSpPr>
            <p:nvPr/>
          </p:nvSpPr>
          <p:spPr bwMode="auto">
            <a:xfrm rot="3395947" flipH="1">
              <a:off x="10683" y="5436"/>
              <a:ext cx="122" cy="108"/>
            </a:xfrm>
            <a:custGeom>
              <a:avLst/>
              <a:gdLst>
                <a:gd name="T0" fmla="*/ 60 w 60"/>
                <a:gd name="T1" fmla="*/ 27 h 54"/>
                <a:gd name="T2" fmla="*/ 0 w 60"/>
                <a:gd name="T3" fmla="*/ 0 h 54"/>
                <a:gd name="T4" fmla="*/ 27 w 60"/>
                <a:gd name="T5" fmla="*/ 54 h 54"/>
              </a:gdLst>
              <a:ahLst/>
              <a:cxnLst>
                <a:cxn ang="0">
                  <a:pos x="T0" y="T1"/>
                </a:cxn>
                <a:cxn ang="0">
                  <a:pos x="T2" y="T3"/>
                </a:cxn>
                <a:cxn ang="0">
                  <a:pos x="T4" y="T5"/>
                </a:cxn>
              </a:cxnLst>
              <a:rect l="0" t="0" r="r" b="b"/>
              <a:pathLst>
                <a:path w="60" h="54">
                  <a:moveTo>
                    <a:pt x="60" y="27"/>
                  </a:moveTo>
                  <a:lnTo>
                    <a:pt x="0" y="0"/>
                  </a:lnTo>
                  <a:lnTo>
                    <a:pt x="27" y="54"/>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4" name="Line 275"/>
            <p:cNvSpPr>
              <a:spLocks noChangeShapeType="1"/>
            </p:cNvSpPr>
            <p:nvPr/>
          </p:nvSpPr>
          <p:spPr bwMode="auto">
            <a:xfrm rot="3395947" flipH="1" flipV="1">
              <a:off x="10865" y="5428"/>
              <a:ext cx="2" cy="10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5" name="Freeform 274"/>
            <p:cNvSpPr>
              <a:spLocks/>
            </p:cNvSpPr>
            <p:nvPr/>
          </p:nvSpPr>
          <p:spPr bwMode="auto">
            <a:xfrm rot="3395947" flipH="1">
              <a:off x="10804" y="5418"/>
              <a:ext cx="96" cy="134"/>
            </a:xfrm>
            <a:custGeom>
              <a:avLst/>
              <a:gdLst>
                <a:gd name="T0" fmla="*/ 47 w 47"/>
                <a:gd name="T1" fmla="*/ 60 h 67"/>
                <a:gd name="T2" fmla="*/ 20 w 47"/>
                <a:gd name="T3" fmla="*/ 0 h 67"/>
                <a:gd name="T4" fmla="*/ 0 w 47"/>
                <a:gd name="T5" fmla="*/ 67 h 67"/>
              </a:gdLst>
              <a:ahLst/>
              <a:cxnLst>
                <a:cxn ang="0">
                  <a:pos x="T0" y="T1"/>
                </a:cxn>
                <a:cxn ang="0">
                  <a:pos x="T2" y="T3"/>
                </a:cxn>
                <a:cxn ang="0">
                  <a:pos x="T4" y="T5"/>
                </a:cxn>
              </a:cxnLst>
              <a:rect l="0" t="0" r="r" b="b"/>
              <a:pathLst>
                <a:path w="47" h="67">
                  <a:moveTo>
                    <a:pt x="47" y="60"/>
                  </a:moveTo>
                  <a:lnTo>
                    <a:pt x="20" y="0"/>
                  </a:lnTo>
                  <a:lnTo>
                    <a:pt x="0" y="6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6" name="Oval 273"/>
            <p:cNvSpPr>
              <a:spLocks noChangeArrowheads="1"/>
            </p:cNvSpPr>
            <p:nvPr/>
          </p:nvSpPr>
          <p:spPr bwMode="auto">
            <a:xfrm rot="3395947" flipH="1">
              <a:off x="6061" y="7056"/>
              <a:ext cx="918" cy="90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7" name="Freeform 272"/>
            <p:cNvSpPr>
              <a:spLocks/>
            </p:cNvSpPr>
            <p:nvPr/>
          </p:nvSpPr>
          <p:spPr bwMode="auto">
            <a:xfrm rot="7172911" flipH="1">
              <a:off x="6479" y="7435"/>
              <a:ext cx="122" cy="106"/>
            </a:xfrm>
            <a:custGeom>
              <a:avLst/>
              <a:gdLst>
                <a:gd name="T0" fmla="*/ 27 w 60"/>
                <a:gd name="T1" fmla="*/ 0 h 53"/>
                <a:gd name="T2" fmla="*/ 60 w 60"/>
                <a:gd name="T3" fmla="*/ 53 h 53"/>
                <a:gd name="T4" fmla="*/ 0 w 60"/>
                <a:gd name="T5" fmla="*/ 53 h 53"/>
                <a:gd name="T6" fmla="*/ 27 w 60"/>
                <a:gd name="T7" fmla="*/ 0 h 53"/>
              </a:gdLst>
              <a:ahLst/>
              <a:cxnLst>
                <a:cxn ang="0">
                  <a:pos x="T0" y="T1"/>
                </a:cxn>
                <a:cxn ang="0">
                  <a:pos x="T2" y="T3"/>
                </a:cxn>
                <a:cxn ang="0">
                  <a:pos x="T4" y="T5"/>
                </a:cxn>
                <a:cxn ang="0">
                  <a:pos x="T6" y="T7"/>
                </a:cxn>
              </a:cxnLst>
              <a:rect l="0" t="0" r="r" b="b"/>
              <a:pathLst>
                <a:path w="60" h="53">
                  <a:moveTo>
                    <a:pt x="27" y="0"/>
                  </a:moveTo>
                  <a:lnTo>
                    <a:pt x="60" y="53"/>
                  </a:lnTo>
                  <a:lnTo>
                    <a:pt x="0" y="53"/>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8" name="Freeform 271"/>
            <p:cNvSpPr>
              <a:spLocks/>
            </p:cNvSpPr>
            <p:nvPr/>
          </p:nvSpPr>
          <p:spPr bwMode="auto">
            <a:xfrm rot="7022220" flipH="1">
              <a:off x="6479" y="7435"/>
              <a:ext cx="122" cy="106"/>
            </a:xfrm>
            <a:custGeom>
              <a:avLst/>
              <a:gdLst>
                <a:gd name="T0" fmla="*/ 27 w 60"/>
                <a:gd name="T1" fmla="*/ 0 h 53"/>
                <a:gd name="T2" fmla="*/ 60 w 60"/>
                <a:gd name="T3" fmla="*/ 53 h 53"/>
                <a:gd name="T4" fmla="*/ 0 w 60"/>
                <a:gd name="T5" fmla="*/ 53 h 53"/>
                <a:gd name="T6" fmla="*/ 27 w 60"/>
                <a:gd name="T7" fmla="*/ 0 h 53"/>
              </a:gdLst>
              <a:ahLst/>
              <a:cxnLst>
                <a:cxn ang="0">
                  <a:pos x="T0" y="T1"/>
                </a:cxn>
                <a:cxn ang="0">
                  <a:pos x="T2" y="T3"/>
                </a:cxn>
                <a:cxn ang="0">
                  <a:pos x="T4" y="T5"/>
                </a:cxn>
                <a:cxn ang="0">
                  <a:pos x="T6" y="T7"/>
                </a:cxn>
              </a:cxnLst>
              <a:rect l="0" t="0" r="r" b="b"/>
              <a:pathLst>
                <a:path w="60" h="53">
                  <a:moveTo>
                    <a:pt x="27" y="0"/>
                  </a:moveTo>
                  <a:lnTo>
                    <a:pt x="60" y="53"/>
                  </a:lnTo>
                  <a:lnTo>
                    <a:pt x="0" y="53"/>
                  </a:lnTo>
                  <a:lnTo>
                    <a:pt x="27" y="0"/>
                  </a:lnTo>
                </a:path>
              </a:pathLst>
            </a:custGeom>
            <a:solidFill>
              <a:srgbClr val="C0C0C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379" name="Group 267"/>
            <p:cNvGrpSpPr>
              <a:grpSpLocks/>
            </p:cNvGrpSpPr>
            <p:nvPr/>
          </p:nvGrpSpPr>
          <p:grpSpPr bwMode="auto">
            <a:xfrm flipH="1">
              <a:off x="9524" y="7010"/>
              <a:ext cx="785" cy="120"/>
              <a:chOff x="1473" y="3751"/>
              <a:chExt cx="770" cy="60"/>
            </a:xfrm>
          </p:grpSpPr>
          <p:sp>
            <p:nvSpPr>
              <p:cNvPr id="645" name="Line 270"/>
              <p:cNvSpPr>
                <a:spLocks noChangeShapeType="1"/>
              </p:cNvSpPr>
              <p:nvPr/>
            </p:nvSpPr>
            <p:spPr bwMode="auto">
              <a:xfrm>
                <a:off x="1478" y="3751"/>
                <a:ext cx="1" cy="6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6" name="Line 269"/>
              <p:cNvSpPr>
                <a:spLocks noChangeShapeType="1"/>
              </p:cNvSpPr>
              <p:nvPr/>
            </p:nvSpPr>
            <p:spPr bwMode="auto">
              <a:xfrm>
                <a:off x="2242" y="3751"/>
                <a:ext cx="1" cy="6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7" name="Line 268"/>
              <p:cNvSpPr>
                <a:spLocks noChangeShapeType="1"/>
              </p:cNvSpPr>
              <p:nvPr/>
            </p:nvSpPr>
            <p:spPr bwMode="auto">
              <a:xfrm>
                <a:off x="1473" y="3783"/>
                <a:ext cx="76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80" name="Text Box 266"/>
            <p:cNvSpPr txBox="1">
              <a:spLocks noChangeArrowheads="1"/>
            </p:cNvSpPr>
            <p:nvPr/>
          </p:nvSpPr>
          <p:spPr bwMode="auto">
            <a:xfrm flipH="1">
              <a:off x="9470" y="7058"/>
              <a:ext cx="1008" cy="30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1000 m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81" name="Text Box 265"/>
            <p:cNvSpPr txBox="1">
              <a:spLocks noChangeArrowheads="1"/>
            </p:cNvSpPr>
            <p:nvPr/>
          </p:nvSpPr>
          <p:spPr bwMode="auto">
            <a:xfrm>
              <a:off x="5154" y="7079"/>
              <a:ext cx="338" cy="30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82" name="Group 3"/>
            <p:cNvGrpSpPr>
              <a:grpSpLocks/>
            </p:cNvGrpSpPr>
            <p:nvPr/>
          </p:nvGrpSpPr>
          <p:grpSpPr bwMode="auto">
            <a:xfrm>
              <a:off x="6730" y="4538"/>
              <a:ext cx="1711" cy="1306"/>
              <a:chOff x="6730" y="4538"/>
              <a:chExt cx="1711" cy="1306"/>
            </a:xfrm>
          </p:grpSpPr>
          <p:sp>
            <p:nvSpPr>
              <p:cNvPr id="384" name="Rectangle 264"/>
              <p:cNvSpPr>
                <a:spLocks noChangeArrowheads="1"/>
              </p:cNvSpPr>
              <p:nvPr/>
            </p:nvSpPr>
            <p:spPr bwMode="auto">
              <a:xfrm flipH="1">
                <a:off x="7430" y="5188"/>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5" name="Rectangle 263"/>
              <p:cNvSpPr>
                <a:spLocks noChangeArrowheads="1"/>
              </p:cNvSpPr>
              <p:nvPr/>
            </p:nvSpPr>
            <p:spPr bwMode="auto">
              <a:xfrm flipH="1">
                <a:off x="7430" y="5188"/>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6" name="Rectangle 262"/>
              <p:cNvSpPr>
                <a:spLocks noChangeArrowheads="1"/>
              </p:cNvSpPr>
              <p:nvPr/>
            </p:nvSpPr>
            <p:spPr bwMode="auto">
              <a:xfrm flipH="1">
                <a:off x="7430" y="5228"/>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7" name="Rectangle 261"/>
              <p:cNvSpPr>
                <a:spLocks noChangeArrowheads="1"/>
              </p:cNvSpPr>
              <p:nvPr/>
            </p:nvSpPr>
            <p:spPr bwMode="auto">
              <a:xfrm flipH="1">
                <a:off x="7416" y="5202"/>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8" name="Rectangle 260"/>
              <p:cNvSpPr>
                <a:spLocks noChangeArrowheads="1"/>
              </p:cNvSpPr>
              <p:nvPr/>
            </p:nvSpPr>
            <p:spPr bwMode="auto">
              <a:xfrm flipH="1">
                <a:off x="7416" y="5214"/>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9" name="Rectangle 259"/>
              <p:cNvSpPr>
                <a:spLocks noChangeArrowheads="1"/>
              </p:cNvSpPr>
              <p:nvPr/>
            </p:nvSpPr>
            <p:spPr bwMode="auto">
              <a:xfrm flipH="1">
                <a:off x="7416" y="5214"/>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0" name="Rectangle 258"/>
              <p:cNvSpPr>
                <a:spLocks noChangeArrowheads="1"/>
              </p:cNvSpPr>
              <p:nvPr/>
            </p:nvSpPr>
            <p:spPr bwMode="auto">
              <a:xfrm flipH="1">
                <a:off x="7416" y="5202"/>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1" name="Oval 257"/>
              <p:cNvSpPr>
                <a:spLocks noChangeArrowheads="1"/>
              </p:cNvSpPr>
              <p:nvPr/>
            </p:nvSpPr>
            <p:spPr bwMode="auto">
              <a:xfrm flipH="1">
                <a:off x="7416" y="5188"/>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2" name="Rectangle 256"/>
              <p:cNvSpPr>
                <a:spLocks noChangeArrowheads="1"/>
              </p:cNvSpPr>
              <p:nvPr/>
            </p:nvSpPr>
            <p:spPr bwMode="auto">
              <a:xfrm flipH="1">
                <a:off x="7026" y="4896"/>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3" name="Rectangle 255"/>
              <p:cNvSpPr>
                <a:spLocks noChangeArrowheads="1"/>
              </p:cNvSpPr>
              <p:nvPr/>
            </p:nvSpPr>
            <p:spPr bwMode="auto">
              <a:xfrm flipH="1">
                <a:off x="7026" y="489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4" name="Rectangle 254"/>
              <p:cNvSpPr>
                <a:spLocks noChangeArrowheads="1"/>
              </p:cNvSpPr>
              <p:nvPr/>
            </p:nvSpPr>
            <p:spPr bwMode="auto">
              <a:xfrm flipH="1">
                <a:off x="7026" y="493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5" name="Rectangle 253"/>
              <p:cNvSpPr>
                <a:spLocks noChangeArrowheads="1"/>
              </p:cNvSpPr>
              <p:nvPr/>
            </p:nvSpPr>
            <p:spPr bwMode="auto">
              <a:xfrm flipH="1">
                <a:off x="7012" y="4910"/>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6" name="Rectangle 252"/>
              <p:cNvSpPr>
                <a:spLocks noChangeArrowheads="1"/>
              </p:cNvSpPr>
              <p:nvPr/>
            </p:nvSpPr>
            <p:spPr bwMode="auto">
              <a:xfrm flipH="1">
                <a:off x="7012" y="492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7" name="Rectangle 251"/>
              <p:cNvSpPr>
                <a:spLocks noChangeArrowheads="1"/>
              </p:cNvSpPr>
              <p:nvPr/>
            </p:nvSpPr>
            <p:spPr bwMode="auto">
              <a:xfrm flipH="1">
                <a:off x="7012" y="492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8" name="Rectangle 250"/>
              <p:cNvSpPr>
                <a:spLocks noChangeArrowheads="1"/>
              </p:cNvSpPr>
              <p:nvPr/>
            </p:nvSpPr>
            <p:spPr bwMode="auto">
              <a:xfrm flipH="1">
                <a:off x="7012" y="4910"/>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9" name="Oval 249"/>
              <p:cNvSpPr>
                <a:spLocks noChangeArrowheads="1"/>
              </p:cNvSpPr>
              <p:nvPr/>
            </p:nvSpPr>
            <p:spPr bwMode="auto">
              <a:xfrm flipH="1">
                <a:off x="7012" y="4896"/>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0" name="Rectangle 248"/>
              <p:cNvSpPr>
                <a:spLocks noChangeArrowheads="1"/>
              </p:cNvSpPr>
              <p:nvPr/>
            </p:nvSpPr>
            <p:spPr bwMode="auto">
              <a:xfrm flipH="1">
                <a:off x="7026" y="4896"/>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1" name="Rectangle 247"/>
              <p:cNvSpPr>
                <a:spLocks noChangeArrowheads="1"/>
              </p:cNvSpPr>
              <p:nvPr/>
            </p:nvSpPr>
            <p:spPr bwMode="auto">
              <a:xfrm flipH="1">
                <a:off x="7026" y="489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2" name="Rectangle 246"/>
              <p:cNvSpPr>
                <a:spLocks noChangeArrowheads="1"/>
              </p:cNvSpPr>
              <p:nvPr/>
            </p:nvSpPr>
            <p:spPr bwMode="auto">
              <a:xfrm flipH="1">
                <a:off x="7026" y="493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3" name="Rectangle 245"/>
              <p:cNvSpPr>
                <a:spLocks noChangeArrowheads="1"/>
              </p:cNvSpPr>
              <p:nvPr/>
            </p:nvSpPr>
            <p:spPr bwMode="auto">
              <a:xfrm flipH="1">
                <a:off x="7012" y="4910"/>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4" name="Rectangle 244"/>
              <p:cNvSpPr>
                <a:spLocks noChangeArrowheads="1"/>
              </p:cNvSpPr>
              <p:nvPr/>
            </p:nvSpPr>
            <p:spPr bwMode="auto">
              <a:xfrm flipH="1">
                <a:off x="7012" y="492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5" name="Rectangle 243"/>
              <p:cNvSpPr>
                <a:spLocks noChangeArrowheads="1"/>
              </p:cNvSpPr>
              <p:nvPr/>
            </p:nvSpPr>
            <p:spPr bwMode="auto">
              <a:xfrm flipH="1">
                <a:off x="7012" y="492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6" name="Rectangle 242"/>
              <p:cNvSpPr>
                <a:spLocks noChangeArrowheads="1"/>
              </p:cNvSpPr>
              <p:nvPr/>
            </p:nvSpPr>
            <p:spPr bwMode="auto">
              <a:xfrm flipH="1">
                <a:off x="7012" y="4910"/>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7" name="Oval 241"/>
              <p:cNvSpPr>
                <a:spLocks noChangeArrowheads="1"/>
              </p:cNvSpPr>
              <p:nvPr/>
            </p:nvSpPr>
            <p:spPr bwMode="auto">
              <a:xfrm flipH="1">
                <a:off x="7012" y="4896"/>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8" name="Rectangle 240"/>
              <p:cNvSpPr>
                <a:spLocks noChangeArrowheads="1"/>
              </p:cNvSpPr>
              <p:nvPr/>
            </p:nvSpPr>
            <p:spPr bwMode="auto">
              <a:xfrm flipH="1">
                <a:off x="7552" y="5056"/>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9" name="Rectangle 239"/>
              <p:cNvSpPr>
                <a:spLocks noChangeArrowheads="1"/>
              </p:cNvSpPr>
              <p:nvPr/>
            </p:nvSpPr>
            <p:spPr bwMode="auto">
              <a:xfrm flipH="1">
                <a:off x="7552" y="5056"/>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0" name="Rectangle 238"/>
              <p:cNvSpPr>
                <a:spLocks noChangeArrowheads="1"/>
              </p:cNvSpPr>
              <p:nvPr/>
            </p:nvSpPr>
            <p:spPr bwMode="auto">
              <a:xfrm flipH="1">
                <a:off x="7552" y="5096"/>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1" name="Rectangle 237"/>
              <p:cNvSpPr>
                <a:spLocks noChangeArrowheads="1"/>
              </p:cNvSpPr>
              <p:nvPr/>
            </p:nvSpPr>
            <p:spPr bwMode="auto">
              <a:xfrm flipH="1">
                <a:off x="7538" y="5068"/>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2" name="Rectangle 236"/>
              <p:cNvSpPr>
                <a:spLocks noChangeArrowheads="1"/>
              </p:cNvSpPr>
              <p:nvPr/>
            </p:nvSpPr>
            <p:spPr bwMode="auto">
              <a:xfrm flipH="1">
                <a:off x="7538" y="508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3" name="Rectangle 235"/>
              <p:cNvSpPr>
                <a:spLocks noChangeArrowheads="1"/>
              </p:cNvSpPr>
              <p:nvPr/>
            </p:nvSpPr>
            <p:spPr bwMode="auto">
              <a:xfrm flipH="1">
                <a:off x="7538" y="508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4" name="Rectangle 234"/>
              <p:cNvSpPr>
                <a:spLocks noChangeArrowheads="1"/>
              </p:cNvSpPr>
              <p:nvPr/>
            </p:nvSpPr>
            <p:spPr bwMode="auto">
              <a:xfrm flipH="1">
                <a:off x="7538" y="5068"/>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5" name="Oval 233"/>
              <p:cNvSpPr>
                <a:spLocks noChangeArrowheads="1"/>
              </p:cNvSpPr>
              <p:nvPr/>
            </p:nvSpPr>
            <p:spPr bwMode="auto">
              <a:xfrm flipH="1">
                <a:off x="7538" y="5056"/>
                <a:ext cx="56"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6" name="Rectangle 232"/>
              <p:cNvSpPr>
                <a:spLocks noChangeArrowheads="1"/>
              </p:cNvSpPr>
              <p:nvPr/>
            </p:nvSpPr>
            <p:spPr bwMode="auto">
              <a:xfrm flipH="1">
                <a:off x="7228" y="4922"/>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7" name="Rectangle 231"/>
              <p:cNvSpPr>
                <a:spLocks noChangeArrowheads="1"/>
              </p:cNvSpPr>
              <p:nvPr/>
            </p:nvSpPr>
            <p:spPr bwMode="auto">
              <a:xfrm flipH="1">
                <a:off x="7228" y="4922"/>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8" name="Rectangle 230"/>
              <p:cNvSpPr>
                <a:spLocks noChangeArrowheads="1"/>
              </p:cNvSpPr>
              <p:nvPr/>
            </p:nvSpPr>
            <p:spPr bwMode="auto">
              <a:xfrm flipH="1">
                <a:off x="7228" y="4962"/>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9" name="Rectangle 229"/>
              <p:cNvSpPr>
                <a:spLocks noChangeArrowheads="1"/>
              </p:cNvSpPr>
              <p:nvPr/>
            </p:nvSpPr>
            <p:spPr bwMode="auto">
              <a:xfrm flipH="1">
                <a:off x="7216" y="493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0" name="Rectangle 228"/>
              <p:cNvSpPr>
                <a:spLocks noChangeArrowheads="1"/>
              </p:cNvSpPr>
              <p:nvPr/>
            </p:nvSpPr>
            <p:spPr bwMode="auto">
              <a:xfrm flipH="1">
                <a:off x="7216" y="4950"/>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1" name="Rectangle 227"/>
              <p:cNvSpPr>
                <a:spLocks noChangeArrowheads="1"/>
              </p:cNvSpPr>
              <p:nvPr/>
            </p:nvSpPr>
            <p:spPr bwMode="auto">
              <a:xfrm flipH="1">
                <a:off x="7216" y="4950"/>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2" name="Rectangle 226"/>
              <p:cNvSpPr>
                <a:spLocks noChangeArrowheads="1"/>
              </p:cNvSpPr>
              <p:nvPr/>
            </p:nvSpPr>
            <p:spPr bwMode="auto">
              <a:xfrm flipH="1">
                <a:off x="7216" y="493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3" name="Oval 225"/>
              <p:cNvSpPr>
                <a:spLocks noChangeArrowheads="1"/>
              </p:cNvSpPr>
              <p:nvPr/>
            </p:nvSpPr>
            <p:spPr bwMode="auto">
              <a:xfrm flipH="1">
                <a:off x="7216" y="4922"/>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4" name="Rectangle 224"/>
              <p:cNvSpPr>
                <a:spLocks noChangeArrowheads="1"/>
              </p:cNvSpPr>
              <p:nvPr/>
            </p:nvSpPr>
            <p:spPr bwMode="auto">
              <a:xfrm flipH="1">
                <a:off x="7228" y="4922"/>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5" name="Rectangle 223"/>
              <p:cNvSpPr>
                <a:spLocks noChangeArrowheads="1"/>
              </p:cNvSpPr>
              <p:nvPr/>
            </p:nvSpPr>
            <p:spPr bwMode="auto">
              <a:xfrm flipH="1">
                <a:off x="7228" y="4922"/>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6" name="Rectangle 222"/>
              <p:cNvSpPr>
                <a:spLocks noChangeArrowheads="1"/>
              </p:cNvSpPr>
              <p:nvPr/>
            </p:nvSpPr>
            <p:spPr bwMode="auto">
              <a:xfrm flipH="1">
                <a:off x="7228" y="4962"/>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7" name="Rectangle 221"/>
              <p:cNvSpPr>
                <a:spLocks noChangeArrowheads="1"/>
              </p:cNvSpPr>
              <p:nvPr/>
            </p:nvSpPr>
            <p:spPr bwMode="auto">
              <a:xfrm flipH="1">
                <a:off x="7216" y="493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8" name="Rectangle 220"/>
              <p:cNvSpPr>
                <a:spLocks noChangeArrowheads="1"/>
              </p:cNvSpPr>
              <p:nvPr/>
            </p:nvSpPr>
            <p:spPr bwMode="auto">
              <a:xfrm flipH="1">
                <a:off x="7216" y="4950"/>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9" name="Rectangle 219"/>
              <p:cNvSpPr>
                <a:spLocks noChangeArrowheads="1"/>
              </p:cNvSpPr>
              <p:nvPr/>
            </p:nvSpPr>
            <p:spPr bwMode="auto">
              <a:xfrm flipH="1">
                <a:off x="7216" y="4950"/>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0" name="Rectangle 218"/>
              <p:cNvSpPr>
                <a:spLocks noChangeArrowheads="1"/>
              </p:cNvSpPr>
              <p:nvPr/>
            </p:nvSpPr>
            <p:spPr bwMode="auto">
              <a:xfrm flipH="1">
                <a:off x="7216" y="493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1" name="Oval 217"/>
              <p:cNvSpPr>
                <a:spLocks noChangeArrowheads="1"/>
              </p:cNvSpPr>
              <p:nvPr/>
            </p:nvSpPr>
            <p:spPr bwMode="auto">
              <a:xfrm flipH="1">
                <a:off x="7216" y="4922"/>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2" name="Rectangle 216"/>
              <p:cNvSpPr>
                <a:spLocks noChangeArrowheads="1"/>
              </p:cNvSpPr>
              <p:nvPr/>
            </p:nvSpPr>
            <p:spPr bwMode="auto">
              <a:xfrm flipH="1">
                <a:off x="7026" y="4896"/>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3" name="Rectangle 215"/>
              <p:cNvSpPr>
                <a:spLocks noChangeArrowheads="1"/>
              </p:cNvSpPr>
              <p:nvPr/>
            </p:nvSpPr>
            <p:spPr bwMode="auto">
              <a:xfrm flipH="1">
                <a:off x="7026" y="489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4" name="Rectangle 214"/>
              <p:cNvSpPr>
                <a:spLocks noChangeArrowheads="1"/>
              </p:cNvSpPr>
              <p:nvPr/>
            </p:nvSpPr>
            <p:spPr bwMode="auto">
              <a:xfrm flipH="1">
                <a:off x="7026" y="493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5" name="Rectangle 213"/>
              <p:cNvSpPr>
                <a:spLocks noChangeArrowheads="1"/>
              </p:cNvSpPr>
              <p:nvPr/>
            </p:nvSpPr>
            <p:spPr bwMode="auto">
              <a:xfrm flipH="1">
                <a:off x="7012" y="4910"/>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6" name="Rectangle 212"/>
              <p:cNvSpPr>
                <a:spLocks noChangeArrowheads="1"/>
              </p:cNvSpPr>
              <p:nvPr/>
            </p:nvSpPr>
            <p:spPr bwMode="auto">
              <a:xfrm flipH="1">
                <a:off x="7012" y="492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7" name="Rectangle 211"/>
              <p:cNvSpPr>
                <a:spLocks noChangeArrowheads="1"/>
              </p:cNvSpPr>
              <p:nvPr/>
            </p:nvSpPr>
            <p:spPr bwMode="auto">
              <a:xfrm flipH="1">
                <a:off x="7012" y="492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8" name="Rectangle 210"/>
              <p:cNvSpPr>
                <a:spLocks noChangeArrowheads="1"/>
              </p:cNvSpPr>
              <p:nvPr/>
            </p:nvSpPr>
            <p:spPr bwMode="auto">
              <a:xfrm flipH="1">
                <a:off x="7012" y="4910"/>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9" name="Oval 209"/>
              <p:cNvSpPr>
                <a:spLocks noChangeArrowheads="1"/>
              </p:cNvSpPr>
              <p:nvPr/>
            </p:nvSpPr>
            <p:spPr bwMode="auto">
              <a:xfrm flipH="1">
                <a:off x="7012" y="4896"/>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0" name="Rectangle 208"/>
              <p:cNvSpPr>
                <a:spLocks noChangeArrowheads="1"/>
              </p:cNvSpPr>
              <p:nvPr/>
            </p:nvSpPr>
            <p:spPr bwMode="auto">
              <a:xfrm flipH="1">
                <a:off x="7012" y="4870"/>
                <a:ext cx="26"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1" name="Rectangle 207"/>
              <p:cNvSpPr>
                <a:spLocks noChangeArrowheads="1"/>
              </p:cNvSpPr>
              <p:nvPr/>
            </p:nvSpPr>
            <p:spPr bwMode="auto">
              <a:xfrm flipH="1">
                <a:off x="7012" y="4870"/>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2" name="Rectangle 206"/>
              <p:cNvSpPr>
                <a:spLocks noChangeArrowheads="1"/>
              </p:cNvSpPr>
              <p:nvPr/>
            </p:nvSpPr>
            <p:spPr bwMode="auto">
              <a:xfrm flipH="1">
                <a:off x="7012" y="4910"/>
                <a:ext cx="2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3" name="Rectangle 205"/>
              <p:cNvSpPr>
                <a:spLocks noChangeArrowheads="1"/>
              </p:cNvSpPr>
              <p:nvPr/>
            </p:nvSpPr>
            <p:spPr bwMode="auto">
              <a:xfrm flipH="1">
                <a:off x="6998" y="488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4" name="Rectangle 204"/>
              <p:cNvSpPr>
                <a:spLocks noChangeArrowheads="1"/>
              </p:cNvSpPr>
              <p:nvPr/>
            </p:nvSpPr>
            <p:spPr bwMode="auto">
              <a:xfrm flipH="1">
                <a:off x="6998" y="4896"/>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5" name="Rectangle 203"/>
              <p:cNvSpPr>
                <a:spLocks noChangeArrowheads="1"/>
              </p:cNvSpPr>
              <p:nvPr/>
            </p:nvSpPr>
            <p:spPr bwMode="auto">
              <a:xfrm flipH="1">
                <a:off x="6998" y="4896"/>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6" name="Rectangle 202"/>
              <p:cNvSpPr>
                <a:spLocks noChangeArrowheads="1"/>
              </p:cNvSpPr>
              <p:nvPr/>
            </p:nvSpPr>
            <p:spPr bwMode="auto">
              <a:xfrm flipH="1">
                <a:off x="6998" y="488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7" name="Oval 201"/>
              <p:cNvSpPr>
                <a:spLocks noChangeArrowheads="1"/>
              </p:cNvSpPr>
              <p:nvPr/>
            </p:nvSpPr>
            <p:spPr bwMode="auto">
              <a:xfrm flipH="1">
                <a:off x="6998" y="4870"/>
                <a:ext cx="54"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8" name="Rectangle 200"/>
              <p:cNvSpPr>
                <a:spLocks noChangeArrowheads="1"/>
              </p:cNvSpPr>
              <p:nvPr/>
            </p:nvSpPr>
            <p:spPr bwMode="auto">
              <a:xfrm flipH="1">
                <a:off x="7012" y="4896"/>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9" name="Rectangle 199"/>
              <p:cNvSpPr>
                <a:spLocks noChangeArrowheads="1"/>
              </p:cNvSpPr>
              <p:nvPr/>
            </p:nvSpPr>
            <p:spPr bwMode="auto">
              <a:xfrm flipH="1">
                <a:off x="7012" y="489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0" name="Rectangle 198"/>
              <p:cNvSpPr>
                <a:spLocks noChangeArrowheads="1"/>
              </p:cNvSpPr>
              <p:nvPr/>
            </p:nvSpPr>
            <p:spPr bwMode="auto">
              <a:xfrm flipH="1">
                <a:off x="7012" y="493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1" name="Rectangle 197"/>
              <p:cNvSpPr>
                <a:spLocks noChangeArrowheads="1"/>
              </p:cNvSpPr>
              <p:nvPr/>
            </p:nvSpPr>
            <p:spPr bwMode="auto">
              <a:xfrm flipH="1">
                <a:off x="6998" y="4910"/>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2" name="Rectangle 196"/>
              <p:cNvSpPr>
                <a:spLocks noChangeArrowheads="1"/>
              </p:cNvSpPr>
              <p:nvPr/>
            </p:nvSpPr>
            <p:spPr bwMode="auto">
              <a:xfrm flipH="1">
                <a:off x="6998" y="492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3" name="Rectangle 195"/>
              <p:cNvSpPr>
                <a:spLocks noChangeArrowheads="1"/>
              </p:cNvSpPr>
              <p:nvPr/>
            </p:nvSpPr>
            <p:spPr bwMode="auto">
              <a:xfrm flipH="1">
                <a:off x="6998" y="492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4" name="Rectangle 194"/>
              <p:cNvSpPr>
                <a:spLocks noChangeArrowheads="1"/>
              </p:cNvSpPr>
              <p:nvPr/>
            </p:nvSpPr>
            <p:spPr bwMode="auto">
              <a:xfrm flipH="1">
                <a:off x="6998" y="4910"/>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5" name="Oval 193"/>
              <p:cNvSpPr>
                <a:spLocks noChangeArrowheads="1"/>
              </p:cNvSpPr>
              <p:nvPr/>
            </p:nvSpPr>
            <p:spPr bwMode="auto">
              <a:xfrm flipH="1">
                <a:off x="6998" y="4896"/>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6" name="Rectangle 192"/>
              <p:cNvSpPr>
                <a:spLocks noChangeArrowheads="1"/>
              </p:cNvSpPr>
              <p:nvPr/>
            </p:nvSpPr>
            <p:spPr bwMode="auto">
              <a:xfrm flipH="1">
                <a:off x="7120" y="4910"/>
                <a:ext cx="28"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7" name="Rectangle 191"/>
              <p:cNvSpPr>
                <a:spLocks noChangeArrowheads="1"/>
              </p:cNvSpPr>
              <p:nvPr/>
            </p:nvSpPr>
            <p:spPr bwMode="auto">
              <a:xfrm flipH="1">
                <a:off x="7120" y="4910"/>
                <a:ext cx="2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8" name="Rectangle 190"/>
              <p:cNvSpPr>
                <a:spLocks noChangeArrowheads="1"/>
              </p:cNvSpPr>
              <p:nvPr/>
            </p:nvSpPr>
            <p:spPr bwMode="auto">
              <a:xfrm flipH="1">
                <a:off x="7120" y="4950"/>
                <a:ext cx="2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9" name="Rectangle 189"/>
              <p:cNvSpPr>
                <a:spLocks noChangeArrowheads="1"/>
              </p:cNvSpPr>
              <p:nvPr/>
            </p:nvSpPr>
            <p:spPr bwMode="auto">
              <a:xfrm flipH="1">
                <a:off x="7108" y="4922"/>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0" name="Rectangle 188"/>
              <p:cNvSpPr>
                <a:spLocks noChangeArrowheads="1"/>
              </p:cNvSpPr>
              <p:nvPr/>
            </p:nvSpPr>
            <p:spPr bwMode="auto">
              <a:xfrm flipH="1">
                <a:off x="7108" y="493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1" name="Rectangle 187"/>
              <p:cNvSpPr>
                <a:spLocks noChangeArrowheads="1"/>
              </p:cNvSpPr>
              <p:nvPr/>
            </p:nvSpPr>
            <p:spPr bwMode="auto">
              <a:xfrm flipH="1">
                <a:off x="7108" y="4936"/>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2" name="Rectangle 186"/>
              <p:cNvSpPr>
                <a:spLocks noChangeArrowheads="1"/>
              </p:cNvSpPr>
              <p:nvPr/>
            </p:nvSpPr>
            <p:spPr bwMode="auto">
              <a:xfrm flipH="1">
                <a:off x="7108" y="4922"/>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3" name="Oval 185"/>
              <p:cNvSpPr>
                <a:spLocks noChangeArrowheads="1"/>
              </p:cNvSpPr>
              <p:nvPr/>
            </p:nvSpPr>
            <p:spPr bwMode="auto">
              <a:xfrm flipH="1">
                <a:off x="7108" y="4910"/>
                <a:ext cx="52"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4" name="Rectangle 184"/>
              <p:cNvSpPr>
                <a:spLocks noChangeArrowheads="1"/>
              </p:cNvSpPr>
              <p:nvPr/>
            </p:nvSpPr>
            <p:spPr bwMode="auto">
              <a:xfrm flipH="1">
                <a:off x="7564" y="4842"/>
                <a:ext cx="30"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5" name="Rectangle 183"/>
              <p:cNvSpPr>
                <a:spLocks noChangeArrowheads="1"/>
              </p:cNvSpPr>
              <p:nvPr/>
            </p:nvSpPr>
            <p:spPr bwMode="auto">
              <a:xfrm flipH="1">
                <a:off x="7564" y="4842"/>
                <a:ext cx="30"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6" name="Rectangle 182"/>
              <p:cNvSpPr>
                <a:spLocks noChangeArrowheads="1"/>
              </p:cNvSpPr>
              <p:nvPr/>
            </p:nvSpPr>
            <p:spPr bwMode="auto">
              <a:xfrm flipH="1">
                <a:off x="7564" y="4882"/>
                <a:ext cx="30"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7" name="Rectangle 181"/>
              <p:cNvSpPr>
                <a:spLocks noChangeArrowheads="1"/>
              </p:cNvSpPr>
              <p:nvPr/>
            </p:nvSpPr>
            <p:spPr bwMode="auto">
              <a:xfrm flipH="1">
                <a:off x="7552" y="4856"/>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8" name="Rectangle 180"/>
              <p:cNvSpPr>
                <a:spLocks noChangeArrowheads="1"/>
              </p:cNvSpPr>
              <p:nvPr/>
            </p:nvSpPr>
            <p:spPr bwMode="auto">
              <a:xfrm flipH="1">
                <a:off x="7552" y="4870"/>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9" name="Rectangle 179"/>
              <p:cNvSpPr>
                <a:spLocks noChangeArrowheads="1"/>
              </p:cNvSpPr>
              <p:nvPr/>
            </p:nvSpPr>
            <p:spPr bwMode="auto">
              <a:xfrm flipH="1">
                <a:off x="7552" y="4870"/>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0" name="Rectangle 178"/>
              <p:cNvSpPr>
                <a:spLocks noChangeArrowheads="1"/>
              </p:cNvSpPr>
              <p:nvPr/>
            </p:nvSpPr>
            <p:spPr bwMode="auto">
              <a:xfrm flipH="1">
                <a:off x="7552" y="4856"/>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1" name="Oval 177"/>
              <p:cNvSpPr>
                <a:spLocks noChangeArrowheads="1"/>
              </p:cNvSpPr>
              <p:nvPr/>
            </p:nvSpPr>
            <p:spPr bwMode="auto">
              <a:xfrm flipH="1">
                <a:off x="7552" y="4842"/>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2" name="Rectangle 176"/>
              <p:cNvSpPr>
                <a:spLocks noChangeArrowheads="1"/>
              </p:cNvSpPr>
              <p:nvPr/>
            </p:nvSpPr>
            <p:spPr bwMode="auto">
              <a:xfrm flipH="1">
                <a:off x="7364" y="5148"/>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3" name="Rectangle 175"/>
              <p:cNvSpPr>
                <a:spLocks noChangeArrowheads="1"/>
              </p:cNvSpPr>
              <p:nvPr/>
            </p:nvSpPr>
            <p:spPr bwMode="auto">
              <a:xfrm flipH="1">
                <a:off x="7364" y="5148"/>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4" name="Rectangle 174"/>
              <p:cNvSpPr>
                <a:spLocks noChangeArrowheads="1"/>
              </p:cNvSpPr>
              <p:nvPr/>
            </p:nvSpPr>
            <p:spPr bwMode="auto">
              <a:xfrm flipH="1">
                <a:off x="7364" y="5188"/>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5" name="Rectangle 173"/>
              <p:cNvSpPr>
                <a:spLocks noChangeArrowheads="1"/>
              </p:cNvSpPr>
              <p:nvPr/>
            </p:nvSpPr>
            <p:spPr bwMode="auto">
              <a:xfrm flipH="1">
                <a:off x="7350" y="516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6" name="Rectangle 172"/>
              <p:cNvSpPr>
                <a:spLocks noChangeArrowheads="1"/>
              </p:cNvSpPr>
              <p:nvPr/>
            </p:nvSpPr>
            <p:spPr bwMode="auto">
              <a:xfrm flipH="1">
                <a:off x="7350" y="5176"/>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7" name="Rectangle 171"/>
              <p:cNvSpPr>
                <a:spLocks noChangeArrowheads="1"/>
              </p:cNvSpPr>
              <p:nvPr/>
            </p:nvSpPr>
            <p:spPr bwMode="auto">
              <a:xfrm flipH="1">
                <a:off x="7350" y="5176"/>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8" name="Rectangle 170"/>
              <p:cNvSpPr>
                <a:spLocks noChangeArrowheads="1"/>
              </p:cNvSpPr>
              <p:nvPr/>
            </p:nvSpPr>
            <p:spPr bwMode="auto">
              <a:xfrm flipH="1">
                <a:off x="7350" y="5162"/>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9" name="Oval 169"/>
              <p:cNvSpPr>
                <a:spLocks noChangeArrowheads="1"/>
              </p:cNvSpPr>
              <p:nvPr/>
            </p:nvSpPr>
            <p:spPr bwMode="auto">
              <a:xfrm flipH="1">
                <a:off x="7350" y="5148"/>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0" name="Rectangle 168"/>
              <p:cNvSpPr>
                <a:spLocks noChangeArrowheads="1"/>
              </p:cNvSpPr>
              <p:nvPr/>
            </p:nvSpPr>
            <p:spPr bwMode="auto">
              <a:xfrm flipH="1">
                <a:off x="7186" y="5122"/>
                <a:ext cx="30"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1" name="Rectangle 167"/>
              <p:cNvSpPr>
                <a:spLocks noChangeArrowheads="1"/>
              </p:cNvSpPr>
              <p:nvPr/>
            </p:nvSpPr>
            <p:spPr bwMode="auto">
              <a:xfrm flipH="1">
                <a:off x="7186" y="5122"/>
                <a:ext cx="30"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2" name="Rectangle 166"/>
              <p:cNvSpPr>
                <a:spLocks noChangeArrowheads="1"/>
              </p:cNvSpPr>
              <p:nvPr/>
            </p:nvSpPr>
            <p:spPr bwMode="auto">
              <a:xfrm flipH="1">
                <a:off x="7186" y="5162"/>
                <a:ext cx="30"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3" name="Rectangle 165"/>
              <p:cNvSpPr>
                <a:spLocks noChangeArrowheads="1"/>
              </p:cNvSpPr>
              <p:nvPr/>
            </p:nvSpPr>
            <p:spPr bwMode="auto">
              <a:xfrm flipH="1">
                <a:off x="7174" y="5136"/>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4" name="Rectangle 164"/>
              <p:cNvSpPr>
                <a:spLocks noChangeArrowheads="1"/>
              </p:cNvSpPr>
              <p:nvPr/>
            </p:nvSpPr>
            <p:spPr bwMode="auto">
              <a:xfrm flipH="1">
                <a:off x="7174" y="5148"/>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5" name="Rectangle 163"/>
              <p:cNvSpPr>
                <a:spLocks noChangeArrowheads="1"/>
              </p:cNvSpPr>
              <p:nvPr/>
            </p:nvSpPr>
            <p:spPr bwMode="auto">
              <a:xfrm flipH="1">
                <a:off x="7174" y="5148"/>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6" name="Rectangle 162"/>
              <p:cNvSpPr>
                <a:spLocks noChangeArrowheads="1"/>
              </p:cNvSpPr>
              <p:nvPr/>
            </p:nvSpPr>
            <p:spPr bwMode="auto">
              <a:xfrm flipH="1">
                <a:off x="7174" y="5136"/>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7" name="Oval 161"/>
              <p:cNvSpPr>
                <a:spLocks noChangeArrowheads="1"/>
              </p:cNvSpPr>
              <p:nvPr/>
            </p:nvSpPr>
            <p:spPr bwMode="auto">
              <a:xfrm flipH="1">
                <a:off x="7174" y="5122"/>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8" name="Rectangle 160"/>
              <p:cNvSpPr>
                <a:spLocks noChangeArrowheads="1"/>
              </p:cNvSpPr>
              <p:nvPr/>
            </p:nvSpPr>
            <p:spPr bwMode="auto">
              <a:xfrm flipH="1">
                <a:off x="7850" y="5228"/>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9" name="Rectangle 159"/>
              <p:cNvSpPr>
                <a:spLocks noChangeArrowheads="1"/>
              </p:cNvSpPr>
              <p:nvPr/>
            </p:nvSpPr>
            <p:spPr bwMode="auto">
              <a:xfrm flipH="1">
                <a:off x="7850" y="5228"/>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0" name="Rectangle 158"/>
              <p:cNvSpPr>
                <a:spLocks noChangeArrowheads="1"/>
              </p:cNvSpPr>
              <p:nvPr/>
            </p:nvSpPr>
            <p:spPr bwMode="auto">
              <a:xfrm flipH="1">
                <a:off x="7850" y="5268"/>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1" name="Rectangle 157"/>
              <p:cNvSpPr>
                <a:spLocks noChangeArrowheads="1"/>
              </p:cNvSpPr>
              <p:nvPr/>
            </p:nvSpPr>
            <p:spPr bwMode="auto">
              <a:xfrm flipH="1">
                <a:off x="7834" y="5242"/>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2" name="Rectangle 156"/>
              <p:cNvSpPr>
                <a:spLocks noChangeArrowheads="1"/>
              </p:cNvSpPr>
              <p:nvPr/>
            </p:nvSpPr>
            <p:spPr bwMode="auto">
              <a:xfrm flipH="1">
                <a:off x="7834" y="5254"/>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3" name="Rectangle 155"/>
              <p:cNvSpPr>
                <a:spLocks noChangeArrowheads="1"/>
              </p:cNvSpPr>
              <p:nvPr/>
            </p:nvSpPr>
            <p:spPr bwMode="auto">
              <a:xfrm flipH="1">
                <a:off x="7834" y="5254"/>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4" name="Rectangle 154"/>
              <p:cNvSpPr>
                <a:spLocks noChangeArrowheads="1"/>
              </p:cNvSpPr>
              <p:nvPr/>
            </p:nvSpPr>
            <p:spPr bwMode="auto">
              <a:xfrm flipH="1">
                <a:off x="7834" y="5242"/>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5" name="Oval 153"/>
              <p:cNvSpPr>
                <a:spLocks noChangeArrowheads="1"/>
              </p:cNvSpPr>
              <p:nvPr/>
            </p:nvSpPr>
            <p:spPr bwMode="auto">
              <a:xfrm flipH="1">
                <a:off x="7834" y="5228"/>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6" name="Rectangle 152"/>
              <p:cNvSpPr>
                <a:spLocks noChangeArrowheads="1"/>
              </p:cNvSpPr>
              <p:nvPr/>
            </p:nvSpPr>
            <p:spPr bwMode="auto">
              <a:xfrm flipH="1">
                <a:off x="7268" y="5002"/>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7" name="Rectangle 151"/>
              <p:cNvSpPr>
                <a:spLocks noChangeArrowheads="1"/>
              </p:cNvSpPr>
              <p:nvPr/>
            </p:nvSpPr>
            <p:spPr bwMode="auto">
              <a:xfrm flipH="1">
                <a:off x="7268" y="5002"/>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8" name="Rectangle 150"/>
              <p:cNvSpPr>
                <a:spLocks noChangeArrowheads="1"/>
              </p:cNvSpPr>
              <p:nvPr/>
            </p:nvSpPr>
            <p:spPr bwMode="auto">
              <a:xfrm flipH="1">
                <a:off x="7268" y="5042"/>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9" name="Rectangle 149"/>
              <p:cNvSpPr>
                <a:spLocks noChangeArrowheads="1"/>
              </p:cNvSpPr>
              <p:nvPr/>
            </p:nvSpPr>
            <p:spPr bwMode="auto">
              <a:xfrm flipH="1">
                <a:off x="7256" y="5016"/>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0" name="Rectangle 148"/>
              <p:cNvSpPr>
                <a:spLocks noChangeArrowheads="1"/>
              </p:cNvSpPr>
              <p:nvPr/>
            </p:nvSpPr>
            <p:spPr bwMode="auto">
              <a:xfrm flipH="1">
                <a:off x="7256" y="5028"/>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1" name="Rectangle 147"/>
              <p:cNvSpPr>
                <a:spLocks noChangeArrowheads="1"/>
              </p:cNvSpPr>
              <p:nvPr/>
            </p:nvSpPr>
            <p:spPr bwMode="auto">
              <a:xfrm flipH="1">
                <a:off x="7256" y="5028"/>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2" name="Rectangle 146"/>
              <p:cNvSpPr>
                <a:spLocks noChangeArrowheads="1"/>
              </p:cNvSpPr>
              <p:nvPr/>
            </p:nvSpPr>
            <p:spPr bwMode="auto">
              <a:xfrm flipH="1">
                <a:off x="7256" y="5016"/>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3" name="Oval 145"/>
              <p:cNvSpPr>
                <a:spLocks noChangeArrowheads="1"/>
              </p:cNvSpPr>
              <p:nvPr/>
            </p:nvSpPr>
            <p:spPr bwMode="auto">
              <a:xfrm flipH="1">
                <a:off x="7256" y="5002"/>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4" name="Rectangle 144"/>
              <p:cNvSpPr>
                <a:spLocks noChangeArrowheads="1"/>
              </p:cNvSpPr>
              <p:nvPr/>
            </p:nvSpPr>
            <p:spPr bwMode="auto">
              <a:xfrm flipH="1">
                <a:off x="7296" y="4856"/>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5" name="Rectangle 143"/>
              <p:cNvSpPr>
                <a:spLocks noChangeArrowheads="1"/>
              </p:cNvSpPr>
              <p:nvPr/>
            </p:nvSpPr>
            <p:spPr bwMode="auto">
              <a:xfrm flipH="1">
                <a:off x="7296" y="485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6" name="Rectangle 142"/>
              <p:cNvSpPr>
                <a:spLocks noChangeArrowheads="1"/>
              </p:cNvSpPr>
              <p:nvPr/>
            </p:nvSpPr>
            <p:spPr bwMode="auto">
              <a:xfrm flipH="1">
                <a:off x="7296" y="489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7" name="Rectangle 141"/>
              <p:cNvSpPr>
                <a:spLocks noChangeArrowheads="1"/>
              </p:cNvSpPr>
              <p:nvPr/>
            </p:nvSpPr>
            <p:spPr bwMode="auto">
              <a:xfrm flipH="1">
                <a:off x="7282" y="4870"/>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8" name="Rectangle 140"/>
              <p:cNvSpPr>
                <a:spLocks noChangeArrowheads="1"/>
              </p:cNvSpPr>
              <p:nvPr/>
            </p:nvSpPr>
            <p:spPr bwMode="auto">
              <a:xfrm flipH="1">
                <a:off x="7282" y="488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9" name="Rectangle 139"/>
              <p:cNvSpPr>
                <a:spLocks noChangeArrowheads="1"/>
              </p:cNvSpPr>
              <p:nvPr/>
            </p:nvSpPr>
            <p:spPr bwMode="auto">
              <a:xfrm flipH="1">
                <a:off x="7282" y="4882"/>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0" name="Rectangle 138"/>
              <p:cNvSpPr>
                <a:spLocks noChangeArrowheads="1"/>
              </p:cNvSpPr>
              <p:nvPr/>
            </p:nvSpPr>
            <p:spPr bwMode="auto">
              <a:xfrm flipH="1">
                <a:off x="7282" y="4870"/>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1" name="Oval 137"/>
              <p:cNvSpPr>
                <a:spLocks noChangeArrowheads="1"/>
              </p:cNvSpPr>
              <p:nvPr/>
            </p:nvSpPr>
            <p:spPr bwMode="auto">
              <a:xfrm flipH="1">
                <a:off x="7282" y="4856"/>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 name="Rectangle 136"/>
              <p:cNvSpPr>
                <a:spLocks noChangeArrowheads="1"/>
              </p:cNvSpPr>
              <p:nvPr/>
            </p:nvSpPr>
            <p:spPr bwMode="auto">
              <a:xfrm flipH="1">
                <a:off x="8023" y="5494"/>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3" name="Rectangle 135"/>
              <p:cNvSpPr>
                <a:spLocks noChangeArrowheads="1"/>
              </p:cNvSpPr>
              <p:nvPr/>
            </p:nvSpPr>
            <p:spPr bwMode="auto">
              <a:xfrm flipH="1">
                <a:off x="8023" y="5494"/>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4" name="Rectangle 134"/>
              <p:cNvSpPr>
                <a:spLocks noChangeArrowheads="1"/>
              </p:cNvSpPr>
              <p:nvPr/>
            </p:nvSpPr>
            <p:spPr bwMode="auto">
              <a:xfrm flipH="1">
                <a:off x="8023" y="5534"/>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5" name="Rectangle 133"/>
              <p:cNvSpPr>
                <a:spLocks noChangeArrowheads="1"/>
              </p:cNvSpPr>
              <p:nvPr/>
            </p:nvSpPr>
            <p:spPr bwMode="auto">
              <a:xfrm flipH="1">
                <a:off x="8011" y="5508"/>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6" name="Rectangle 132"/>
              <p:cNvSpPr>
                <a:spLocks noChangeArrowheads="1"/>
              </p:cNvSpPr>
              <p:nvPr/>
            </p:nvSpPr>
            <p:spPr bwMode="auto">
              <a:xfrm flipH="1">
                <a:off x="8011" y="552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7" name="Rectangle 131"/>
              <p:cNvSpPr>
                <a:spLocks noChangeArrowheads="1"/>
              </p:cNvSpPr>
              <p:nvPr/>
            </p:nvSpPr>
            <p:spPr bwMode="auto">
              <a:xfrm flipH="1">
                <a:off x="8011" y="552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8" name="Rectangle 130"/>
              <p:cNvSpPr>
                <a:spLocks noChangeArrowheads="1"/>
              </p:cNvSpPr>
              <p:nvPr/>
            </p:nvSpPr>
            <p:spPr bwMode="auto">
              <a:xfrm flipH="1">
                <a:off x="8011" y="5508"/>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9" name="Oval 129"/>
              <p:cNvSpPr>
                <a:spLocks noChangeArrowheads="1"/>
              </p:cNvSpPr>
              <p:nvPr/>
            </p:nvSpPr>
            <p:spPr bwMode="auto">
              <a:xfrm flipH="1">
                <a:off x="8011" y="5494"/>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 name="Rectangle 128"/>
              <p:cNvSpPr>
                <a:spLocks noChangeArrowheads="1"/>
              </p:cNvSpPr>
              <p:nvPr/>
            </p:nvSpPr>
            <p:spPr bwMode="auto">
              <a:xfrm flipH="1">
                <a:off x="8023" y="5534"/>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1" name="Rectangle 127"/>
              <p:cNvSpPr>
                <a:spLocks noChangeArrowheads="1"/>
              </p:cNvSpPr>
              <p:nvPr/>
            </p:nvSpPr>
            <p:spPr bwMode="auto">
              <a:xfrm flipH="1">
                <a:off x="8023" y="5534"/>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2" name="Rectangle 126"/>
              <p:cNvSpPr>
                <a:spLocks noChangeArrowheads="1"/>
              </p:cNvSpPr>
              <p:nvPr/>
            </p:nvSpPr>
            <p:spPr bwMode="auto">
              <a:xfrm flipH="1">
                <a:off x="8023" y="5574"/>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3" name="Rectangle 125"/>
              <p:cNvSpPr>
                <a:spLocks noChangeArrowheads="1"/>
              </p:cNvSpPr>
              <p:nvPr/>
            </p:nvSpPr>
            <p:spPr bwMode="auto">
              <a:xfrm flipH="1">
                <a:off x="8011" y="5548"/>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4" name="Rectangle 124"/>
              <p:cNvSpPr>
                <a:spLocks noChangeArrowheads="1"/>
              </p:cNvSpPr>
              <p:nvPr/>
            </p:nvSpPr>
            <p:spPr bwMode="auto">
              <a:xfrm flipH="1">
                <a:off x="8011" y="556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5" name="Rectangle 123"/>
              <p:cNvSpPr>
                <a:spLocks noChangeArrowheads="1"/>
              </p:cNvSpPr>
              <p:nvPr/>
            </p:nvSpPr>
            <p:spPr bwMode="auto">
              <a:xfrm flipH="1">
                <a:off x="8011" y="556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6" name="Rectangle 122"/>
              <p:cNvSpPr>
                <a:spLocks noChangeArrowheads="1"/>
              </p:cNvSpPr>
              <p:nvPr/>
            </p:nvSpPr>
            <p:spPr bwMode="auto">
              <a:xfrm flipH="1">
                <a:off x="8011" y="5548"/>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7" name="Oval 121"/>
              <p:cNvSpPr>
                <a:spLocks noChangeArrowheads="1"/>
              </p:cNvSpPr>
              <p:nvPr/>
            </p:nvSpPr>
            <p:spPr bwMode="auto">
              <a:xfrm flipH="1">
                <a:off x="8011" y="5534"/>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 name="Rectangle 120"/>
              <p:cNvSpPr>
                <a:spLocks noChangeArrowheads="1"/>
              </p:cNvSpPr>
              <p:nvPr/>
            </p:nvSpPr>
            <p:spPr bwMode="auto">
              <a:xfrm flipH="1">
                <a:off x="7552" y="5254"/>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9" name="Rectangle 119"/>
              <p:cNvSpPr>
                <a:spLocks noChangeArrowheads="1"/>
              </p:cNvSpPr>
              <p:nvPr/>
            </p:nvSpPr>
            <p:spPr bwMode="auto">
              <a:xfrm flipH="1">
                <a:off x="7552" y="5254"/>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0" name="Rectangle 118"/>
              <p:cNvSpPr>
                <a:spLocks noChangeArrowheads="1"/>
              </p:cNvSpPr>
              <p:nvPr/>
            </p:nvSpPr>
            <p:spPr bwMode="auto">
              <a:xfrm flipH="1">
                <a:off x="7552" y="5294"/>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1" name="Rectangle 117"/>
              <p:cNvSpPr>
                <a:spLocks noChangeArrowheads="1"/>
              </p:cNvSpPr>
              <p:nvPr/>
            </p:nvSpPr>
            <p:spPr bwMode="auto">
              <a:xfrm flipH="1">
                <a:off x="7538" y="5268"/>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2" name="Rectangle 116"/>
              <p:cNvSpPr>
                <a:spLocks noChangeArrowheads="1"/>
              </p:cNvSpPr>
              <p:nvPr/>
            </p:nvSpPr>
            <p:spPr bwMode="auto">
              <a:xfrm flipH="1">
                <a:off x="7538" y="5282"/>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3" name="Rectangle 115"/>
              <p:cNvSpPr>
                <a:spLocks noChangeArrowheads="1"/>
              </p:cNvSpPr>
              <p:nvPr/>
            </p:nvSpPr>
            <p:spPr bwMode="auto">
              <a:xfrm flipH="1">
                <a:off x="7538" y="5282"/>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4" name="Rectangle 114"/>
              <p:cNvSpPr>
                <a:spLocks noChangeArrowheads="1"/>
              </p:cNvSpPr>
              <p:nvPr/>
            </p:nvSpPr>
            <p:spPr bwMode="auto">
              <a:xfrm flipH="1">
                <a:off x="7538" y="5268"/>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5" name="Oval 113"/>
              <p:cNvSpPr>
                <a:spLocks noChangeArrowheads="1"/>
              </p:cNvSpPr>
              <p:nvPr/>
            </p:nvSpPr>
            <p:spPr bwMode="auto">
              <a:xfrm flipH="1">
                <a:off x="7538" y="5254"/>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 name="Rectangle 112"/>
              <p:cNvSpPr>
                <a:spLocks noChangeArrowheads="1"/>
              </p:cNvSpPr>
              <p:nvPr/>
            </p:nvSpPr>
            <p:spPr bwMode="auto">
              <a:xfrm flipH="1">
                <a:off x="8199" y="5666"/>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7" name="Rectangle 111"/>
              <p:cNvSpPr>
                <a:spLocks noChangeArrowheads="1"/>
              </p:cNvSpPr>
              <p:nvPr/>
            </p:nvSpPr>
            <p:spPr bwMode="auto">
              <a:xfrm flipH="1">
                <a:off x="8199" y="566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8" name="Rectangle 110"/>
              <p:cNvSpPr>
                <a:spLocks noChangeArrowheads="1"/>
              </p:cNvSpPr>
              <p:nvPr/>
            </p:nvSpPr>
            <p:spPr bwMode="auto">
              <a:xfrm flipH="1">
                <a:off x="8199" y="570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9" name="Rectangle 109"/>
              <p:cNvSpPr>
                <a:spLocks noChangeArrowheads="1"/>
              </p:cNvSpPr>
              <p:nvPr/>
            </p:nvSpPr>
            <p:spPr bwMode="auto">
              <a:xfrm flipH="1">
                <a:off x="8185" y="568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0" name="Rectangle 108"/>
              <p:cNvSpPr>
                <a:spLocks noChangeArrowheads="1"/>
              </p:cNvSpPr>
              <p:nvPr/>
            </p:nvSpPr>
            <p:spPr bwMode="auto">
              <a:xfrm flipH="1">
                <a:off x="8185" y="569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1" name="Rectangle 107"/>
              <p:cNvSpPr>
                <a:spLocks noChangeArrowheads="1"/>
              </p:cNvSpPr>
              <p:nvPr/>
            </p:nvSpPr>
            <p:spPr bwMode="auto">
              <a:xfrm flipH="1">
                <a:off x="8185" y="569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2" name="Rectangle 106"/>
              <p:cNvSpPr>
                <a:spLocks noChangeArrowheads="1"/>
              </p:cNvSpPr>
              <p:nvPr/>
            </p:nvSpPr>
            <p:spPr bwMode="auto">
              <a:xfrm flipH="1">
                <a:off x="8185" y="568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3" name="Oval 105"/>
              <p:cNvSpPr>
                <a:spLocks noChangeArrowheads="1"/>
              </p:cNvSpPr>
              <p:nvPr/>
            </p:nvSpPr>
            <p:spPr bwMode="auto">
              <a:xfrm flipH="1">
                <a:off x="8185" y="5666"/>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 name="Rectangle 104"/>
              <p:cNvSpPr>
                <a:spLocks noChangeArrowheads="1"/>
              </p:cNvSpPr>
              <p:nvPr/>
            </p:nvSpPr>
            <p:spPr bwMode="auto">
              <a:xfrm flipH="1">
                <a:off x="8131" y="5548"/>
                <a:ext cx="28"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5" name="Rectangle 103"/>
              <p:cNvSpPr>
                <a:spLocks noChangeArrowheads="1"/>
              </p:cNvSpPr>
              <p:nvPr/>
            </p:nvSpPr>
            <p:spPr bwMode="auto">
              <a:xfrm flipH="1">
                <a:off x="8131" y="5548"/>
                <a:ext cx="2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6" name="Rectangle 102"/>
              <p:cNvSpPr>
                <a:spLocks noChangeArrowheads="1"/>
              </p:cNvSpPr>
              <p:nvPr/>
            </p:nvSpPr>
            <p:spPr bwMode="auto">
              <a:xfrm flipH="1">
                <a:off x="8131" y="5588"/>
                <a:ext cx="2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7" name="Rectangle 101"/>
              <p:cNvSpPr>
                <a:spLocks noChangeArrowheads="1"/>
              </p:cNvSpPr>
              <p:nvPr/>
            </p:nvSpPr>
            <p:spPr bwMode="auto">
              <a:xfrm flipH="1">
                <a:off x="8119" y="556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8" name="Rectangle 100"/>
              <p:cNvSpPr>
                <a:spLocks noChangeArrowheads="1"/>
              </p:cNvSpPr>
              <p:nvPr/>
            </p:nvSpPr>
            <p:spPr bwMode="auto">
              <a:xfrm flipH="1">
                <a:off x="8119" y="5574"/>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9" name="Rectangle 99"/>
              <p:cNvSpPr>
                <a:spLocks noChangeArrowheads="1"/>
              </p:cNvSpPr>
              <p:nvPr/>
            </p:nvSpPr>
            <p:spPr bwMode="auto">
              <a:xfrm flipH="1">
                <a:off x="8119" y="5574"/>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0" name="Rectangle 98"/>
              <p:cNvSpPr>
                <a:spLocks noChangeArrowheads="1"/>
              </p:cNvSpPr>
              <p:nvPr/>
            </p:nvSpPr>
            <p:spPr bwMode="auto">
              <a:xfrm flipH="1">
                <a:off x="8119" y="556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1" name="Oval 97"/>
              <p:cNvSpPr>
                <a:spLocks noChangeArrowheads="1"/>
              </p:cNvSpPr>
              <p:nvPr/>
            </p:nvSpPr>
            <p:spPr bwMode="auto">
              <a:xfrm flipH="1">
                <a:off x="8119" y="5548"/>
                <a:ext cx="52" cy="5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 name="Rectangle 96"/>
              <p:cNvSpPr>
                <a:spLocks noChangeArrowheads="1"/>
              </p:cNvSpPr>
              <p:nvPr/>
            </p:nvSpPr>
            <p:spPr bwMode="auto">
              <a:xfrm flipH="1">
                <a:off x="7997" y="5600"/>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3" name="Rectangle 95"/>
              <p:cNvSpPr>
                <a:spLocks noChangeArrowheads="1"/>
              </p:cNvSpPr>
              <p:nvPr/>
            </p:nvSpPr>
            <p:spPr bwMode="auto">
              <a:xfrm flipH="1">
                <a:off x="7997" y="5600"/>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4" name="Rectangle 94"/>
              <p:cNvSpPr>
                <a:spLocks noChangeArrowheads="1"/>
              </p:cNvSpPr>
              <p:nvPr/>
            </p:nvSpPr>
            <p:spPr bwMode="auto">
              <a:xfrm flipH="1">
                <a:off x="7997" y="5640"/>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5" name="Rectangle 93"/>
              <p:cNvSpPr>
                <a:spLocks noChangeArrowheads="1"/>
              </p:cNvSpPr>
              <p:nvPr/>
            </p:nvSpPr>
            <p:spPr bwMode="auto">
              <a:xfrm flipH="1">
                <a:off x="7983" y="5614"/>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6" name="Rectangle 92"/>
              <p:cNvSpPr>
                <a:spLocks noChangeArrowheads="1"/>
              </p:cNvSpPr>
              <p:nvPr/>
            </p:nvSpPr>
            <p:spPr bwMode="auto">
              <a:xfrm flipH="1">
                <a:off x="7983" y="5626"/>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7" name="Rectangle 91"/>
              <p:cNvSpPr>
                <a:spLocks noChangeArrowheads="1"/>
              </p:cNvSpPr>
              <p:nvPr/>
            </p:nvSpPr>
            <p:spPr bwMode="auto">
              <a:xfrm flipH="1">
                <a:off x="7983" y="5626"/>
                <a:ext cx="5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8" name="Rectangle 90"/>
              <p:cNvSpPr>
                <a:spLocks noChangeArrowheads="1"/>
              </p:cNvSpPr>
              <p:nvPr/>
            </p:nvSpPr>
            <p:spPr bwMode="auto">
              <a:xfrm flipH="1">
                <a:off x="7983" y="5614"/>
                <a:ext cx="5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9" name="Oval 89"/>
              <p:cNvSpPr>
                <a:spLocks noChangeArrowheads="1"/>
              </p:cNvSpPr>
              <p:nvPr/>
            </p:nvSpPr>
            <p:spPr bwMode="auto">
              <a:xfrm flipH="1">
                <a:off x="7983" y="5600"/>
                <a:ext cx="54"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 name="Rectangle 88"/>
              <p:cNvSpPr>
                <a:spLocks noChangeArrowheads="1"/>
              </p:cNvSpPr>
              <p:nvPr/>
            </p:nvSpPr>
            <p:spPr bwMode="auto">
              <a:xfrm flipH="1">
                <a:off x="8333" y="5706"/>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1" name="Rectangle 87"/>
              <p:cNvSpPr>
                <a:spLocks noChangeArrowheads="1"/>
              </p:cNvSpPr>
              <p:nvPr/>
            </p:nvSpPr>
            <p:spPr bwMode="auto">
              <a:xfrm flipH="1">
                <a:off x="8333" y="570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2" name="Rectangle 86"/>
              <p:cNvSpPr>
                <a:spLocks noChangeArrowheads="1"/>
              </p:cNvSpPr>
              <p:nvPr/>
            </p:nvSpPr>
            <p:spPr bwMode="auto">
              <a:xfrm flipH="1">
                <a:off x="8333" y="574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3" name="Rectangle 85"/>
              <p:cNvSpPr>
                <a:spLocks noChangeArrowheads="1"/>
              </p:cNvSpPr>
              <p:nvPr/>
            </p:nvSpPr>
            <p:spPr bwMode="auto">
              <a:xfrm flipH="1">
                <a:off x="8319" y="572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4" name="Rectangle 84"/>
              <p:cNvSpPr>
                <a:spLocks noChangeArrowheads="1"/>
              </p:cNvSpPr>
              <p:nvPr/>
            </p:nvSpPr>
            <p:spPr bwMode="auto">
              <a:xfrm flipH="1">
                <a:off x="8319" y="573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5" name="Rectangle 83"/>
              <p:cNvSpPr>
                <a:spLocks noChangeArrowheads="1"/>
              </p:cNvSpPr>
              <p:nvPr/>
            </p:nvSpPr>
            <p:spPr bwMode="auto">
              <a:xfrm flipH="1">
                <a:off x="8319" y="573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6" name="Rectangle 82"/>
              <p:cNvSpPr>
                <a:spLocks noChangeArrowheads="1"/>
              </p:cNvSpPr>
              <p:nvPr/>
            </p:nvSpPr>
            <p:spPr bwMode="auto">
              <a:xfrm flipH="1">
                <a:off x="8319" y="572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7" name="Oval 81"/>
              <p:cNvSpPr>
                <a:spLocks noChangeArrowheads="1"/>
              </p:cNvSpPr>
              <p:nvPr/>
            </p:nvSpPr>
            <p:spPr bwMode="auto">
              <a:xfrm flipH="1">
                <a:off x="8319" y="5706"/>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 name="Rectangle 80"/>
              <p:cNvSpPr>
                <a:spLocks noChangeArrowheads="1"/>
              </p:cNvSpPr>
              <p:nvPr/>
            </p:nvSpPr>
            <p:spPr bwMode="auto">
              <a:xfrm flipH="1">
                <a:off x="8319" y="5746"/>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9" name="Rectangle 79"/>
              <p:cNvSpPr>
                <a:spLocks noChangeArrowheads="1"/>
              </p:cNvSpPr>
              <p:nvPr/>
            </p:nvSpPr>
            <p:spPr bwMode="auto">
              <a:xfrm flipH="1">
                <a:off x="8319" y="5746"/>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0" name="Rectangle 78"/>
              <p:cNvSpPr>
                <a:spLocks noChangeArrowheads="1"/>
              </p:cNvSpPr>
              <p:nvPr/>
            </p:nvSpPr>
            <p:spPr bwMode="auto">
              <a:xfrm flipH="1">
                <a:off x="8319" y="5786"/>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1" name="Rectangle 77"/>
              <p:cNvSpPr>
                <a:spLocks noChangeArrowheads="1"/>
              </p:cNvSpPr>
              <p:nvPr/>
            </p:nvSpPr>
            <p:spPr bwMode="auto">
              <a:xfrm flipH="1">
                <a:off x="8307" y="576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2" name="Rectangle 76"/>
              <p:cNvSpPr>
                <a:spLocks noChangeArrowheads="1"/>
              </p:cNvSpPr>
              <p:nvPr/>
            </p:nvSpPr>
            <p:spPr bwMode="auto">
              <a:xfrm flipH="1">
                <a:off x="8307" y="5774"/>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3" name="Rectangle 75"/>
              <p:cNvSpPr>
                <a:spLocks noChangeArrowheads="1"/>
              </p:cNvSpPr>
              <p:nvPr/>
            </p:nvSpPr>
            <p:spPr bwMode="auto">
              <a:xfrm flipH="1">
                <a:off x="8307" y="5774"/>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4" name="Rectangle 74"/>
              <p:cNvSpPr>
                <a:spLocks noChangeArrowheads="1"/>
              </p:cNvSpPr>
              <p:nvPr/>
            </p:nvSpPr>
            <p:spPr bwMode="auto">
              <a:xfrm flipH="1">
                <a:off x="8307" y="576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5" name="Oval 73"/>
              <p:cNvSpPr>
                <a:spLocks noChangeArrowheads="1"/>
              </p:cNvSpPr>
              <p:nvPr/>
            </p:nvSpPr>
            <p:spPr bwMode="auto">
              <a:xfrm flipH="1">
                <a:off x="8307" y="5746"/>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 name="Rectangle 72"/>
              <p:cNvSpPr>
                <a:spLocks noChangeArrowheads="1"/>
              </p:cNvSpPr>
              <p:nvPr/>
            </p:nvSpPr>
            <p:spPr bwMode="auto">
              <a:xfrm flipH="1">
                <a:off x="8333" y="5746"/>
                <a:ext cx="26"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7" name="Rectangle 71"/>
              <p:cNvSpPr>
                <a:spLocks noChangeArrowheads="1"/>
              </p:cNvSpPr>
              <p:nvPr/>
            </p:nvSpPr>
            <p:spPr bwMode="auto">
              <a:xfrm flipH="1">
                <a:off x="8333" y="574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8" name="Rectangle 70"/>
              <p:cNvSpPr>
                <a:spLocks noChangeArrowheads="1"/>
              </p:cNvSpPr>
              <p:nvPr/>
            </p:nvSpPr>
            <p:spPr bwMode="auto">
              <a:xfrm flipH="1">
                <a:off x="8333" y="5786"/>
                <a:ext cx="2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9" name="Rectangle 69"/>
              <p:cNvSpPr>
                <a:spLocks noChangeArrowheads="1"/>
              </p:cNvSpPr>
              <p:nvPr/>
            </p:nvSpPr>
            <p:spPr bwMode="auto">
              <a:xfrm flipH="1">
                <a:off x="8319" y="576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0" name="Rectangle 68"/>
              <p:cNvSpPr>
                <a:spLocks noChangeArrowheads="1"/>
              </p:cNvSpPr>
              <p:nvPr/>
            </p:nvSpPr>
            <p:spPr bwMode="auto">
              <a:xfrm flipH="1">
                <a:off x="8319" y="577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1" name="Rectangle 67"/>
              <p:cNvSpPr>
                <a:spLocks noChangeArrowheads="1"/>
              </p:cNvSpPr>
              <p:nvPr/>
            </p:nvSpPr>
            <p:spPr bwMode="auto">
              <a:xfrm flipH="1">
                <a:off x="8319" y="5774"/>
                <a:ext cx="56"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2" name="Rectangle 66"/>
              <p:cNvSpPr>
                <a:spLocks noChangeArrowheads="1"/>
              </p:cNvSpPr>
              <p:nvPr/>
            </p:nvSpPr>
            <p:spPr bwMode="auto">
              <a:xfrm flipH="1">
                <a:off x="8319" y="5760"/>
                <a:ext cx="5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3" name="Oval 65"/>
              <p:cNvSpPr>
                <a:spLocks noChangeArrowheads="1"/>
              </p:cNvSpPr>
              <p:nvPr/>
            </p:nvSpPr>
            <p:spPr bwMode="auto">
              <a:xfrm flipH="1">
                <a:off x="8319" y="5746"/>
                <a:ext cx="56"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 name="Rectangle 64"/>
              <p:cNvSpPr>
                <a:spLocks noChangeArrowheads="1"/>
              </p:cNvSpPr>
              <p:nvPr/>
            </p:nvSpPr>
            <p:spPr bwMode="auto">
              <a:xfrm flipH="1">
                <a:off x="8401" y="5666"/>
                <a:ext cx="28"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5" name="Rectangle 63"/>
              <p:cNvSpPr>
                <a:spLocks noChangeArrowheads="1"/>
              </p:cNvSpPr>
              <p:nvPr/>
            </p:nvSpPr>
            <p:spPr bwMode="auto">
              <a:xfrm flipH="1">
                <a:off x="8401" y="5666"/>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6" name="Rectangle 62"/>
              <p:cNvSpPr>
                <a:spLocks noChangeArrowheads="1"/>
              </p:cNvSpPr>
              <p:nvPr/>
            </p:nvSpPr>
            <p:spPr bwMode="auto">
              <a:xfrm flipH="1">
                <a:off x="8401" y="5706"/>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7" name="Rectangle 61"/>
              <p:cNvSpPr>
                <a:spLocks noChangeArrowheads="1"/>
              </p:cNvSpPr>
              <p:nvPr/>
            </p:nvSpPr>
            <p:spPr bwMode="auto">
              <a:xfrm flipH="1">
                <a:off x="8389" y="568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8" name="Rectangle 60"/>
              <p:cNvSpPr>
                <a:spLocks noChangeArrowheads="1"/>
              </p:cNvSpPr>
              <p:nvPr/>
            </p:nvSpPr>
            <p:spPr bwMode="auto">
              <a:xfrm flipH="1">
                <a:off x="8389" y="5694"/>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9" name="Rectangle 59"/>
              <p:cNvSpPr>
                <a:spLocks noChangeArrowheads="1"/>
              </p:cNvSpPr>
              <p:nvPr/>
            </p:nvSpPr>
            <p:spPr bwMode="auto">
              <a:xfrm flipH="1">
                <a:off x="8389" y="5694"/>
                <a:ext cx="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0" name="Rectangle 58"/>
              <p:cNvSpPr>
                <a:spLocks noChangeArrowheads="1"/>
              </p:cNvSpPr>
              <p:nvPr/>
            </p:nvSpPr>
            <p:spPr bwMode="auto">
              <a:xfrm flipH="1">
                <a:off x="8389" y="5680"/>
                <a:ext cx="52"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1" name="Oval 57"/>
              <p:cNvSpPr>
                <a:spLocks noChangeArrowheads="1"/>
              </p:cNvSpPr>
              <p:nvPr/>
            </p:nvSpPr>
            <p:spPr bwMode="auto">
              <a:xfrm flipH="1">
                <a:off x="8389" y="5666"/>
                <a:ext cx="52" cy="54"/>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 name="Line 56"/>
              <p:cNvSpPr>
                <a:spLocks noChangeShapeType="1"/>
              </p:cNvSpPr>
              <p:nvPr/>
            </p:nvSpPr>
            <p:spPr bwMode="auto">
              <a:xfrm flipH="1" flipV="1">
                <a:off x="7038" y="4922"/>
                <a:ext cx="408" cy="29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 name="Freeform 55"/>
              <p:cNvSpPr>
                <a:spLocks/>
              </p:cNvSpPr>
              <p:nvPr/>
            </p:nvSpPr>
            <p:spPr bwMode="auto">
              <a:xfrm flipH="1">
                <a:off x="7038" y="4922"/>
                <a:ext cx="122" cy="106"/>
              </a:xfrm>
              <a:custGeom>
                <a:avLst/>
                <a:gdLst>
                  <a:gd name="T0" fmla="*/ 20 w 60"/>
                  <a:gd name="T1" fmla="*/ 53 h 53"/>
                  <a:gd name="T2" fmla="*/ 60 w 60"/>
                  <a:gd name="T3" fmla="*/ 0 h 53"/>
                  <a:gd name="T4" fmla="*/ 0 w 60"/>
                  <a:gd name="T5" fmla="*/ 20 h 53"/>
                </a:gdLst>
                <a:ahLst/>
                <a:cxnLst>
                  <a:cxn ang="0">
                    <a:pos x="T0" y="T1"/>
                  </a:cxn>
                  <a:cxn ang="0">
                    <a:pos x="T2" y="T3"/>
                  </a:cxn>
                  <a:cxn ang="0">
                    <a:pos x="T4" y="T5"/>
                  </a:cxn>
                </a:cxnLst>
                <a:rect l="0" t="0" r="r" b="b"/>
                <a:pathLst>
                  <a:path w="60" h="53">
                    <a:moveTo>
                      <a:pt x="20" y="53"/>
                    </a:moveTo>
                    <a:lnTo>
                      <a:pt x="60" y="0"/>
                    </a:lnTo>
                    <a:lnTo>
                      <a:pt x="0" y="2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 name="Line 54"/>
              <p:cNvSpPr>
                <a:spLocks noChangeShapeType="1"/>
              </p:cNvSpPr>
              <p:nvPr/>
            </p:nvSpPr>
            <p:spPr bwMode="auto">
              <a:xfrm flipH="1">
                <a:off x="7036" y="4922"/>
                <a:ext cx="2"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 name="Freeform 53"/>
              <p:cNvSpPr>
                <a:spLocks/>
              </p:cNvSpPr>
              <p:nvPr/>
            </p:nvSpPr>
            <p:spPr bwMode="auto">
              <a:xfrm flipH="1">
                <a:off x="6920" y="4882"/>
                <a:ext cx="118" cy="80"/>
              </a:xfrm>
              <a:custGeom>
                <a:avLst/>
                <a:gdLst>
                  <a:gd name="T0" fmla="*/ 59 w 59"/>
                  <a:gd name="T1" fmla="*/ 0 h 40"/>
                  <a:gd name="T2" fmla="*/ 0 w 59"/>
                  <a:gd name="T3" fmla="*/ 20 h 40"/>
                  <a:gd name="T4" fmla="*/ 59 w 59"/>
                  <a:gd name="T5" fmla="*/ 40 h 40"/>
                </a:gdLst>
                <a:ahLst/>
                <a:cxnLst>
                  <a:cxn ang="0">
                    <a:pos x="T0" y="T1"/>
                  </a:cxn>
                  <a:cxn ang="0">
                    <a:pos x="T2" y="T3"/>
                  </a:cxn>
                  <a:cxn ang="0">
                    <a:pos x="T4" y="T5"/>
                  </a:cxn>
                </a:cxnLst>
                <a:rect l="0" t="0" r="r" b="b"/>
                <a:pathLst>
                  <a:path w="59" h="40">
                    <a:moveTo>
                      <a:pt x="59" y="0"/>
                    </a:moveTo>
                    <a:lnTo>
                      <a:pt x="0" y="20"/>
                    </a:lnTo>
                    <a:lnTo>
                      <a:pt x="59"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 name="Line 52"/>
              <p:cNvSpPr>
                <a:spLocks noChangeShapeType="1"/>
              </p:cNvSpPr>
              <p:nvPr/>
            </p:nvSpPr>
            <p:spPr bwMode="auto">
              <a:xfrm>
                <a:off x="7038" y="4922"/>
                <a:ext cx="526" cy="16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 name="Freeform 51"/>
              <p:cNvSpPr>
                <a:spLocks/>
              </p:cNvSpPr>
              <p:nvPr/>
            </p:nvSpPr>
            <p:spPr bwMode="auto">
              <a:xfrm flipH="1">
                <a:off x="7446" y="5002"/>
                <a:ext cx="118" cy="80"/>
              </a:xfrm>
              <a:custGeom>
                <a:avLst/>
                <a:gdLst>
                  <a:gd name="T0" fmla="*/ 46 w 59"/>
                  <a:gd name="T1" fmla="*/ 0 h 40"/>
                  <a:gd name="T2" fmla="*/ 0 w 59"/>
                  <a:gd name="T3" fmla="*/ 40 h 40"/>
                  <a:gd name="T4" fmla="*/ 59 w 59"/>
                  <a:gd name="T5" fmla="*/ 40 h 40"/>
                </a:gdLst>
                <a:ahLst/>
                <a:cxnLst>
                  <a:cxn ang="0">
                    <a:pos x="T0" y="T1"/>
                  </a:cxn>
                  <a:cxn ang="0">
                    <a:pos x="T2" y="T3"/>
                  </a:cxn>
                  <a:cxn ang="0">
                    <a:pos x="T4" y="T5"/>
                  </a:cxn>
                </a:cxnLst>
                <a:rect l="0" t="0" r="r" b="b"/>
                <a:pathLst>
                  <a:path w="59" h="40">
                    <a:moveTo>
                      <a:pt x="46" y="0"/>
                    </a:moveTo>
                    <a:lnTo>
                      <a:pt x="0" y="40"/>
                    </a:lnTo>
                    <a:lnTo>
                      <a:pt x="59"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 name="Line 50"/>
              <p:cNvSpPr>
                <a:spLocks noChangeShapeType="1"/>
              </p:cNvSpPr>
              <p:nvPr/>
            </p:nvSpPr>
            <p:spPr bwMode="auto">
              <a:xfrm flipH="1" flipV="1">
                <a:off x="7242" y="4950"/>
                <a:ext cx="322" cy="13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 name="Freeform 49"/>
              <p:cNvSpPr>
                <a:spLocks/>
              </p:cNvSpPr>
              <p:nvPr/>
            </p:nvSpPr>
            <p:spPr bwMode="auto">
              <a:xfrm flipH="1">
                <a:off x="7242" y="4950"/>
                <a:ext cx="134" cy="92"/>
              </a:xfrm>
              <a:custGeom>
                <a:avLst/>
                <a:gdLst>
                  <a:gd name="T0" fmla="*/ 13 w 66"/>
                  <a:gd name="T1" fmla="*/ 46 h 46"/>
                  <a:gd name="T2" fmla="*/ 66 w 66"/>
                  <a:gd name="T3" fmla="*/ 0 h 46"/>
                  <a:gd name="T4" fmla="*/ 0 w 66"/>
                  <a:gd name="T5" fmla="*/ 6 h 46"/>
                </a:gdLst>
                <a:ahLst/>
                <a:cxnLst>
                  <a:cxn ang="0">
                    <a:pos x="T0" y="T1"/>
                  </a:cxn>
                  <a:cxn ang="0">
                    <a:pos x="T2" y="T3"/>
                  </a:cxn>
                  <a:cxn ang="0">
                    <a:pos x="T4" y="T5"/>
                  </a:cxn>
                </a:cxnLst>
                <a:rect l="0" t="0" r="r" b="b"/>
                <a:pathLst>
                  <a:path w="66" h="46">
                    <a:moveTo>
                      <a:pt x="13" y="46"/>
                    </a:moveTo>
                    <a:lnTo>
                      <a:pt x="66" y="0"/>
                    </a:lnTo>
                    <a:lnTo>
                      <a:pt x="0" y="6"/>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 name="Line 48"/>
              <p:cNvSpPr>
                <a:spLocks noChangeShapeType="1"/>
              </p:cNvSpPr>
              <p:nvPr/>
            </p:nvSpPr>
            <p:spPr bwMode="auto">
              <a:xfrm flipH="1">
                <a:off x="7240" y="4950"/>
                <a:ext cx="2"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 name="Line 47"/>
              <p:cNvSpPr>
                <a:spLocks noChangeShapeType="1"/>
              </p:cNvSpPr>
              <p:nvPr/>
            </p:nvSpPr>
            <p:spPr bwMode="auto">
              <a:xfrm flipH="1" flipV="1">
                <a:off x="7038" y="4922"/>
                <a:ext cx="204" cy="28"/>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 name="Freeform 46"/>
              <p:cNvSpPr>
                <a:spLocks/>
              </p:cNvSpPr>
              <p:nvPr/>
            </p:nvSpPr>
            <p:spPr bwMode="auto">
              <a:xfrm flipH="1">
                <a:off x="7038" y="4896"/>
                <a:ext cx="136" cy="80"/>
              </a:xfrm>
              <a:custGeom>
                <a:avLst/>
                <a:gdLst>
                  <a:gd name="T0" fmla="*/ 7 w 67"/>
                  <a:gd name="T1" fmla="*/ 40 h 40"/>
                  <a:gd name="T2" fmla="*/ 67 w 67"/>
                  <a:gd name="T3" fmla="*/ 13 h 40"/>
                  <a:gd name="T4" fmla="*/ 0 w 67"/>
                  <a:gd name="T5" fmla="*/ 0 h 40"/>
                </a:gdLst>
                <a:ahLst/>
                <a:cxnLst>
                  <a:cxn ang="0">
                    <a:pos x="T0" y="T1"/>
                  </a:cxn>
                  <a:cxn ang="0">
                    <a:pos x="T2" y="T3"/>
                  </a:cxn>
                  <a:cxn ang="0">
                    <a:pos x="T4" y="T5"/>
                  </a:cxn>
                </a:cxnLst>
                <a:rect l="0" t="0" r="r" b="b"/>
                <a:pathLst>
                  <a:path w="67" h="40">
                    <a:moveTo>
                      <a:pt x="7" y="40"/>
                    </a:moveTo>
                    <a:lnTo>
                      <a:pt x="67" y="13"/>
                    </a:lnTo>
                    <a:lnTo>
                      <a:pt x="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 name="Line 45"/>
              <p:cNvSpPr>
                <a:spLocks noChangeShapeType="1"/>
              </p:cNvSpPr>
              <p:nvPr/>
            </p:nvSpPr>
            <p:spPr bwMode="auto">
              <a:xfrm flipH="1" flipV="1">
                <a:off x="7026" y="4896"/>
                <a:ext cx="12" cy="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 name="Freeform 44"/>
              <p:cNvSpPr>
                <a:spLocks/>
              </p:cNvSpPr>
              <p:nvPr/>
            </p:nvSpPr>
            <p:spPr bwMode="auto">
              <a:xfrm flipH="1">
                <a:off x="7026" y="4896"/>
                <a:ext cx="108" cy="120"/>
              </a:xfrm>
              <a:custGeom>
                <a:avLst/>
                <a:gdLst>
                  <a:gd name="T0" fmla="*/ 40 w 53"/>
                  <a:gd name="T1" fmla="*/ 60 h 60"/>
                  <a:gd name="T2" fmla="*/ 53 w 53"/>
                  <a:gd name="T3" fmla="*/ 0 h 60"/>
                  <a:gd name="T4" fmla="*/ 0 w 53"/>
                  <a:gd name="T5" fmla="*/ 40 h 60"/>
                </a:gdLst>
                <a:ahLst/>
                <a:cxnLst>
                  <a:cxn ang="0">
                    <a:pos x="T0" y="T1"/>
                  </a:cxn>
                  <a:cxn ang="0">
                    <a:pos x="T2" y="T3"/>
                  </a:cxn>
                  <a:cxn ang="0">
                    <a:pos x="T4" y="T5"/>
                  </a:cxn>
                </a:cxnLst>
                <a:rect l="0" t="0" r="r" b="b"/>
                <a:pathLst>
                  <a:path w="53" h="60">
                    <a:moveTo>
                      <a:pt x="40" y="60"/>
                    </a:moveTo>
                    <a:lnTo>
                      <a:pt x="53" y="0"/>
                    </a:lnTo>
                    <a:lnTo>
                      <a:pt x="0"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 name="Line 43"/>
              <p:cNvSpPr>
                <a:spLocks noChangeShapeType="1"/>
              </p:cNvSpPr>
              <p:nvPr/>
            </p:nvSpPr>
            <p:spPr bwMode="auto">
              <a:xfrm flipH="1">
                <a:off x="7024" y="4896"/>
                <a:ext cx="2" cy="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 name="Freeform 42"/>
              <p:cNvSpPr>
                <a:spLocks/>
              </p:cNvSpPr>
              <p:nvPr/>
            </p:nvSpPr>
            <p:spPr bwMode="auto">
              <a:xfrm flipH="1">
                <a:off x="7012" y="4804"/>
                <a:ext cx="82" cy="118"/>
              </a:xfrm>
              <a:custGeom>
                <a:avLst/>
                <a:gdLst>
                  <a:gd name="T0" fmla="*/ 0 w 40"/>
                  <a:gd name="T1" fmla="*/ 6 h 59"/>
                  <a:gd name="T2" fmla="*/ 33 w 40"/>
                  <a:gd name="T3" fmla="*/ 59 h 59"/>
                  <a:gd name="T4" fmla="*/ 40 w 40"/>
                  <a:gd name="T5" fmla="*/ 0 h 59"/>
                </a:gdLst>
                <a:ahLst/>
                <a:cxnLst>
                  <a:cxn ang="0">
                    <a:pos x="T0" y="T1"/>
                  </a:cxn>
                  <a:cxn ang="0">
                    <a:pos x="T2" y="T3"/>
                  </a:cxn>
                  <a:cxn ang="0">
                    <a:pos x="T4" y="T5"/>
                  </a:cxn>
                </a:cxnLst>
                <a:rect l="0" t="0" r="r" b="b"/>
                <a:pathLst>
                  <a:path w="40" h="59">
                    <a:moveTo>
                      <a:pt x="0" y="6"/>
                    </a:moveTo>
                    <a:lnTo>
                      <a:pt x="33" y="59"/>
                    </a:lnTo>
                    <a:lnTo>
                      <a:pt x="4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 name="Line 41"/>
              <p:cNvSpPr>
                <a:spLocks noChangeShapeType="1"/>
              </p:cNvSpPr>
              <p:nvPr/>
            </p:nvSpPr>
            <p:spPr bwMode="auto">
              <a:xfrm>
                <a:off x="7026" y="4922"/>
                <a:ext cx="108" cy="14"/>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 name="Freeform 40"/>
              <p:cNvSpPr>
                <a:spLocks/>
              </p:cNvSpPr>
              <p:nvPr/>
            </p:nvSpPr>
            <p:spPr bwMode="auto">
              <a:xfrm flipH="1">
                <a:off x="7012" y="4882"/>
                <a:ext cx="122" cy="80"/>
              </a:xfrm>
              <a:custGeom>
                <a:avLst/>
                <a:gdLst>
                  <a:gd name="T0" fmla="*/ 53 w 60"/>
                  <a:gd name="T1" fmla="*/ 0 h 40"/>
                  <a:gd name="T2" fmla="*/ 0 w 60"/>
                  <a:gd name="T3" fmla="*/ 27 h 40"/>
                  <a:gd name="T4" fmla="*/ 60 w 60"/>
                  <a:gd name="T5" fmla="*/ 40 h 40"/>
                </a:gdLst>
                <a:ahLst/>
                <a:cxnLst>
                  <a:cxn ang="0">
                    <a:pos x="T0" y="T1"/>
                  </a:cxn>
                  <a:cxn ang="0">
                    <a:pos x="T2" y="T3"/>
                  </a:cxn>
                  <a:cxn ang="0">
                    <a:pos x="T4" y="T5"/>
                  </a:cxn>
                </a:cxnLst>
                <a:rect l="0" t="0" r="r" b="b"/>
                <a:pathLst>
                  <a:path w="60" h="40">
                    <a:moveTo>
                      <a:pt x="53" y="0"/>
                    </a:moveTo>
                    <a:lnTo>
                      <a:pt x="0" y="27"/>
                    </a:lnTo>
                    <a:lnTo>
                      <a:pt x="60"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 name="Line 39"/>
              <p:cNvSpPr>
                <a:spLocks noChangeShapeType="1"/>
              </p:cNvSpPr>
              <p:nvPr/>
            </p:nvSpPr>
            <p:spPr bwMode="auto">
              <a:xfrm flipV="1">
                <a:off x="7134" y="4870"/>
                <a:ext cx="446" cy="6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 name="Freeform 38"/>
              <p:cNvSpPr>
                <a:spLocks/>
              </p:cNvSpPr>
              <p:nvPr/>
            </p:nvSpPr>
            <p:spPr bwMode="auto">
              <a:xfrm flipH="1">
                <a:off x="7458" y="4842"/>
                <a:ext cx="122" cy="94"/>
              </a:xfrm>
              <a:custGeom>
                <a:avLst/>
                <a:gdLst>
                  <a:gd name="T0" fmla="*/ 60 w 60"/>
                  <a:gd name="T1" fmla="*/ 0 h 47"/>
                  <a:gd name="T2" fmla="*/ 0 w 60"/>
                  <a:gd name="T3" fmla="*/ 14 h 47"/>
                  <a:gd name="T4" fmla="*/ 53 w 60"/>
                  <a:gd name="T5" fmla="*/ 47 h 47"/>
                </a:gdLst>
                <a:ahLst/>
                <a:cxnLst>
                  <a:cxn ang="0">
                    <a:pos x="T0" y="T1"/>
                  </a:cxn>
                  <a:cxn ang="0">
                    <a:pos x="T2" y="T3"/>
                  </a:cxn>
                  <a:cxn ang="0">
                    <a:pos x="T4" y="T5"/>
                  </a:cxn>
                </a:cxnLst>
                <a:rect l="0" t="0" r="r" b="b"/>
                <a:pathLst>
                  <a:path w="60" h="47">
                    <a:moveTo>
                      <a:pt x="60" y="0"/>
                    </a:moveTo>
                    <a:lnTo>
                      <a:pt x="0" y="14"/>
                    </a:lnTo>
                    <a:lnTo>
                      <a:pt x="53" y="4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1" name="Line 37"/>
              <p:cNvSpPr>
                <a:spLocks noChangeShapeType="1"/>
              </p:cNvSpPr>
              <p:nvPr/>
            </p:nvSpPr>
            <p:spPr bwMode="auto">
              <a:xfrm flipH="1">
                <a:off x="7376" y="4870"/>
                <a:ext cx="204" cy="30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 name="Freeform 36"/>
              <p:cNvSpPr>
                <a:spLocks/>
              </p:cNvSpPr>
              <p:nvPr/>
            </p:nvSpPr>
            <p:spPr bwMode="auto">
              <a:xfrm flipH="1">
                <a:off x="7376" y="5042"/>
                <a:ext cx="110" cy="134"/>
              </a:xfrm>
              <a:custGeom>
                <a:avLst/>
                <a:gdLst>
                  <a:gd name="T0" fmla="*/ 0 w 54"/>
                  <a:gd name="T1" fmla="*/ 27 h 67"/>
                  <a:gd name="T2" fmla="*/ 54 w 54"/>
                  <a:gd name="T3" fmla="*/ 67 h 67"/>
                  <a:gd name="T4" fmla="*/ 40 w 54"/>
                  <a:gd name="T5" fmla="*/ 0 h 67"/>
                </a:gdLst>
                <a:ahLst/>
                <a:cxnLst>
                  <a:cxn ang="0">
                    <a:pos x="T0" y="T1"/>
                  </a:cxn>
                  <a:cxn ang="0">
                    <a:pos x="T2" y="T3"/>
                  </a:cxn>
                  <a:cxn ang="0">
                    <a:pos x="T4" y="T5"/>
                  </a:cxn>
                </a:cxnLst>
                <a:rect l="0" t="0" r="r" b="b"/>
                <a:pathLst>
                  <a:path w="54" h="67">
                    <a:moveTo>
                      <a:pt x="0" y="27"/>
                    </a:moveTo>
                    <a:lnTo>
                      <a:pt x="54" y="67"/>
                    </a:lnTo>
                    <a:lnTo>
                      <a:pt x="4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 name="Line 35"/>
              <p:cNvSpPr>
                <a:spLocks noChangeShapeType="1"/>
              </p:cNvSpPr>
              <p:nvPr/>
            </p:nvSpPr>
            <p:spPr bwMode="auto">
              <a:xfrm flipH="1" flipV="1">
                <a:off x="7202" y="5148"/>
                <a:ext cx="174" cy="28"/>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 name="Freeform 34"/>
              <p:cNvSpPr>
                <a:spLocks/>
              </p:cNvSpPr>
              <p:nvPr/>
            </p:nvSpPr>
            <p:spPr bwMode="auto">
              <a:xfrm flipH="1">
                <a:off x="7202" y="5122"/>
                <a:ext cx="122" cy="80"/>
              </a:xfrm>
              <a:custGeom>
                <a:avLst/>
                <a:gdLst>
                  <a:gd name="T0" fmla="*/ 7 w 60"/>
                  <a:gd name="T1" fmla="*/ 40 h 40"/>
                  <a:gd name="T2" fmla="*/ 60 w 60"/>
                  <a:gd name="T3" fmla="*/ 13 h 40"/>
                  <a:gd name="T4" fmla="*/ 0 w 60"/>
                  <a:gd name="T5" fmla="*/ 0 h 40"/>
                </a:gdLst>
                <a:ahLst/>
                <a:cxnLst>
                  <a:cxn ang="0">
                    <a:pos x="T0" y="T1"/>
                  </a:cxn>
                  <a:cxn ang="0">
                    <a:pos x="T2" y="T3"/>
                  </a:cxn>
                  <a:cxn ang="0">
                    <a:pos x="T4" y="T5"/>
                  </a:cxn>
                </a:cxnLst>
                <a:rect l="0" t="0" r="r" b="b"/>
                <a:pathLst>
                  <a:path w="60" h="40">
                    <a:moveTo>
                      <a:pt x="7" y="40"/>
                    </a:moveTo>
                    <a:lnTo>
                      <a:pt x="60" y="13"/>
                    </a:lnTo>
                    <a:lnTo>
                      <a:pt x="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 name="Line 33"/>
              <p:cNvSpPr>
                <a:spLocks noChangeShapeType="1"/>
              </p:cNvSpPr>
              <p:nvPr/>
            </p:nvSpPr>
            <p:spPr bwMode="auto">
              <a:xfrm>
                <a:off x="7202" y="5148"/>
                <a:ext cx="662" cy="10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 name="Freeform 32"/>
              <p:cNvSpPr>
                <a:spLocks/>
              </p:cNvSpPr>
              <p:nvPr/>
            </p:nvSpPr>
            <p:spPr bwMode="auto">
              <a:xfrm flipH="1">
                <a:off x="7728" y="5188"/>
                <a:ext cx="136" cy="94"/>
              </a:xfrm>
              <a:custGeom>
                <a:avLst/>
                <a:gdLst>
                  <a:gd name="T0" fmla="*/ 60 w 67"/>
                  <a:gd name="T1" fmla="*/ 0 h 47"/>
                  <a:gd name="T2" fmla="*/ 0 w 67"/>
                  <a:gd name="T3" fmla="*/ 33 h 47"/>
                  <a:gd name="T4" fmla="*/ 67 w 67"/>
                  <a:gd name="T5" fmla="*/ 47 h 47"/>
                </a:gdLst>
                <a:ahLst/>
                <a:cxnLst>
                  <a:cxn ang="0">
                    <a:pos x="T0" y="T1"/>
                  </a:cxn>
                  <a:cxn ang="0">
                    <a:pos x="T2" y="T3"/>
                  </a:cxn>
                  <a:cxn ang="0">
                    <a:pos x="T4" y="T5"/>
                  </a:cxn>
                </a:cxnLst>
                <a:rect l="0" t="0" r="r" b="b"/>
                <a:pathLst>
                  <a:path w="67" h="47">
                    <a:moveTo>
                      <a:pt x="60" y="0"/>
                    </a:moveTo>
                    <a:lnTo>
                      <a:pt x="0" y="33"/>
                    </a:lnTo>
                    <a:lnTo>
                      <a:pt x="67" y="4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 name="Line 31"/>
              <p:cNvSpPr>
                <a:spLocks noChangeShapeType="1"/>
              </p:cNvSpPr>
              <p:nvPr/>
            </p:nvSpPr>
            <p:spPr bwMode="auto">
              <a:xfrm flipH="1" flipV="1">
                <a:off x="7282" y="5028"/>
                <a:ext cx="582" cy="22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 name="Freeform 30"/>
              <p:cNvSpPr>
                <a:spLocks/>
              </p:cNvSpPr>
              <p:nvPr/>
            </p:nvSpPr>
            <p:spPr bwMode="auto">
              <a:xfrm flipH="1">
                <a:off x="7282" y="5028"/>
                <a:ext cx="134" cy="94"/>
              </a:xfrm>
              <a:custGeom>
                <a:avLst/>
                <a:gdLst>
                  <a:gd name="T0" fmla="*/ 20 w 66"/>
                  <a:gd name="T1" fmla="*/ 47 h 47"/>
                  <a:gd name="T2" fmla="*/ 66 w 66"/>
                  <a:gd name="T3" fmla="*/ 0 h 47"/>
                  <a:gd name="T4" fmla="*/ 0 w 66"/>
                  <a:gd name="T5" fmla="*/ 7 h 47"/>
                </a:gdLst>
                <a:ahLst/>
                <a:cxnLst>
                  <a:cxn ang="0">
                    <a:pos x="T0" y="T1"/>
                  </a:cxn>
                  <a:cxn ang="0">
                    <a:pos x="T2" y="T3"/>
                  </a:cxn>
                  <a:cxn ang="0">
                    <a:pos x="T4" y="T5"/>
                  </a:cxn>
                </a:cxnLst>
                <a:rect l="0" t="0" r="r" b="b"/>
                <a:pathLst>
                  <a:path w="66" h="47">
                    <a:moveTo>
                      <a:pt x="20" y="47"/>
                    </a:moveTo>
                    <a:lnTo>
                      <a:pt x="66" y="0"/>
                    </a:lnTo>
                    <a:lnTo>
                      <a:pt x="0" y="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 name="Line 29"/>
              <p:cNvSpPr>
                <a:spLocks noChangeShapeType="1"/>
              </p:cNvSpPr>
              <p:nvPr/>
            </p:nvSpPr>
            <p:spPr bwMode="auto">
              <a:xfrm flipV="1">
                <a:off x="7282" y="4882"/>
                <a:ext cx="26" cy="146"/>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 name="Freeform 28"/>
              <p:cNvSpPr>
                <a:spLocks/>
              </p:cNvSpPr>
              <p:nvPr/>
            </p:nvSpPr>
            <p:spPr bwMode="auto">
              <a:xfrm flipH="1">
                <a:off x="7242" y="4882"/>
                <a:ext cx="96" cy="120"/>
              </a:xfrm>
              <a:custGeom>
                <a:avLst/>
                <a:gdLst>
                  <a:gd name="T0" fmla="*/ 47 w 47"/>
                  <a:gd name="T1" fmla="*/ 54 h 60"/>
                  <a:gd name="T2" fmla="*/ 14 w 47"/>
                  <a:gd name="T3" fmla="*/ 0 h 60"/>
                  <a:gd name="T4" fmla="*/ 0 w 47"/>
                  <a:gd name="T5" fmla="*/ 60 h 60"/>
                </a:gdLst>
                <a:ahLst/>
                <a:cxnLst>
                  <a:cxn ang="0">
                    <a:pos x="T0" y="T1"/>
                  </a:cxn>
                  <a:cxn ang="0">
                    <a:pos x="T2" y="T3"/>
                  </a:cxn>
                  <a:cxn ang="0">
                    <a:pos x="T4" y="T5"/>
                  </a:cxn>
                </a:cxnLst>
                <a:rect l="0" t="0" r="r" b="b"/>
                <a:pathLst>
                  <a:path w="47" h="60">
                    <a:moveTo>
                      <a:pt x="47" y="54"/>
                    </a:moveTo>
                    <a:lnTo>
                      <a:pt x="14" y="0"/>
                    </a:lnTo>
                    <a:lnTo>
                      <a:pt x="0" y="6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 name="Line 27"/>
              <p:cNvSpPr>
                <a:spLocks noChangeShapeType="1"/>
              </p:cNvSpPr>
              <p:nvPr/>
            </p:nvSpPr>
            <p:spPr bwMode="auto">
              <a:xfrm>
                <a:off x="7308" y="4882"/>
                <a:ext cx="729" cy="638"/>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 name="Freeform 26"/>
              <p:cNvSpPr>
                <a:spLocks/>
              </p:cNvSpPr>
              <p:nvPr/>
            </p:nvSpPr>
            <p:spPr bwMode="auto">
              <a:xfrm flipH="1">
                <a:off x="7916" y="5402"/>
                <a:ext cx="121" cy="118"/>
              </a:xfrm>
              <a:custGeom>
                <a:avLst/>
                <a:gdLst>
                  <a:gd name="T0" fmla="*/ 33 w 60"/>
                  <a:gd name="T1" fmla="*/ 0 h 59"/>
                  <a:gd name="T2" fmla="*/ 0 w 60"/>
                  <a:gd name="T3" fmla="*/ 59 h 59"/>
                  <a:gd name="T4" fmla="*/ 60 w 60"/>
                  <a:gd name="T5" fmla="*/ 33 h 59"/>
                </a:gdLst>
                <a:ahLst/>
                <a:cxnLst>
                  <a:cxn ang="0">
                    <a:pos x="T0" y="T1"/>
                  </a:cxn>
                  <a:cxn ang="0">
                    <a:pos x="T2" y="T3"/>
                  </a:cxn>
                  <a:cxn ang="0">
                    <a:pos x="T4" y="T5"/>
                  </a:cxn>
                </a:cxnLst>
                <a:rect l="0" t="0" r="r" b="b"/>
                <a:pathLst>
                  <a:path w="60" h="59">
                    <a:moveTo>
                      <a:pt x="33" y="0"/>
                    </a:moveTo>
                    <a:lnTo>
                      <a:pt x="0" y="59"/>
                    </a:lnTo>
                    <a:lnTo>
                      <a:pt x="60" y="33"/>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 name="Line 25"/>
              <p:cNvSpPr>
                <a:spLocks noChangeShapeType="1"/>
              </p:cNvSpPr>
              <p:nvPr/>
            </p:nvSpPr>
            <p:spPr bwMode="auto">
              <a:xfrm flipH="1">
                <a:off x="8035" y="5520"/>
                <a:ext cx="2" cy="4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 name="Freeform 24"/>
              <p:cNvSpPr>
                <a:spLocks/>
              </p:cNvSpPr>
              <p:nvPr/>
            </p:nvSpPr>
            <p:spPr bwMode="auto">
              <a:xfrm flipH="1">
                <a:off x="7983" y="5440"/>
                <a:ext cx="94" cy="120"/>
              </a:xfrm>
              <a:custGeom>
                <a:avLst/>
                <a:gdLst>
                  <a:gd name="T0" fmla="*/ 0 w 47"/>
                  <a:gd name="T1" fmla="*/ 0 h 60"/>
                  <a:gd name="T2" fmla="*/ 20 w 47"/>
                  <a:gd name="T3" fmla="*/ 60 h 60"/>
                  <a:gd name="T4" fmla="*/ 47 w 47"/>
                  <a:gd name="T5" fmla="*/ 7 h 60"/>
                </a:gdLst>
                <a:ahLst/>
                <a:cxnLst>
                  <a:cxn ang="0">
                    <a:pos x="T0" y="T1"/>
                  </a:cxn>
                  <a:cxn ang="0">
                    <a:pos x="T2" y="T3"/>
                  </a:cxn>
                  <a:cxn ang="0">
                    <a:pos x="T4" y="T5"/>
                  </a:cxn>
                </a:cxnLst>
                <a:rect l="0" t="0" r="r" b="b"/>
                <a:pathLst>
                  <a:path w="47" h="60">
                    <a:moveTo>
                      <a:pt x="0" y="0"/>
                    </a:moveTo>
                    <a:lnTo>
                      <a:pt x="20" y="60"/>
                    </a:lnTo>
                    <a:lnTo>
                      <a:pt x="47" y="7"/>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 name="Line 23"/>
              <p:cNvSpPr>
                <a:spLocks noChangeShapeType="1"/>
              </p:cNvSpPr>
              <p:nvPr/>
            </p:nvSpPr>
            <p:spPr bwMode="auto">
              <a:xfrm flipH="1" flipV="1">
                <a:off x="7564" y="5282"/>
                <a:ext cx="473" cy="278"/>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 name="Freeform 22"/>
              <p:cNvSpPr>
                <a:spLocks/>
              </p:cNvSpPr>
              <p:nvPr/>
            </p:nvSpPr>
            <p:spPr bwMode="auto">
              <a:xfrm flipH="1">
                <a:off x="7564" y="5282"/>
                <a:ext cx="122" cy="106"/>
              </a:xfrm>
              <a:custGeom>
                <a:avLst/>
                <a:gdLst>
                  <a:gd name="T0" fmla="*/ 20 w 60"/>
                  <a:gd name="T1" fmla="*/ 53 h 53"/>
                  <a:gd name="T2" fmla="*/ 60 w 60"/>
                  <a:gd name="T3" fmla="*/ 0 h 53"/>
                  <a:gd name="T4" fmla="*/ 0 w 60"/>
                  <a:gd name="T5" fmla="*/ 13 h 53"/>
                </a:gdLst>
                <a:ahLst/>
                <a:cxnLst>
                  <a:cxn ang="0">
                    <a:pos x="T0" y="T1"/>
                  </a:cxn>
                  <a:cxn ang="0">
                    <a:pos x="T2" y="T3"/>
                  </a:cxn>
                  <a:cxn ang="0">
                    <a:pos x="T4" y="T5"/>
                  </a:cxn>
                </a:cxnLst>
                <a:rect l="0" t="0" r="r" b="b"/>
                <a:pathLst>
                  <a:path w="60" h="53">
                    <a:moveTo>
                      <a:pt x="20" y="53"/>
                    </a:moveTo>
                    <a:lnTo>
                      <a:pt x="60" y="0"/>
                    </a:lnTo>
                    <a:lnTo>
                      <a:pt x="0" y="13"/>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 name="Line 21"/>
              <p:cNvSpPr>
                <a:spLocks noChangeShapeType="1"/>
              </p:cNvSpPr>
              <p:nvPr/>
            </p:nvSpPr>
            <p:spPr bwMode="auto">
              <a:xfrm>
                <a:off x="7564" y="5282"/>
                <a:ext cx="647" cy="41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 name="Freeform 20"/>
              <p:cNvSpPr>
                <a:spLocks/>
              </p:cNvSpPr>
              <p:nvPr/>
            </p:nvSpPr>
            <p:spPr bwMode="auto">
              <a:xfrm flipH="1">
                <a:off x="8077" y="5588"/>
                <a:ext cx="134" cy="106"/>
              </a:xfrm>
              <a:custGeom>
                <a:avLst/>
                <a:gdLst>
                  <a:gd name="T0" fmla="*/ 40 w 66"/>
                  <a:gd name="T1" fmla="*/ 0 h 53"/>
                  <a:gd name="T2" fmla="*/ 0 w 66"/>
                  <a:gd name="T3" fmla="*/ 53 h 53"/>
                  <a:gd name="T4" fmla="*/ 66 w 66"/>
                  <a:gd name="T5" fmla="*/ 39 h 53"/>
                </a:gdLst>
                <a:ahLst/>
                <a:cxnLst>
                  <a:cxn ang="0">
                    <a:pos x="T0" y="T1"/>
                  </a:cxn>
                  <a:cxn ang="0">
                    <a:pos x="T2" y="T3"/>
                  </a:cxn>
                  <a:cxn ang="0">
                    <a:pos x="T4" y="T5"/>
                  </a:cxn>
                </a:cxnLst>
                <a:rect l="0" t="0" r="r" b="b"/>
                <a:pathLst>
                  <a:path w="66" h="53">
                    <a:moveTo>
                      <a:pt x="40" y="0"/>
                    </a:moveTo>
                    <a:lnTo>
                      <a:pt x="0" y="53"/>
                    </a:lnTo>
                    <a:lnTo>
                      <a:pt x="66" y="39"/>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 name="Line 19"/>
              <p:cNvSpPr>
                <a:spLocks noChangeShapeType="1"/>
              </p:cNvSpPr>
              <p:nvPr/>
            </p:nvSpPr>
            <p:spPr bwMode="auto">
              <a:xfrm flipH="1" flipV="1">
                <a:off x="8145" y="5574"/>
                <a:ext cx="66" cy="12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 name="Freeform 18"/>
              <p:cNvSpPr>
                <a:spLocks/>
              </p:cNvSpPr>
              <p:nvPr/>
            </p:nvSpPr>
            <p:spPr bwMode="auto">
              <a:xfrm flipH="1">
                <a:off x="8145" y="5574"/>
                <a:ext cx="94" cy="132"/>
              </a:xfrm>
              <a:custGeom>
                <a:avLst/>
                <a:gdLst>
                  <a:gd name="T0" fmla="*/ 40 w 47"/>
                  <a:gd name="T1" fmla="*/ 66 h 66"/>
                  <a:gd name="T2" fmla="*/ 47 w 47"/>
                  <a:gd name="T3" fmla="*/ 0 h 66"/>
                  <a:gd name="T4" fmla="*/ 0 w 47"/>
                  <a:gd name="T5" fmla="*/ 40 h 66"/>
                </a:gdLst>
                <a:ahLst/>
                <a:cxnLst>
                  <a:cxn ang="0">
                    <a:pos x="T0" y="T1"/>
                  </a:cxn>
                  <a:cxn ang="0">
                    <a:pos x="T2" y="T3"/>
                  </a:cxn>
                  <a:cxn ang="0">
                    <a:pos x="T4" y="T5"/>
                  </a:cxn>
                </a:cxnLst>
                <a:rect l="0" t="0" r="r" b="b"/>
                <a:pathLst>
                  <a:path w="47" h="66">
                    <a:moveTo>
                      <a:pt x="40" y="66"/>
                    </a:moveTo>
                    <a:lnTo>
                      <a:pt x="47" y="0"/>
                    </a:lnTo>
                    <a:lnTo>
                      <a:pt x="0"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1" name="Line 17"/>
              <p:cNvSpPr>
                <a:spLocks noChangeShapeType="1"/>
              </p:cNvSpPr>
              <p:nvPr/>
            </p:nvSpPr>
            <p:spPr bwMode="auto">
              <a:xfrm flipH="1">
                <a:off x="8011" y="5574"/>
                <a:ext cx="134" cy="5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2" name="Freeform 16"/>
              <p:cNvSpPr>
                <a:spLocks/>
              </p:cNvSpPr>
              <p:nvPr/>
            </p:nvSpPr>
            <p:spPr bwMode="auto">
              <a:xfrm flipH="1">
                <a:off x="8011" y="5548"/>
                <a:ext cx="134" cy="78"/>
              </a:xfrm>
              <a:custGeom>
                <a:avLst/>
                <a:gdLst>
                  <a:gd name="T0" fmla="*/ 0 w 66"/>
                  <a:gd name="T1" fmla="*/ 39 h 39"/>
                  <a:gd name="T2" fmla="*/ 66 w 66"/>
                  <a:gd name="T3" fmla="*/ 39 h 39"/>
                  <a:gd name="T4" fmla="*/ 20 w 66"/>
                  <a:gd name="T5" fmla="*/ 0 h 39"/>
                </a:gdLst>
                <a:ahLst/>
                <a:cxnLst>
                  <a:cxn ang="0">
                    <a:pos x="T0" y="T1"/>
                  </a:cxn>
                  <a:cxn ang="0">
                    <a:pos x="T2" y="T3"/>
                  </a:cxn>
                  <a:cxn ang="0">
                    <a:pos x="T4" y="T5"/>
                  </a:cxn>
                </a:cxnLst>
                <a:rect l="0" t="0" r="r" b="b"/>
                <a:pathLst>
                  <a:path w="66" h="39">
                    <a:moveTo>
                      <a:pt x="0" y="39"/>
                    </a:moveTo>
                    <a:lnTo>
                      <a:pt x="66" y="39"/>
                    </a:lnTo>
                    <a:lnTo>
                      <a:pt x="20"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3" name="Line 15"/>
              <p:cNvSpPr>
                <a:spLocks noChangeShapeType="1"/>
              </p:cNvSpPr>
              <p:nvPr/>
            </p:nvSpPr>
            <p:spPr bwMode="auto">
              <a:xfrm>
                <a:off x="8011" y="5626"/>
                <a:ext cx="336" cy="108"/>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4" name="Freeform 14"/>
              <p:cNvSpPr>
                <a:spLocks/>
              </p:cNvSpPr>
              <p:nvPr/>
            </p:nvSpPr>
            <p:spPr bwMode="auto">
              <a:xfrm flipH="1">
                <a:off x="8225" y="5666"/>
                <a:ext cx="122" cy="80"/>
              </a:xfrm>
              <a:custGeom>
                <a:avLst/>
                <a:gdLst>
                  <a:gd name="T0" fmla="*/ 47 w 60"/>
                  <a:gd name="T1" fmla="*/ 0 h 40"/>
                  <a:gd name="T2" fmla="*/ 0 w 60"/>
                  <a:gd name="T3" fmla="*/ 34 h 40"/>
                  <a:gd name="T4" fmla="*/ 60 w 60"/>
                  <a:gd name="T5" fmla="*/ 40 h 40"/>
                </a:gdLst>
                <a:ahLst/>
                <a:cxnLst>
                  <a:cxn ang="0">
                    <a:pos x="T0" y="T1"/>
                  </a:cxn>
                  <a:cxn ang="0">
                    <a:pos x="T2" y="T3"/>
                  </a:cxn>
                  <a:cxn ang="0">
                    <a:pos x="T4" y="T5"/>
                  </a:cxn>
                </a:cxnLst>
                <a:rect l="0" t="0" r="r" b="b"/>
                <a:pathLst>
                  <a:path w="60" h="40">
                    <a:moveTo>
                      <a:pt x="47" y="0"/>
                    </a:moveTo>
                    <a:lnTo>
                      <a:pt x="0" y="34"/>
                    </a:lnTo>
                    <a:lnTo>
                      <a:pt x="60" y="4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5" name="Line 13"/>
              <p:cNvSpPr>
                <a:spLocks noChangeShapeType="1"/>
              </p:cNvSpPr>
              <p:nvPr/>
            </p:nvSpPr>
            <p:spPr bwMode="auto">
              <a:xfrm flipH="1">
                <a:off x="8333" y="5734"/>
                <a:ext cx="14" cy="4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6" name="Freeform 12"/>
              <p:cNvSpPr>
                <a:spLocks/>
              </p:cNvSpPr>
              <p:nvPr/>
            </p:nvSpPr>
            <p:spPr bwMode="auto">
              <a:xfrm flipH="1">
                <a:off x="8333" y="5654"/>
                <a:ext cx="96" cy="120"/>
              </a:xfrm>
              <a:custGeom>
                <a:avLst/>
                <a:gdLst>
                  <a:gd name="T0" fmla="*/ 0 w 47"/>
                  <a:gd name="T1" fmla="*/ 13 h 60"/>
                  <a:gd name="T2" fmla="*/ 47 w 47"/>
                  <a:gd name="T3" fmla="*/ 60 h 60"/>
                  <a:gd name="T4" fmla="*/ 47 w 47"/>
                  <a:gd name="T5" fmla="*/ 0 h 60"/>
                </a:gdLst>
                <a:ahLst/>
                <a:cxnLst>
                  <a:cxn ang="0">
                    <a:pos x="T0" y="T1"/>
                  </a:cxn>
                  <a:cxn ang="0">
                    <a:pos x="T2" y="T3"/>
                  </a:cxn>
                  <a:cxn ang="0">
                    <a:pos x="T4" y="T5"/>
                  </a:cxn>
                </a:cxnLst>
                <a:rect l="0" t="0" r="r" b="b"/>
                <a:pathLst>
                  <a:path w="47" h="60">
                    <a:moveTo>
                      <a:pt x="0" y="13"/>
                    </a:moveTo>
                    <a:lnTo>
                      <a:pt x="47" y="60"/>
                    </a:lnTo>
                    <a:lnTo>
                      <a:pt x="47" y="0"/>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7" name="Line 11"/>
              <p:cNvSpPr>
                <a:spLocks noChangeShapeType="1"/>
              </p:cNvSpPr>
              <p:nvPr/>
            </p:nvSpPr>
            <p:spPr bwMode="auto">
              <a:xfrm>
                <a:off x="8333" y="5774"/>
                <a:ext cx="14" cy="2"/>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8" name="Freeform 10"/>
              <p:cNvSpPr>
                <a:spLocks/>
              </p:cNvSpPr>
              <p:nvPr/>
            </p:nvSpPr>
            <p:spPr bwMode="auto">
              <a:xfrm flipH="1">
                <a:off x="8225" y="5734"/>
                <a:ext cx="122" cy="92"/>
              </a:xfrm>
              <a:custGeom>
                <a:avLst/>
                <a:gdLst>
                  <a:gd name="T0" fmla="*/ 60 w 60"/>
                  <a:gd name="T1" fmla="*/ 0 h 46"/>
                  <a:gd name="T2" fmla="*/ 0 w 60"/>
                  <a:gd name="T3" fmla="*/ 20 h 46"/>
                  <a:gd name="T4" fmla="*/ 60 w 60"/>
                  <a:gd name="T5" fmla="*/ 46 h 46"/>
                </a:gdLst>
                <a:ahLst/>
                <a:cxnLst>
                  <a:cxn ang="0">
                    <a:pos x="T0" y="T1"/>
                  </a:cxn>
                  <a:cxn ang="0">
                    <a:pos x="T2" y="T3"/>
                  </a:cxn>
                  <a:cxn ang="0">
                    <a:pos x="T4" y="T5"/>
                  </a:cxn>
                </a:cxnLst>
                <a:rect l="0" t="0" r="r" b="b"/>
                <a:pathLst>
                  <a:path w="60" h="46">
                    <a:moveTo>
                      <a:pt x="60" y="0"/>
                    </a:moveTo>
                    <a:lnTo>
                      <a:pt x="0" y="20"/>
                    </a:lnTo>
                    <a:lnTo>
                      <a:pt x="60" y="46"/>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9" name="Line 9"/>
              <p:cNvSpPr>
                <a:spLocks noChangeShapeType="1"/>
              </p:cNvSpPr>
              <p:nvPr/>
            </p:nvSpPr>
            <p:spPr bwMode="auto">
              <a:xfrm flipV="1">
                <a:off x="8347" y="5694"/>
                <a:ext cx="68" cy="80"/>
              </a:xfrm>
              <a:prstGeom prst="line">
                <a:avLst/>
              </a:prstGeom>
              <a:noFill/>
              <a:ln w="11113">
                <a:solidFill>
                  <a:srgbClr val="9999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0" name="Freeform 8"/>
              <p:cNvSpPr>
                <a:spLocks/>
              </p:cNvSpPr>
              <p:nvPr/>
            </p:nvSpPr>
            <p:spPr bwMode="auto">
              <a:xfrm flipH="1">
                <a:off x="8307" y="5694"/>
                <a:ext cx="108" cy="118"/>
              </a:xfrm>
              <a:custGeom>
                <a:avLst/>
                <a:gdLst>
                  <a:gd name="T0" fmla="*/ 53 w 53"/>
                  <a:gd name="T1" fmla="*/ 33 h 59"/>
                  <a:gd name="T2" fmla="*/ 0 w 53"/>
                  <a:gd name="T3" fmla="*/ 0 h 59"/>
                  <a:gd name="T4" fmla="*/ 20 w 53"/>
                  <a:gd name="T5" fmla="*/ 59 h 59"/>
                </a:gdLst>
                <a:ahLst/>
                <a:cxnLst>
                  <a:cxn ang="0">
                    <a:pos x="T0" y="T1"/>
                  </a:cxn>
                  <a:cxn ang="0">
                    <a:pos x="T2" y="T3"/>
                  </a:cxn>
                  <a:cxn ang="0">
                    <a:pos x="T4" y="T5"/>
                  </a:cxn>
                </a:cxnLst>
                <a:rect l="0" t="0" r="r" b="b"/>
                <a:pathLst>
                  <a:path w="53" h="59">
                    <a:moveTo>
                      <a:pt x="53" y="33"/>
                    </a:moveTo>
                    <a:lnTo>
                      <a:pt x="0" y="0"/>
                    </a:lnTo>
                    <a:lnTo>
                      <a:pt x="20" y="59"/>
                    </a:lnTo>
                  </a:path>
                </a:pathLst>
              </a:custGeom>
              <a:noFill/>
              <a:ln w="11113">
                <a:solidFill>
                  <a:srgbClr val="9999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1" name="Oval 7"/>
              <p:cNvSpPr>
                <a:spLocks noChangeArrowheads="1"/>
              </p:cNvSpPr>
              <p:nvPr/>
            </p:nvSpPr>
            <p:spPr bwMode="auto">
              <a:xfrm flipH="1">
                <a:off x="6770" y="4538"/>
                <a:ext cx="916" cy="902"/>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2" name="Freeform 6"/>
              <p:cNvSpPr>
                <a:spLocks/>
              </p:cNvSpPr>
              <p:nvPr/>
            </p:nvSpPr>
            <p:spPr bwMode="auto">
              <a:xfrm flipH="1">
                <a:off x="7160" y="4922"/>
                <a:ext cx="136" cy="106"/>
              </a:xfrm>
              <a:custGeom>
                <a:avLst/>
                <a:gdLst>
                  <a:gd name="T0" fmla="*/ 34 w 67"/>
                  <a:gd name="T1" fmla="*/ 0 h 53"/>
                  <a:gd name="T2" fmla="*/ 67 w 67"/>
                  <a:gd name="T3" fmla="*/ 53 h 53"/>
                  <a:gd name="T4" fmla="*/ 0 w 67"/>
                  <a:gd name="T5" fmla="*/ 53 h 53"/>
                  <a:gd name="T6" fmla="*/ 34 w 67"/>
                  <a:gd name="T7" fmla="*/ 0 h 53"/>
                </a:gdLst>
                <a:ahLst/>
                <a:cxnLst>
                  <a:cxn ang="0">
                    <a:pos x="T0" y="T1"/>
                  </a:cxn>
                  <a:cxn ang="0">
                    <a:pos x="T2" y="T3"/>
                  </a:cxn>
                  <a:cxn ang="0">
                    <a:pos x="T4" y="T5"/>
                  </a:cxn>
                  <a:cxn ang="0">
                    <a:pos x="T6" y="T7"/>
                  </a:cxn>
                </a:cxnLst>
                <a:rect l="0" t="0" r="r" b="b"/>
                <a:pathLst>
                  <a:path w="67" h="53">
                    <a:moveTo>
                      <a:pt x="34" y="0"/>
                    </a:moveTo>
                    <a:lnTo>
                      <a:pt x="67" y="53"/>
                    </a:lnTo>
                    <a:lnTo>
                      <a:pt x="0" y="53"/>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3" name="Freeform 5"/>
              <p:cNvSpPr>
                <a:spLocks/>
              </p:cNvSpPr>
              <p:nvPr/>
            </p:nvSpPr>
            <p:spPr bwMode="auto">
              <a:xfrm flipH="1">
                <a:off x="7160" y="4922"/>
                <a:ext cx="136" cy="106"/>
              </a:xfrm>
              <a:custGeom>
                <a:avLst/>
                <a:gdLst>
                  <a:gd name="T0" fmla="*/ 34 w 67"/>
                  <a:gd name="T1" fmla="*/ 0 h 53"/>
                  <a:gd name="T2" fmla="*/ 67 w 67"/>
                  <a:gd name="T3" fmla="*/ 53 h 53"/>
                  <a:gd name="T4" fmla="*/ 0 w 67"/>
                  <a:gd name="T5" fmla="*/ 53 h 53"/>
                  <a:gd name="T6" fmla="*/ 34 w 67"/>
                  <a:gd name="T7" fmla="*/ 0 h 53"/>
                </a:gdLst>
                <a:ahLst/>
                <a:cxnLst>
                  <a:cxn ang="0">
                    <a:pos x="T0" y="T1"/>
                  </a:cxn>
                  <a:cxn ang="0">
                    <a:pos x="T2" y="T3"/>
                  </a:cxn>
                  <a:cxn ang="0">
                    <a:pos x="T4" y="T5"/>
                  </a:cxn>
                  <a:cxn ang="0">
                    <a:pos x="T6" y="T7"/>
                  </a:cxn>
                </a:cxnLst>
                <a:rect l="0" t="0" r="r" b="b"/>
                <a:pathLst>
                  <a:path w="67" h="53">
                    <a:moveTo>
                      <a:pt x="34" y="0"/>
                    </a:moveTo>
                    <a:lnTo>
                      <a:pt x="67" y="53"/>
                    </a:lnTo>
                    <a:lnTo>
                      <a:pt x="0" y="53"/>
                    </a:lnTo>
                    <a:lnTo>
                      <a:pt x="34" y="0"/>
                    </a:lnTo>
                  </a:path>
                </a:pathLst>
              </a:custGeom>
              <a:solidFill>
                <a:srgbClr val="C0C0C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44" name="Text Box 4"/>
              <p:cNvSpPr txBox="1">
                <a:spLocks noChangeArrowheads="1"/>
              </p:cNvSpPr>
              <p:nvPr/>
            </p:nvSpPr>
            <p:spPr bwMode="auto">
              <a:xfrm>
                <a:off x="6730" y="5536"/>
                <a:ext cx="338" cy="30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83" name="Text Box 2"/>
            <p:cNvSpPr txBox="1">
              <a:spLocks noChangeArrowheads="1"/>
            </p:cNvSpPr>
            <p:nvPr/>
          </p:nvSpPr>
          <p:spPr bwMode="auto">
            <a:xfrm>
              <a:off x="9650" y="6518"/>
              <a:ext cx="348" cy="30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48" name="Rectangle 849"/>
          <p:cNvSpPr>
            <a:spLocks noChangeArrowheads="1"/>
          </p:cNvSpPr>
          <p:nvPr/>
        </p:nvSpPr>
        <p:spPr bwMode="auto">
          <a:xfrm>
            <a:off x="288032" y="4553833"/>
            <a:ext cx="86764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1: Examples of dispersal movements in hares in three behavioral groups: (a)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philopatric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“explorer” pattern, (b) “shifter” disperser, (c) “one-way” disperser. The large circle represents a circle 588 m in radius, the center of which was used as the estimated birth site (triangle).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00424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3068627439"/>
              </p:ext>
            </p:extLst>
          </p:nvPr>
        </p:nvGraphicFramePr>
        <p:xfrm>
          <a:off x="899592" y="1268757"/>
          <a:ext cx="6696744" cy="5200465"/>
        </p:xfrm>
        <a:graphic>
          <a:graphicData uri="http://schemas.openxmlformats.org/drawingml/2006/table">
            <a:tbl>
              <a:tblPr firstRow="1" firstCol="1" lastRow="1" lastCol="1" bandRow="1" bandCol="1">
                <a:tableStyleId>{5C22544A-7EE6-4342-B048-85BDC9FD1C3A}</a:tableStyleId>
              </a:tblPr>
              <a:tblGrid>
                <a:gridCol w="3049649"/>
                <a:gridCol w="2107481"/>
                <a:gridCol w="731420"/>
                <a:gridCol w="808194"/>
              </a:tblGrid>
              <a:tr h="1011201">
                <a:tc>
                  <a:txBody>
                    <a:bodyPr/>
                    <a:lstStyle/>
                    <a:p>
                      <a:pPr algn="just">
                        <a:spcAft>
                          <a:spcPts val="0"/>
                        </a:spcAft>
                      </a:pPr>
                      <a:r>
                        <a:rPr lang="en-GB" sz="900" dirty="0">
                          <a:effectLst/>
                        </a:rPr>
                        <a:t>“State”/ nominal labelling </a:t>
                      </a:r>
                      <a:endParaRPr lang="fr-FR" sz="1000" dirty="0">
                        <a:effectLst/>
                        <a:latin typeface="Times New Roman"/>
                        <a:ea typeface="Times New Roman"/>
                      </a:endParaRPr>
                    </a:p>
                  </a:txBody>
                  <a:tcPr marL="59902" marR="59902" marT="0" marB="0"/>
                </a:tc>
                <a:tc>
                  <a:txBody>
                    <a:bodyPr/>
                    <a:lstStyle/>
                    <a:p>
                      <a:pPr algn="just">
                        <a:spcAft>
                          <a:spcPts val="0"/>
                        </a:spcAft>
                      </a:pPr>
                      <a:r>
                        <a:rPr lang="en-GB" sz="900">
                          <a:effectLst/>
                        </a:rPr>
                        <a:t>Corresponding event at occasion t</a:t>
                      </a:r>
                      <a:endParaRPr lang="fr-FR" sz="1000">
                        <a:effectLst/>
                        <a:latin typeface="Times New Roman"/>
                        <a:ea typeface="Times New Roman"/>
                      </a:endParaRPr>
                    </a:p>
                  </a:txBody>
                  <a:tcPr marL="59902" marR="59902" marT="0" marB="0"/>
                </a:tc>
                <a:tc>
                  <a:txBody>
                    <a:bodyPr/>
                    <a:lstStyle/>
                    <a:p>
                      <a:pPr algn="just">
                        <a:spcAft>
                          <a:spcPts val="0"/>
                        </a:spcAft>
                      </a:pPr>
                      <a:r>
                        <a:rPr lang="en-GB" sz="900" dirty="0">
                          <a:effectLst/>
                        </a:rPr>
                        <a:t>Numerical labelling</a:t>
                      </a:r>
                      <a:endParaRPr lang="fr-FR" sz="1000" dirty="0">
                        <a:effectLst/>
                        <a:latin typeface="Times New Roman"/>
                        <a:ea typeface="Times New Roman"/>
                      </a:endParaRPr>
                    </a:p>
                  </a:txBody>
                  <a:tcPr marL="59902" marR="59902" marT="0" marB="0"/>
                </a:tc>
                <a:tc>
                  <a:txBody>
                    <a:bodyPr/>
                    <a:lstStyle/>
                    <a:p>
                      <a:pPr algn="just">
                        <a:spcAft>
                          <a:spcPts val="0"/>
                        </a:spcAft>
                      </a:pPr>
                      <a:r>
                        <a:rPr lang="en-GB" sz="900">
                          <a:effectLst/>
                        </a:rPr>
                        <a:t>Capture </a:t>
                      </a:r>
                      <a:endParaRPr lang="fr-FR" sz="1000">
                        <a:effectLst/>
                        <a:latin typeface="Times New Roman"/>
                        <a:ea typeface="Times New Roman"/>
                      </a:endParaRPr>
                    </a:p>
                  </a:txBody>
                  <a:tcPr marL="59902" marR="59902" marT="0" marB="0"/>
                </a:tc>
              </a:tr>
              <a:tr h="144457">
                <a:tc>
                  <a:txBody>
                    <a:bodyPr/>
                    <a:lstStyle/>
                    <a:p>
                      <a:pPr algn="ctr">
                        <a:spcAft>
                          <a:spcPts val="0"/>
                        </a:spcAft>
                      </a:pPr>
                      <a:r>
                        <a:rPr lang="en-GB" sz="900">
                          <a:effectLst/>
                        </a:rPr>
                        <a:t>1) Observable states</a:t>
                      </a:r>
                      <a:endParaRPr lang="fr-FR" sz="1000">
                        <a:effectLst/>
                        <a:latin typeface="Times New Roman"/>
                        <a:ea typeface="Times New Roman"/>
                      </a:endParaRPr>
                    </a:p>
                  </a:txBody>
                  <a:tcPr marL="59902" marR="59902" marT="0" marB="0"/>
                </a:tc>
                <a:tc>
                  <a:txBody>
                    <a:bodyPr/>
                    <a:lstStyle/>
                    <a:p>
                      <a:pPr algn="just">
                        <a:spcAft>
                          <a:spcPts val="0"/>
                        </a:spcAft>
                      </a:pPr>
                      <a:r>
                        <a:rPr lang="en-GB" sz="900">
                          <a:effectLst/>
                        </a:rPr>
                        <a:t> </a:t>
                      </a:r>
                      <a:endParaRPr lang="fr-FR" sz="1000">
                        <a:effectLst/>
                        <a:latin typeface="Times New Roman"/>
                        <a:ea typeface="Times New Roman"/>
                      </a:endParaRPr>
                    </a:p>
                  </a:txBody>
                  <a:tcPr marL="59902" marR="59902" marT="0" marB="0"/>
                </a:tc>
                <a:tc>
                  <a:txBody>
                    <a:bodyPr/>
                    <a:lstStyle/>
                    <a:p>
                      <a:pPr algn="just">
                        <a:spcAft>
                          <a:spcPts val="0"/>
                        </a:spcAft>
                      </a:pPr>
                      <a:r>
                        <a:rPr lang="en-GB" sz="900">
                          <a:effectLst/>
                        </a:rPr>
                        <a:t> </a:t>
                      </a:r>
                      <a:endParaRPr lang="fr-FR" sz="1000">
                        <a:effectLst/>
                        <a:latin typeface="Times New Roman"/>
                        <a:ea typeface="Times New Roman"/>
                      </a:endParaRPr>
                    </a:p>
                  </a:txBody>
                  <a:tcPr marL="59902" marR="59902" marT="0" marB="0"/>
                </a:tc>
                <a:tc>
                  <a:txBody>
                    <a:bodyPr/>
                    <a:lstStyle/>
                    <a:p>
                      <a:pPr algn="just">
                        <a:spcAft>
                          <a:spcPts val="0"/>
                        </a:spcAft>
                      </a:pPr>
                      <a:r>
                        <a:rPr lang="en-GB" sz="900">
                          <a:effectLst/>
                        </a:rPr>
                        <a:t> </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“Stationary”/S</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“seen alive &lt;1000m”</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1</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p</a:t>
                      </a:r>
                      <a:r>
                        <a:rPr lang="en-GB" sz="900" baseline="-25000">
                          <a:effectLst/>
                        </a:rPr>
                        <a:t>1</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“Transient” /T - conditional on being S at occasion t-1</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 “seen alive &gt;1000m”</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2</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p</a:t>
                      </a:r>
                      <a:r>
                        <a:rPr lang="en-GB" sz="900" baseline="-25000">
                          <a:effectLst/>
                        </a:rPr>
                        <a:t>2</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“Disperser” /D - conditional on being T at occasion t-1</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“seen alive &gt;1000m”</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2</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p</a:t>
                      </a:r>
                      <a:r>
                        <a:rPr lang="en-GB" sz="900" baseline="-25000">
                          <a:effectLst/>
                        </a:rPr>
                        <a:t>2</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“Newly dead stationary” /ND</a:t>
                      </a:r>
                      <a:r>
                        <a:rPr lang="en-GB" sz="900" baseline="30000">
                          <a:effectLst/>
                        </a:rPr>
                        <a:t>S</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“recovered dead &lt;1000m from causes other than hunting” </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3</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p</a:t>
                      </a:r>
                      <a:r>
                        <a:rPr lang="en-GB" sz="900" baseline="-25000">
                          <a:effectLst/>
                        </a:rPr>
                        <a:t>1</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“Newly dead transient or disperser” /ND</a:t>
                      </a:r>
                      <a:r>
                        <a:rPr lang="en-GB" sz="900" baseline="30000">
                          <a:effectLst/>
                        </a:rPr>
                        <a:t>TD</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 “recovered dead &gt;1000m from causes other than hunting” </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4</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p</a:t>
                      </a:r>
                      <a:r>
                        <a:rPr lang="en-GB" sz="900" baseline="-25000">
                          <a:effectLst/>
                        </a:rPr>
                        <a:t>2</a:t>
                      </a:r>
                      <a:endParaRPr lang="fr-FR" sz="1000">
                        <a:effectLst/>
                        <a:latin typeface="Times New Roman"/>
                        <a:ea typeface="Times New Roman"/>
                      </a:endParaRPr>
                    </a:p>
                  </a:txBody>
                  <a:tcPr marL="59902" marR="59902" marT="0" marB="0"/>
                </a:tc>
              </a:tr>
              <a:tr h="144457">
                <a:tc>
                  <a:txBody>
                    <a:bodyPr/>
                    <a:lstStyle/>
                    <a:p>
                      <a:pPr>
                        <a:spcAft>
                          <a:spcPts val="0"/>
                        </a:spcAft>
                      </a:pPr>
                      <a:r>
                        <a:rPr lang="en-GB" sz="900">
                          <a:effectLst/>
                        </a:rPr>
                        <a:t>“Newly dead hunting”  /ND</a:t>
                      </a:r>
                      <a:r>
                        <a:rPr lang="en-GB" sz="900" baseline="30000">
                          <a:effectLst/>
                        </a:rPr>
                        <a:t>H</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“recovered shot &lt; or &gt;1000m” </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5</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1</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“Nearly lost stationary” /Nl</a:t>
                      </a:r>
                      <a:r>
                        <a:rPr lang="en-GB" sz="900" baseline="30000">
                          <a:effectLst/>
                        </a:rPr>
                        <a:t>S</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 “seen alive &lt;1000m with a waning radio signal”</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6</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p</a:t>
                      </a:r>
                      <a:r>
                        <a:rPr lang="en-GB" sz="900" baseline="-25000">
                          <a:effectLst/>
                        </a:rPr>
                        <a:t>1</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“Nearly lost transient” /Nl</a:t>
                      </a:r>
                      <a:r>
                        <a:rPr lang="en-GB" sz="900" baseline="30000">
                          <a:effectLst/>
                        </a:rPr>
                        <a:t>T</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“seen alive &gt;1000m with a waning radio signal”</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7</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p</a:t>
                      </a:r>
                      <a:r>
                        <a:rPr lang="en-GB" sz="900" baseline="-25000">
                          <a:effectLst/>
                        </a:rPr>
                        <a:t>2</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“Nearly lost disperser” /Nl</a:t>
                      </a:r>
                      <a:r>
                        <a:rPr lang="en-GB" sz="900" baseline="30000">
                          <a:effectLst/>
                        </a:rPr>
                        <a:t>D</a:t>
                      </a:r>
                      <a:endParaRPr lang="fr-FR" sz="1000">
                        <a:effectLst/>
                        <a:latin typeface="Times New Roman"/>
                        <a:ea typeface="Times New Roman"/>
                      </a:endParaRPr>
                    </a:p>
                  </a:txBody>
                  <a:tcPr marL="59902" marR="59902" marT="0" marB="0"/>
                </a:tc>
                <a:tc>
                  <a:txBody>
                    <a:bodyPr/>
                    <a:lstStyle/>
                    <a:p>
                      <a:pPr>
                        <a:spcAft>
                          <a:spcPts val="0"/>
                        </a:spcAft>
                      </a:pPr>
                      <a:r>
                        <a:rPr lang="en-GB" sz="900" baseline="30000">
                          <a:effectLst/>
                        </a:rPr>
                        <a:t> “</a:t>
                      </a:r>
                      <a:r>
                        <a:rPr lang="en-GB" sz="900">
                          <a:effectLst/>
                        </a:rPr>
                        <a:t>seen alive &gt;1000m with a waning radio signal”</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7</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p</a:t>
                      </a:r>
                      <a:r>
                        <a:rPr lang="en-GB" sz="900" baseline="-25000">
                          <a:effectLst/>
                        </a:rPr>
                        <a:t>2</a:t>
                      </a:r>
                      <a:endParaRPr lang="fr-FR" sz="1000">
                        <a:effectLst/>
                        <a:latin typeface="Times New Roman"/>
                        <a:ea typeface="Times New Roman"/>
                      </a:endParaRPr>
                    </a:p>
                  </a:txBody>
                  <a:tcPr marL="59902" marR="59902" marT="0" marB="0"/>
                </a:tc>
              </a:tr>
              <a:tr h="144457">
                <a:tc>
                  <a:txBody>
                    <a:bodyPr/>
                    <a:lstStyle/>
                    <a:p>
                      <a:pPr algn="ctr">
                        <a:spcAft>
                          <a:spcPts val="0"/>
                        </a:spcAft>
                      </a:pPr>
                      <a:r>
                        <a:rPr lang="en-GB" sz="900">
                          <a:effectLst/>
                        </a:rPr>
                        <a:t>2) Non-observable states</a:t>
                      </a:r>
                      <a:endParaRPr lang="fr-FR" sz="1000">
                        <a:effectLst/>
                        <a:latin typeface="Times New Roman"/>
                        <a:ea typeface="Times New Roman"/>
                      </a:endParaRPr>
                    </a:p>
                  </a:txBody>
                  <a:tcPr marL="59902" marR="59902" marT="0" marB="0"/>
                </a:tc>
                <a:tc>
                  <a:txBody>
                    <a:bodyPr/>
                    <a:lstStyle/>
                    <a:p>
                      <a:pPr algn="just">
                        <a:spcAft>
                          <a:spcPts val="0"/>
                        </a:spcAft>
                      </a:pPr>
                      <a:r>
                        <a:rPr lang="en-GB" sz="900">
                          <a:effectLst/>
                        </a:rPr>
                        <a:t> </a:t>
                      </a:r>
                      <a:endParaRPr lang="fr-FR" sz="1000">
                        <a:effectLst/>
                        <a:latin typeface="Times New Roman"/>
                        <a:ea typeface="Times New Roman"/>
                      </a:endParaRPr>
                    </a:p>
                  </a:txBody>
                  <a:tcPr marL="59902" marR="59902" marT="0" marB="0"/>
                </a:tc>
                <a:tc>
                  <a:txBody>
                    <a:bodyPr/>
                    <a:lstStyle/>
                    <a:p>
                      <a:pPr algn="just">
                        <a:spcAft>
                          <a:spcPts val="0"/>
                        </a:spcAft>
                      </a:pPr>
                      <a:r>
                        <a:rPr lang="en-GB" sz="900">
                          <a:effectLst/>
                        </a:rPr>
                        <a:t> </a:t>
                      </a:r>
                      <a:endParaRPr lang="fr-FR" sz="1000">
                        <a:effectLst/>
                        <a:latin typeface="Times New Roman"/>
                        <a:ea typeface="Times New Roman"/>
                      </a:endParaRPr>
                    </a:p>
                  </a:txBody>
                  <a:tcPr marL="59902" marR="59902" marT="0" marB="0"/>
                </a:tc>
                <a:tc>
                  <a:txBody>
                    <a:bodyPr/>
                    <a:lstStyle/>
                    <a:p>
                      <a:pPr algn="just">
                        <a:spcAft>
                          <a:spcPts val="0"/>
                        </a:spcAft>
                      </a:pPr>
                      <a:r>
                        <a:rPr lang="en-GB" sz="900">
                          <a:effectLst/>
                        </a:rPr>
                        <a:t> </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“Transient temporary undetectable” /T</a:t>
                      </a:r>
                      <a:r>
                        <a:rPr lang="en-GB" sz="900" baseline="30000">
                          <a:effectLst/>
                        </a:rPr>
                        <a:t>u</a:t>
                      </a:r>
                      <a:r>
                        <a:rPr lang="en-GB" sz="900">
                          <a:effectLst/>
                        </a:rPr>
                        <a:t>- conditional on being S at occasion t-1</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“not seen”</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0</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0</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“Disperser temporary undetectable” /D</a:t>
                      </a:r>
                      <a:r>
                        <a:rPr lang="en-GB" sz="900" baseline="30000">
                          <a:effectLst/>
                        </a:rPr>
                        <a:t>u</a:t>
                      </a:r>
                      <a:r>
                        <a:rPr lang="en-GB" sz="900">
                          <a:effectLst/>
                        </a:rPr>
                        <a:t>- conditional on being T</a:t>
                      </a:r>
                      <a:r>
                        <a:rPr lang="en-GB" sz="900" baseline="30000">
                          <a:effectLst/>
                        </a:rPr>
                        <a:t>u</a:t>
                      </a:r>
                      <a:r>
                        <a:rPr lang="en-GB" sz="900">
                          <a:effectLst/>
                        </a:rPr>
                        <a:t> at occasion t-1</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r>
              <a:tr h="144457">
                <a:tc>
                  <a:txBody>
                    <a:bodyPr/>
                    <a:lstStyle/>
                    <a:p>
                      <a:pPr>
                        <a:spcAft>
                          <a:spcPts val="0"/>
                        </a:spcAft>
                      </a:pPr>
                      <a:r>
                        <a:rPr lang="en-GB" sz="900">
                          <a:effectLst/>
                        </a:rPr>
                        <a:t>“Lost Stationary” /L</a:t>
                      </a:r>
                      <a:r>
                        <a:rPr lang="en-GB" sz="900" baseline="30000">
                          <a:effectLst/>
                        </a:rPr>
                        <a:t>S</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r>
              <a:tr h="144457">
                <a:tc>
                  <a:txBody>
                    <a:bodyPr/>
                    <a:lstStyle/>
                    <a:p>
                      <a:pPr>
                        <a:spcAft>
                          <a:spcPts val="0"/>
                        </a:spcAft>
                      </a:pPr>
                      <a:r>
                        <a:rPr lang="en-GB" sz="900">
                          <a:effectLst/>
                        </a:rPr>
                        <a:t>“Lost transient” /L</a:t>
                      </a:r>
                      <a:r>
                        <a:rPr lang="en-GB" sz="900" baseline="30000">
                          <a:effectLst/>
                        </a:rPr>
                        <a:t>T</a:t>
                      </a:r>
                      <a:r>
                        <a:rPr lang="en-GB" sz="900">
                          <a:effectLst/>
                        </a:rPr>
                        <a:t> </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r>
              <a:tr h="144457">
                <a:tc>
                  <a:txBody>
                    <a:bodyPr/>
                    <a:lstStyle/>
                    <a:p>
                      <a:pPr>
                        <a:spcAft>
                          <a:spcPts val="0"/>
                        </a:spcAft>
                      </a:pPr>
                      <a:r>
                        <a:rPr lang="en-GB" sz="900">
                          <a:effectLst/>
                        </a:rPr>
                        <a:t>“Lost diperser” /L</a:t>
                      </a:r>
                      <a:r>
                        <a:rPr lang="en-GB" sz="900" baseline="30000">
                          <a:effectLst/>
                        </a:rPr>
                        <a:t>D</a:t>
                      </a:r>
                      <a:r>
                        <a:rPr lang="en-GB" sz="900">
                          <a:effectLst/>
                        </a:rPr>
                        <a:t> </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r>
              <a:tr h="288915">
                <a:tc>
                  <a:txBody>
                    <a:bodyPr/>
                    <a:lstStyle/>
                    <a:p>
                      <a:pPr>
                        <a:spcAft>
                          <a:spcPts val="0"/>
                        </a:spcAft>
                      </a:pPr>
                      <a:r>
                        <a:rPr lang="en-GB" sz="900">
                          <a:effectLst/>
                        </a:rPr>
                        <a:t>“Newly dead lost from causes other than hunting” / ND</a:t>
                      </a:r>
                      <a:r>
                        <a:rPr lang="en-GB" sz="900" baseline="30000">
                          <a:effectLst/>
                        </a:rPr>
                        <a:t>L</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r>
              <a:tr h="144457">
                <a:tc>
                  <a:txBody>
                    <a:bodyPr/>
                    <a:lstStyle/>
                    <a:p>
                      <a:pPr>
                        <a:spcAft>
                          <a:spcPts val="0"/>
                        </a:spcAft>
                      </a:pPr>
                      <a:r>
                        <a:rPr lang="en-GB" sz="900">
                          <a:effectLst/>
                        </a:rPr>
                        <a:t>“Dead since more than one capture occasion” /†</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a:effectLst/>
                        </a:rPr>
                        <a:t>_</a:t>
                      </a:r>
                      <a:endParaRPr lang="fr-FR" sz="1000">
                        <a:effectLst/>
                        <a:latin typeface="Times New Roman"/>
                        <a:ea typeface="Times New Roman"/>
                      </a:endParaRPr>
                    </a:p>
                  </a:txBody>
                  <a:tcPr marL="59902" marR="59902" marT="0" marB="0"/>
                </a:tc>
                <a:tc>
                  <a:txBody>
                    <a:bodyPr/>
                    <a:lstStyle/>
                    <a:p>
                      <a:pPr>
                        <a:spcAft>
                          <a:spcPts val="0"/>
                        </a:spcAft>
                      </a:pPr>
                      <a:r>
                        <a:rPr lang="en-GB" sz="900" dirty="0">
                          <a:effectLst/>
                        </a:rPr>
                        <a:t>_</a:t>
                      </a:r>
                      <a:endParaRPr lang="fr-FR" sz="1000" dirty="0">
                        <a:effectLst/>
                        <a:latin typeface="Times New Roman"/>
                        <a:ea typeface="Times New Roman"/>
                      </a:endParaRPr>
                    </a:p>
                  </a:txBody>
                  <a:tcPr marL="59902" marR="59902" marT="0" marB="0"/>
                </a:tc>
              </a:tr>
            </a:tbl>
          </a:graphicData>
        </a:graphic>
      </p:graphicFrame>
      <p:sp>
        <p:nvSpPr>
          <p:cNvPr id="3" name="Rectangle 1"/>
          <p:cNvSpPr>
            <a:spLocks noChangeArrowheads="1"/>
          </p:cNvSpPr>
          <p:nvPr/>
        </p:nvSpPr>
        <p:spPr bwMode="auto">
          <a:xfrm>
            <a:off x="251520" y="222320"/>
            <a:ext cx="856895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1.</a:t>
            </a: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States, numerical code used in encounter histories, events, and detection probabilities used in the model. The states ND</a:t>
            </a:r>
            <a:r>
              <a:rPr kumimoji="0" lang="en-GB" sz="11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TD </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ND</a:t>
            </a:r>
            <a:r>
              <a:rPr kumimoji="0" lang="en-GB" sz="11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H </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 observable but bear uncertainty concerning the state (T or D) and the distance respectively, in which the hare is at a particular occasion. All other observable states are known with certainty at the time of capture. Temporary undetectable states and states related to individuals with a radio-collar out of order are not at risk of capture and so unobservable (</a:t>
            </a:r>
            <a:r>
              <a:rPr kumimoji="0" lang="en-GB" sz="11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9861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5602" name="Picture 2" descr="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770" y="1628800"/>
            <a:ext cx="7975694"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27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223125" y="2636838"/>
            <a:ext cx="1920875" cy="1439862"/>
          </a:xfrm>
        </p:spPr>
      </p:pic>
      <p:pic>
        <p:nvPicPr>
          <p:cNvPr id="40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050" y="1341438"/>
            <a:ext cx="19224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0"/>
            <a:ext cx="197802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5335588"/>
            <a:ext cx="19081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3989388"/>
            <a:ext cx="1908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05" name="Rectangle 8"/>
          <p:cNvSpPr>
            <a:spLocks noChangeArrowheads="1"/>
          </p:cNvSpPr>
          <p:nvPr/>
        </p:nvSpPr>
        <p:spPr bwMode="auto">
          <a:xfrm>
            <a:off x="179388" y="188913"/>
            <a:ext cx="6913562" cy="870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endParaRPr lang="en-US" sz="2000">
              <a:latin typeface="Calibri" pitchFamily="34" charset="0"/>
            </a:endParaRPr>
          </a:p>
          <a:p>
            <a:pPr>
              <a:lnSpc>
                <a:spcPct val="200000"/>
              </a:lnSpc>
              <a:buFont typeface="Arial" charset="0"/>
              <a:buChar char="•"/>
            </a:pPr>
            <a:r>
              <a:rPr lang="en-US" sz="2000">
                <a:latin typeface="Calibri" pitchFamily="34" charset="0"/>
              </a:rPr>
              <a:t> Wintering migration is widely recognized as an </a:t>
            </a:r>
            <a:r>
              <a:rPr lang="en-US" sz="2000" b="1" u="sng">
                <a:latin typeface="Calibri" pitchFamily="34" charset="0"/>
              </a:rPr>
              <a:t>adaptation</a:t>
            </a:r>
            <a:r>
              <a:rPr lang="en-US" sz="2000">
                <a:latin typeface="Calibri" pitchFamily="34" charset="0"/>
              </a:rPr>
              <a:t> to spatiotemporal fluctuations of resources and a response to environmental adversity.</a:t>
            </a:r>
          </a:p>
          <a:p>
            <a:endParaRPr lang="en-US" sz="2000">
              <a:latin typeface="Calibri" pitchFamily="34" charset="0"/>
            </a:endParaRPr>
          </a:p>
          <a:p>
            <a:pPr>
              <a:lnSpc>
                <a:spcPct val="200000"/>
              </a:lnSpc>
              <a:buFont typeface="Arial" charset="0"/>
              <a:buChar char="•"/>
            </a:pPr>
            <a:r>
              <a:rPr lang="en-US" sz="2000">
                <a:latin typeface="Calibri" pitchFamily="34" charset="0"/>
              </a:rPr>
              <a:t> However, the benefits may be balanced by </a:t>
            </a:r>
            <a:r>
              <a:rPr lang="en-US" sz="2000" b="1" u="sng">
                <a:latin typeface="Calibri" pitchFamily="34" charset="0"/>
              </a:rPr>
              <a:t>costs</a:t>
            </a:r>
            <a:r>
              <a:rPr lang="en-US" sz="2000">
                <a:latin typeface="Calibri" pitchFamily="34" charset="0"/>
              </a:rPr>
              <a:t> associated with the migratory process:</a:t>
            </a:r>
          </a:p>
          <a:p>
            <a:pPr lvl="2">
              <a:lnSpc>
                <a:spcPct val="200000"/>
              </a:lnSpc>
              <a:buFont typeface="Arial" charset="0"/>
              <a:buChar char="•"/>
            </a:pPr>
            <a:r>
              <a:rPr lang="en-US" sz="2000">
                <a:latin typeface="Calibri" pitchFamily="34" charset="0"/>
              </a:rPr>
              <a:t> energy expenditure</a:t>
            </a:r>
          </a:p>
          <a:p>
            <a:pPr lvl="2">
              <a:lnSpc>
                <a:spcPct val="200000"/>
              </a:lnSpc>
              <a:buFont typeface="Arial" charset="0"/>
              <a:buChar char="•"/>
            </a:pPr>
            <a:r>
              <a:rPr lang="en-US" sz="2000">
                <a:latin typeface="Calibri" pitchFamily="34" charset="0"/>
              </a:rPr>
              <a:t> predation risks</a:t>
            </a:r>
          </a:p>
          <a:p>
            <a:pPr lvl="2">
              <a:lnSpc>
                <a:spcPct val="200000"/>
              </a:lnSpc>
              <a:buFont typeface="Arial" charset="0"/>
              <a:buChar char="•"/>
            </a:pPr>
            <a:r>
              <a:rPr lang="en-US" sz="2000">
                <a:latin typeface="Calibri" pitchFamily="34" charset="0"/>
              </a:rPr>
              <a:t> …</a:t>
            </a:r>
          </a:p>
          <a:p>
            <a:pPr lvl="2">
              <a:lnSpc>
                <a:spcPct val="200000"/>
              </a:lnSpc>
            </a:pPr>
            <a:endParaRPr lang="en-US" sz="2000">
              <a:latin typeface="Calibri" pitchFamily="34" charset="0"/>
            </a:endParaRPr>
          </a:p>
          <a:p>
            <a:pPr>
              <a:lnSpc>
                <a:spcPct val="200000"/>
              </a:lnSpc>
            </a:pPr>
            <a:endParaRPr lang="en-US" sz="2000">
              <a:latin typeface="Calibri" pitchFamily="34" charset="0"/>
            </a:endParaRPr>
          </a:p>
          <a:p>
            <a:pPr>
              <a:lnSpc>
                <a:spcPct val="200000"/>
              </a:lnSpc>
            </a:pPr>
            <a:endParaRPr lang="en-US" sz="2000">
              <a:latin typeface="Calibri" pitchFamily="34" charset="0"/>
            </a:endParaRPr>
          </a:p>
          <a:p>
            <a:pPr>
              <a:lnSpc>
                <a:spcPct val="200000"/>
              </a:lnSpc>
            </a:pPr>
            <a:endParaRPr lang="fr-FR" sz="2000">
              <a:latin typeface="Calibri" pitchFamily="34" charset="0"/>
            </a:endParaRPr>
          </a:p>
        </p:txBody>
      </p:sp>
      <p:sp>
        <p:nvSpPr>
          <p:cNvPr id="4106"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Wintering migration</a:t>
            </a:r>
            <a:endParaRPr lang="fr-FR" sz="2400" b="1">
              <a:latin typeface="Calibri" pitchFamily="34" charset="0"/>
            </a:endParaRPr>
          </a:p>
        </p:txBody>
      </p:sp>
      <p:sp>
        <p:nvSpPr>
          <p:cNvPr id="11" name="Rectangle 10"/>
          <p:cNvSpPr/>
          <p:nvPr/>
        </p:nvSpPr>
        <p:spPr>
          <a:xfrm>
            <a:off x="3924300" y="6381750"/>
            <a:ext cx="2900363" cy="276225"/>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Alerstam</a:t>
            </a:r>
            <a:r>
              <a:rPr lang="en-US" sz="1200" b="1" dirty="0">
                <a:solidFill>
                  <a:schemeClr val="tx2">
                    <a:lumMod val="60000"/>
                    <a:lumOff val="40000"/>
                  </a:schemeClr>
                </a:solidFill>
                <a:latin typeface="+mn-lt"/>
                <a:cs typeface="+mn-cs"/>
              </a:rPr>
              <a:t> et al 2003; Dingle &amp; Drake 2007)</a:t>
            </a:r>
            <a:endParaRPr lang="fr-FR" sz="1200" b="1" dirty="0">
              <a:solidFill>
                <a:schemeClr val="tx2">
                  <a:lumMod val="60000"/>
                  <a:lumOff val="40000"/>
                </a:schemeClr>
              </a:solidFill>
              <a:latin typeface="+mn-lt"/>
              <a:cs typeface="+mn-cs"/>
            </a:endParaRPr>
          </a:p>
        </p:txBody>
      </p:sp>
    </p:spTree>
    <p:extLst>
      <p:ext uri="{BB962C8B-B14F-4D97-AF65-F5344CB8AC3E}">
        <p14:creationId xmlns:p14="http://schemas.microsoft.com/office/powerpoint/2010/main" val="412549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4213" y="404813"/>
            <a:ext cx="7772400" cy="863600"/>
          </a:xfrm>
        </p:spPr>
        <p:txBody>
          <a:bodyPr/>
          <a:lstStyle/>
          <a:p>
            <a:r>
              <a:rPr lang="en-GB" sz="3600" dirty="0" smtClean="0"/>
              <a:t>The </a:t>
            </a:r>
            <a:r>
              <a:rPr lang="en-GB" sz="3600" dirty="0" err="1" smtClean="0"/>
              <a:t>multievent</a:t>
            </a:r>
            <a:r>
              <a:rPr lang="en-GB" sz="3600" dirty="0" smtClean="0"/>
              <a:t> model</a:t>
            </a:r>
            <a:br>
              <a:rPr lang="en-GB" sz="3600" dirty="0" smtClean="0"/>
            </a:br>
            <a:r>
              <a:rPr lang="en-GB" sz="2400" i="1" dirty="0" smtClean="0"/>
              <a:t>Pradel 2005</a:t>
            </a:r>
            <a:endParaRPr lang="fr-FR" sz="3600" dirty="0" smtClean="0"/>
          </a:p>
        </p:txBody>
      </p:sp>
      <p:sp>
        <p:nvSpPr>
          <p:cNvPr id="35843" name="Text Box 3"/>
          <p:cNvSpPr txBox="1">
            <a:spLocks noChangeArrowheads="1"/>
          </p:cNvSpPr>
          <p:nvPr/>
        </p:nvSpPr>
        <p:spPr bwMode="auto">
          <a:xfrm>
            <a:off x="4289425" y="2071688"/>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sz="2400" b="1"/>
              <a:t>E</a:t>
            </a:r>
            <a:r>
              <a:rPr lang="fr-FR" sz="2400" b="1" baseline="-25000"/>
              <a:t>1</a:t>
            </a:r>
            <a:endParaRPr lang="fr-FR" sz="2400" b="1"/>
          </a:p>
        </p:txBody>
      </p:sp>
      <p:sp>
        <p:nvSpPr>
          <p:cNvPr id="35844" name="Text Box 4"/>
          <p:cNvSpPr txBox="1">
            <a:spLocks noChangeArrowheads="1"/>
          </p:cNvSpPr>
          <p:nvPr/>
        </p:nvSpPr>
        <p:spPr bwMode="auto">
          <a:xfrm>
            <a:off x="5626100" y="2071688"/>
            <a:ext cx="83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sz="2400" b="1"/>
              <a:t>E</a:t>
            </a:r>
            <a:r>
              <a:rPr lang="fr-FR" sz="2400" b="1" baseline="-25000"/>
              <a:t>2</a:t>
            </a:r>
            <a:endParaRPr lang="fr-FR" sz="2400" b="1"/>
          </a:p>
        </p:txBody>
      </p:sp>
      <p:sp>
        <p:nvSpPr>
          <p:cNvPr id="35845" name="Text Box 5"/>
          <p:cNvSpPr txBox="1">
            <a:spLocks noChangeArrowheads="1"/>
          </p:cNvSpPr>
          <p:nvPr/>
        </p:nvSpPr>
        <p:spPr bwMode="auto">
          <a:xfrm>
            <a:off x="6850063" y="2078038"/>
            <a:ext cx="630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sz="2400" b="1"/>
              <a:t>E</a:t>
            </a:r>
            <a:r>
              <a:rPr lang="fr-FR" sz="2400" b="1" baseline="-25000"/>
              <a:t>3</a:t>
            </a:r>
            <a:endParaRPr lang="fr-FR" sz="2400" b="1"/>
          </a:p>
        </p:txBody>
      </p:sp>
      <p:sp>
        <p:nvSpPr>
          <p:cNvPr id="35846" name="Text Box 6"/>
          <p:cNvSpPr txBox="1">
            <a:spLocks noChangeArrowheads="1"/>
          </p:cNvSpPr>
          <p:nvPr/>
        </p:nvSpPr>
        <p:spPr bwMode="auto">
          <a:xfrm>
            <a:off x="4349750" y="3125788"/>
            <a:ext cx="64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i="1"/>
              <a:t>S</a:t>
            </a:r>
            <a:r>
              <a:rPr lang="fr-FR" i="1" baseline="-25000"/>
              <a:t>1</a:t>
            </a:r>
            <a:endParaRPr lang="fr-FR" i="1"/>
          </a:p>
        </p:txBody>
      </p:sp>
      <p:sp>
        <p:nvSpPr>
          <p:cNvPr id="35847" name="Text Box 7"/>
          <p:cNvSpPr txBox="1">
            <a:spLocks noChangeArrowheads="1"/>
          </p:cNvSpPr>
          <p:nvPr/>
        </p:nvSpPr>
        <p:spPr bwMode="auto">
          <a:xfrm>
            <a:off x="5691188" y="3125788"/>
            <a:ext cx="57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i="1"/>
              <a:t>S</a:t>
            </a:r>
            <a:r>
              <a:rPr lang="fr-FR" i="1" baseline="-25000"/>
              <a:t>2</a:t>
            </a:r>
            <a:endParaRPr lang="fr-FR" i="1"/>
          </a:p>
        </p:txBody>
      </p:sp>
      <p:sp>
        <p:nvSpPr>
          <p:cNvPr id="35848" name="Text Box 8"/>
          <p:cNvSpPr txBox="1">
            <a:spLocks noChangeArrowheads="1"/>
          </p:cNvSpPr>
          <p:nvPr/>
        </p:nvSpPr>
        <p:spPr bwMode="auto">
          <a:xfrm>
            <a:off x="6872288" y="3125788"/>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i="1"/>
              <a:t>S</a:t>
            </a:r>
            <a:r>
              <a:rPr lang="fr-FR" i="1" baseline="-25000"/>
              <a:t>3</a:t>
            </a:r>
            <a:endParaRPr lang="fr-FR" i="1"/>
          </a:p>
        </p:txBody>
      </p:sp>
      <p:sp>
        <p:nvSpPr>
          <p:cNvPr id="35849" name="Line 9"/>
          <p:cNvSpPr>
            <a:spLocks noChangeShapeType="1"/>
          </p:cNvSpPr>
          <p:nvPr/>
        </p:nvSpPr>
        <p:spPr bwMode="auto">
          <a:xfrm flipV="1">
            <a:off x="4910138" y="3398838"/>
            <a:ext cx="6397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0" name="Line 10"/>
          <p:cNvSpPr>
            <a:spLocks noChangeShapeType="1"/>
          </p:cNvSpPr>
          <p:nvPr/>
        </p:nvSpPr>
        <p:spPr bwMode="auto">
          <a:xfrm flipV="1">
            <a:off x="4506913" y="2692400"/>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1" name="Line 11"/>
          <p:cNvSpPr>
            <a:spLocks noChangeShapeType="1"/>
          </p:cNvSpPr>
          <p:nvPr/>
        </p:nvSpPr>
        <p:spPr bwMode="auto">
          <a:xfrm flipV="1">
            <a:off x="5849938" y="2692400"/>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2" name="Line 12"/>
          <p:cNvSpPr>
            <a:spLocks noChangeShapeType="1"/>
          </p:cNvSpPr>
          <p:nvPr/>
        </p:nvSpPr>
        <p:spPr bwMode="auto">
          <a:xfrm flipV="1">
            <a:off x="7065963" y="2692400"/>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3" name="Text Box 13"/>
          <p:cNvSpPr txBox="1">
            <a:spLocks noChangeArrowheads="1"/>
          </p:cNvSpPr>
          <p:nvPr/>
        </p:nvSpPr>
        <p:spPr bwMode="auto">
          <a:xfrm>
            <a:off x="1195388" y="1724025"/>
            <a:ext cx="2305050" cy="195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sz="2400" b="1"/>
              <a:t>b, probabilities of events conditional on current state</a:t>
            </a:r>
          </a:p>
        </p:txBody>
      </p:sp>
      <p:sp>
        <p:nvSpPr>
          <p:cNvPr id="35854" name="Text Box 14"/>
          <p:cNvSpPr txBox="1">
            <a:spLocks noChangeArrowheads="1"/>
          </p:cNvSpPr>
          <p:nvPr/>
        </p:nvSpPr>
        <p:spPr bwMode="auto">
          <a:xfrm>
            <a:off x="1768475" y="4011613"/>
            <a:ext cx="2232025" cy="860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sz="2400" b="1">
                <a:sym typeface="Symbol" pitchFamily="18" charset="2"/>
              </a:rPr>
              <a:t>, initial state probabilities</a:t>
            </a:r>
          </a:p>
        </p:txBody>
      </p:sp>
      <p:sp>
        <p:nvSpPr>
          <p:cNvPr id="35855" name="Line 15"/>
          <p:cNvSpPr>
            <a:spLocks noChangeShapeType="1"/>
          </p:cNvSpPr>
          <p:nvPr/>
        </p:nvSpPr>
        <p:spPr bwMode="auto">
          <a:xfrm flipV="1">
            <a:off x="6170613" y="3398838"/>
            <a:ext cx="6381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6" name="Text Box 16"/>
          <p:cNvSpPr txBox="1">
            <a:spLocks noChangeArrowheads="1"/>
          </p:cNvSpPr>
          <p:nvPr/>
        </p:nvSpPr>
        <p:spPr bwMode="auto">
          <a:xfrm>
            <a:off x="5265738" y="4191000"/>
            <a:ext cx="2455862" cy="860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fr-FR" sz="2400" b="1">
                <a:sym typeface="Symbol" pitchFamily="18" charset="2"/>
              </a:rPr>
              <a:t> probabilities of transition</a:t>
            </a:r>
          </a:p>
        </p:txBody>
      </p:sp>
      <p:sp>
        <p:nvSpPr>
          <p:cNvPr id="35857" name="Line 17"/>
          <p:cNvSpPr>
            <a:spLocks noChangeShapeType="1"/>
          </p:cNvSpPr>
          <p:nvPr/>
        </p:nvSpPr>
        <p:spPr bwMode="auto">
          <a:xfrm>
            <a:off x="3500438" y="2786063"/>
            <a:ext cx="908050" cy="107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8" name="Line 18"/>
          <p:cNvSpPr>
            <a:spLocks noChangeShapeType="1"/>
          </p:cNvSpPr>
          <p:nvPr/>
        </p:nvSpPr>
        <p:spPr bwMode="auto">
          <a:xfrm flipV="1">
            <a:off x="6264275" y="3470275"/>
            <a:ext cx="128588" cy="720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9" name="Line 19"/>
          <p:cNvSpPr>
            <a:spLocks noChangeShapeType="1"/>
          </p:cNvSpPr>
          <p:nvPr/>
        </p:nvSpPr>
        <p:spPr bwMode="auto">
          <a:xfrm flipV="1">
            <a:off x="4000500" y="3436938"/>
            <a:ext cx="342900" cy="5635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60" name="ZoneTexte 21"/>
          <p:cNvSpPr txBox="1">
            <a:spLocks noChangeArrowheads="1"/>
          </p:cNvSpPr>
          <p:nvPr/>
        </p:nvSpPr>
        <p:spPr bwMode="auto">
          <a:xfrm>
            <a:off x="7572375" y="2122488"/>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fr-FR" b="1"/>
              <a:t>events</a:t>
            </a:r>
          </a:p>
        </p:txBody>
      </p:sp>
      <p:sp>
        <p:nvSpPr>
          <p:cNvPr id="35861" name="ZoneTexte 22"/>
          <p:cNvSpPr txBox="1">
            <a:spLocks noChangeArrowheads="1"/>
          </p:cNvSpPr>
          <p:nvPr/>
        </p:nvSpPr>
        <p:spPr bwMode="auto">
          <a:xfrm>
            <a:off x="7572375" y="3138488"/>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fr-FR" i="1"/>
              <a:t>states</a:t>
            </a:r>
          </a:p>
        </p:txBody>
      </p:sp>
      <p:sp>
        <p:nvSpPr>
          <p:cNvPr id="35862" name="ZoneTexte 23"/>
          <p:cNvSpPr txBox="1">
            <a:spLocks noChangeArrowheads="1"/>
          </p:cNvSpPr>
          <p:nvPr/>
        </p:nvSpPr>
        <p:spPr bwMode="auto">
          <a:xfrm>
            <a:off x="1000125" y="5429250"/>
            <a:ext cx="7500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r>
              <a:rPr lang="fr-FR"/>
              <a:t>Note: it belongs to the class of Hidden Markov Models</a:t>
            </a:r>
          </a:p>
        </p:txBody>
      </p:sp>
    </p:spTree>
    <p:extLst>
      <p:ext uri="{BB962C8B-B14F-4D97-AF65-F5344CB8AC3E}">
        <p14:creationId xmlns:p14="http://schemas.microsoft.com/office/powerpoint/2010/main" val="979367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87857"/>
            <a:ext cx="5976664" cy="646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491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06" t="16389" r="10937" b="30000"/>
          <a:stretch/>
        </p:blipFill>
        <p:spPr bwMode="auto">
          <a:xfrm>
            <a:off x="1619672" y="620688"/>
            <a:ext cx="5972176" cy="551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27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63" t="41944" r="10937"/>
          <a:stretch/>
        </p:blipFill>
        <p:spPr bwMode="auto">
          <a:xfrm>
            <a:off x="1763688" y="476672"/>
            <a:ext cx="594360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223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719" t="14166" r="10937" b="33334"/>
          <a:stretch/>
        </p:blipFill>
        <p:spPr bwMode="auto">
          <a:xfrm>
            <a:off x="1763688" y="836712"/>
            <a:ext cx="5915026" cy="54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2550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031" t="28889" r="11250" b="19444"/>
          <a:stretch/>
        </p:blipFill>
        <p:spPr bwMode="auto">
          <a:xfrm>
            <a:off x="1651594" y="836712"/>
            <a:ext cx="5800726"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6208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i="1" dirty="0"/>
          </a:p>
        </p:txBody>
      </p:sp>
      <p:sp>
        <p:nvSpPr>
          <p:cNvPr id="3" name="Espace réservé du contenu 2"/>
          <p:cNvSpPr>
            <a:spLocks noGrp="1"/>
          </p:cNvSpPr>
          <p:nvPr>
            <p:ph idx="1"/>
          </p:nvPr>
        </p:nvSpPr>
        <p:spPr/>
        <p:txBody>
          <a:bodyPr/>
          <a:lstStyle/>
          <a:p>
            <a:r>
              <a:rPr lang="fr-FR" dirty="0"/>
              <a:t>Du maximum de vraisemblance au MCMC</a:t>
            </a:r>
          </a:p>
          <a:p>
            <a:r>
              <a:rPr lang="fr-FR" dirty="0" smtClean="0"/>
              <a:t>Stratégie vs tactique</a:t>
            </a:r>
          </a:p>
          <a:p>
            <a:r>
              <a:rPr lang="fr-FR" dirty="0"/>
              <a:t>M</a:t>
            </a:r>
            <a:r>
              <a:rPr lang="fr-FR" dirty="0" smtClean="0"/>
              <a:t>émoire ou tempérament</a:t>
            </a:r>
          </a:p>
        </p:txBody>
      </p:sp>
    </p:spTree>
    <p:extLst>
      <p:ext uri="{BB962C8B-B14F-4D97-AF65-F5344CB8AC3E}">
        <p14:creationId xmlns:p14="http://schemas.microsoft.com/office/powerpoint/2010/main" val="375097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13" descr="volkanyukselflamin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4581525"/>
            <a:ext cx="19177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4"/>
          <p:cNvSpPr txBox="1">
            <a:spLocks noChangeArrowheads="1"/>
          </p:cNvSpPr>
          <p:nvPr/>
        </p:nvSpPr>
        <p:spPr bwMode="auto">
          <a:xfrm>
            <a:off x="7380288" y="6645275"/>
            <a:ext cx="739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b="1" i="1">
                <a:solidFill>
                  <a:schemeClr val="bg1"/>
                </a:solidFill>
                <a:latin typeface="Calibri" pitchFamily="34" charset="0"/>
              </a:rPr>
              <a:t>©</a:t>
            </a:r>
            <a:r>
              <a:rPr lang="tr-TR" sz="800" b="1" i="1">
                <a:solidFill>
                  <a:schemeClr val="bg1"/>
                </a:solidFill>
                <a:latin typeface="Calibri" pitchFamily="34" charset="0"/>
              </a:rPr>
              <a:t> Volkan Yüksel</a:t>
            </a:r>
          </a:p>
        </p:txBody>
      </p:sp>
      <p:pic>
        <p:nvPicPr>
          <p:cNvPr id="5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0"/>
            <a:ext cx="19081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668588"/>
            <a:ext cx="19081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28"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Partial wintering migration</a:t>
            </a:r>
            <a:endParaRPr lang="fr-FR" sz="2400" b="1">
              <a:latin typeface="Calibri" pitchFamily="34" charset="0"/>
            </a:endParaRPr>
          </a:p>
        </p:txBody>
      </p:sp>
      <p:sp>
        <p:nvSpPr>
          <p:cNvPr id="5129" name="Rectangle 4"/>
          <p:cNvSpPr>
            <a:spLocks noChangeArrowheads="1"/>
          </p:cNvSpPr>
          <p:nvPr/>
        </p:nvSpPr>
        <p:spPr bwMode="auto">
          <a:xfrm>
            <a:off x="250825" y="333375"/>
            <a:ext cx="6697663"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endParaRPr lang="en-US" sz="2000">
              <a:latin typeface="Calibri" pitchFamily="34" charset="0"/>
            </a:endParaRPr>
          </a:p>
          <a:p>
            <a:pPr>
              <a:lnSpc>
                <a:spcPct val="200000"/>
              </a:lnSpc>
            </a:pPr>
            <a:r>
              <a:rPr lang="en-US" sz="2000" b="1" u="sng">
                <a:latin typeface="Calibri" pitchFamily="34" charset="0"/>
              </a:rPr>
              <a:t>Partially migratory species </a:t>
            </a:r>
            <a:r>
              <a:rPr lang="en-US" sz="2000">
                <a:latin typeface="Calibri" pitchFamily="34" charset="0"/>
              </a:rPr>
              <a:t>provide opportunities to understand:</a:t>
            </a:r>
          </a:p>
          <a:p>
            <a:pPr>
              <a:lnSpc>
                <a:spcPct val="150000"/>
              </a:lnSpc>
              <a:buFont typeface="Arial" charset="0"/>
              <a:buChar char="•"/>
            </a:pPr>
            <a:endParaRPr lang="en-US" sz="2000">
              <a:latin typeface="Calibri" pitchFamily="34" charset="0"/>
            </a:endParaRPr>
          </a:p>
          <a:p>
            <a:pPr>
              <a:lnSpc>
                <a:spcPct val="200000"/>
              </a:lnSpc>
              <a:buFont typeface="Arial" charset="0"/>
              <a:buChar char="•"/>
            </a:pPr>
            <a:r>
              <a:rPr lang="en-US" sz="2000">
                <a:latin typeface="Calibri" pitchFamily="34" charset="0"/>
              </a:rPr>
              <a:t> the mechanisms, environmental or ecological factors causing some individuals to migrate</a:t>
            </a:r>
          </a:p>
          <a:p>
            <a:pPr>
              <a:lnSpc>
                <a:spcPct val="150000"/>
              </a:lnSpc>
            </a:pPr>
            <a:endParaRPr lang="en-US" sz="2000">
              <a:latin typeface="Calibri" pitchFamily="34" charset="0"/>
            </a:endParaRPr>
          </a:p>
          <a:p>
            <a:pPr>
              <a:lnSpc>
                <a:spcPct val="200000"/>
              </a:lnSpc>
              <a:buFont typeface="Arial" charset="0"/>
              <a:buChar char="•"/>
            </a:pPr>
            <a:r>
              <a:rPr lang="en-US" sz="2000">
                <a:latin typeface="Calibri" pitchFamily="34" charset="0"/>
              </a:rPr>
              <a:t> the demographic consequences of different migratory behaviors.</a:t>
            </a:r>
          </a:p>
          <a:p>
            <a:pPr>
              <a:lnSpc>
                <a:spcPct val="200000"/>
              </a:lnSpc>
            </a:pPr>
            <a:endParaRPr lang="fr-FR" sz="2000">
              <a:latin typeface="Calibri" pitchFamily="34" charset="0"/>
            </a:endParaRPr>
          </a:p>
        </p:txBody>
      </p:sp>
      <p:sp>
        <p:nvSpPr>
          <p:cNvPr id="5130" name="ZoneTexte 6"/>
          <p:cNvSpPr txBox="1">
            <a:spLocks noChangeArrowheads="1"/>
          </p:cNvSpPr>
          <p:nvPr/>
        </p:nvSpPr>
        <p:spPr bwMode="auto">
          <a:xfrm rot="-5400000">
            <a:off x="8381207" y="1297781"/>
            <a:ext cx="1295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Charles W Melton</a:t>
            </a:r>
          </a:p>
        </p:txBody>
      </p:sp>
    </p:spTree>
    <p:extLst>
      <p:ext uri="{BB962C8B-B14F-4D97-AF65-F5344CB8AC3E}">
        <p14:creationId xmlns:p14="http://schemas.microsoft.com/office/powerpoint/2010/main" val="7311174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Image 13" descr="BN0304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4410075"/>
            <a:ext cx="1879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10" descr="BN01830min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557338"/>
            <a:ext cx="190817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Image 17" descr="BN03290 2min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0"/>
            <a:ext cx="19081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51"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a:solidFill>
                  <a:srgbClr val="993300"/>
                </a:solidFill>
                <a:latin typeface="Calibri" pitchFamily="34" charset="0"/>
              </a:rPr>
              <a:t>Greater Flamingo (</a:t>
            </a:r>
            <a:r>
              <a:rPr lang="tr-TR" sz="2400" b="1" i="1">
                <a:solidFill>
                  <a:srgbClr val="993300"/>
                </a:solidFill>
                <a:latin typeface="Calibri" pitchFamily="34" charset="0"/>
              </a:rPr>
              <a:t>Phoenicopterus </a:t>
            </a:r>
            <a:r>
              <a:rPr lang="fr-FR" sz="2400" b="1" i="1">
                <a:solidFill>
                  <a:srgbClr val="993300"/>
                </a:solidFill>
                <a:latin typeface="Calibri" pitchFamily="34" charset="0"/>
              </a:rPr>
              <a:t>ruber </a:t>
            </a:r>
            <a:r>
              <a:rPr lang="tr-TR" sz="2400" b="1" i="1">
                <a:solidFill>
                  <a:srgbClr val="993300"/>
                </a:solidFill>
                <a:latin typeface="Calibri" pitchFamily="34" charset="0"/>
              </a:rPr>
              <a:t>roseus</a:t>
            </a:r>
            <a:r>
              <a:rPr lang="tr-TR" sz="2400" b="1">
                <a:solidFill>
                  <a:srgbClr val="993300"/>
                </a:solidFill>
                <a:latin typeface="Calibri" pitchFamily="34" charset="0"/>
              </a:rPr>
              <a:t>)</a:t>
            </a:r>
            <a:endParaRPr lang="fr-FR" sz="2400" b="1">
              <a:latin typeface="Calibri" pitchFamily="34" charset="0"/>
            </a:endParaRPr>
          </a:p>
        </p:txBody>
      </p:sp>
      <p:sp>
        <p:nvSpPr>
          <p:cNvPr id="6152" name="ZoneTexte 9"/>
          <p:cNvSpPr txBox="1">
            <a:spLocks noChangeArrowheads="1"/>
          </p:cNvSpPr>
          <p:nvPr/>
        </p:nvSpPr>
        <p:spPr bwMode="auto">
          <a:xfrm>
            <a:off x="7848600" y="1341438"/>
            <a:ext cx="1295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
        <p:nvSpPr>
          <p:cNvPr id="6153" name="Rectangle 15"/>
          <p:cNvSpPr>
            <a:spLocks noChangeArrowheads="1"/>
          </p:cNvSpPr>
          <p:nvPr/>
        </p:nvSpPr>
        <p:spPr bwMode="auto">
          <a:xfrm>
            <a:off x="323850" y="692150"/>
            <a:ext cx="64087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buFont typeface="Arial" charset="0"/>
              <a:buChar char="•"/>
            </a:pPr>
            <a:r>
              <a:rPr lang="en-US">
                <a:latin typeface="Calibri" pitchFamily="34" charset="0"/>
              </a:rPr>
              <a:t> Long lived waterbird  (40 y. wild / &gt; 60 y. captivity)</a:t>
            </a:r>
          </a:p>
          <a:p>
            <a:pPr>
              <a:lnSpc>
                <a:spcPct val="200000"/>
              </a:lnSpc>
              <a:buFont typeface="Arial" charset="0"/>
              <a:buChar char="•"/>
            </a:pPr>
            <a:r>
              <a:rPr lang="en-US">
                <a:latin typeface="Calibri" pitchFamily="34" charset="0"/>
              </a:rPr>
              <a:t> Inhabits temporary to permanent brackish and wetlands</a:t>
            </a:r>
          </a:p>
          <a:p>
            <a:pPr>
              <a:lnSpc>
                <a:spcPct val="200000"/>
              </a:lnSpc>
              <a:buFont typeface="Arial" charset="0"/>
              <a:buChar char="•"/>
            </a:pPr>
            <a:r>
              <a:rPr lang="en-US">
                <a:latin typeface="Calibri" pitchFamily="34" charset="0"/>
              </a:rPr>
              <a:t> Partial winter migrant</a:t>
            </a:r>
            <a:endParaRPr lang="en-US" i="1">
              <a:latin typeface="Calibri" pitchFamily="34" charset="0"/>
            </a:endParaRPr>
          </a:p>
          <a:p>
            <a:pPr>
              <a:lnSpc>
                <a:spcPct val="200000"/>
              </a:lnSpc>
              <a:buFont typeface="Arial" charset="0"/>
              <a:buChar char="•"/>
            </a:pPr>
            <a:r>
              <a:rPr lang="en-US" i="1">
                <a:latin typeface="Calibri" pitchFamily="34" charset="0"/>
              </a:rPr>
              <a:t> </a:t>
            </a:r>
            <a:r>
              <a:rPr lang="en-US">
                <a:latin typeface="Calibri" pitchFamily="34" charset="0"/>
              </a:rPr>
              <a:t>Dense breeding colonies  (undisturbed islands)</a:t>
            </a:r>
          </a:p>
          <a:p>
            <a:pPr>
              <a:lnSpc>
                <a:spcPct val="200000"/>
              </a:lnSpc>
              <a:buFont typeface="Arial" charset="0"/>
              <a:buChar char="•"/>
            </a:pPr>
            <a:r>
              <a:rPr lang="en-US" i="1">
                <a:latin typeface="Calibri" pitchFamily="34" charset="0"/>
              </a:rPr>
              <a:t> </a:t>
            </a:r>
            <a:r>
              <a:rPr lang="en-US">
                <a:latin typeface="Calibri" pitchFamily="34" charset="0"/>
              </a:rPr>
              <a:t>Age of maturity= 3y</a:t>
            </a:r>
          </a:p>
          <a:p>
            <a:pPr>
              <a:lnSpc>
                <a:spcPct val="200000"/>
              </a:lnSpc>
              <a:buFont typeface="Arial" charset="0"/>
              <a:buChar char="•"/>
            </a:pPr>
            <a:r>
              <a:rPr lang="en-US" i="1">
                <a:latin typeface="Calibri" pitchFamily="34" charset="0"/>
              </a:rPr>
              <a:t> </a:t>
            </a:r>
            <a:r>
              <a:rPr lang="en-US">
                <a:latin typeface="Calibri" pitchFamily="34" charset="0"/>
              </a:rPr>
              <a:t>High fidelity to wintering and breeding areas</a:t>
            </a:r>
            <a:endParaRPr lang="fr-FR">
              <a:latin typeface="Calibri" pitchFamily="34" charset="0"/>
            </a:endParaRPr>
          </a:p>
        </p:txBody>
      </p:sp>
      <p:pic>
        <p:nvPicPr>
          <p:cNvPr id="6154" name="Picture 4" descr="BreedingSites2000-2005"/>
          <p:cNvPicPr>
            <a:picLocks noChangeAspect="1" noChangeArrowheads="1"/>
          </p:cNvPicPr>
          <p:nvPr/>
        </p:nvPicPr>
        <p:blipFill>
          <a:blip r:embed="rId6">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755650" y="4149725"/>
            <a:ext cx="504031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539750" y="6381750"/>
            <a:ext cx="6473825" cy="276225"/>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a:t>
            </a:r>
            <a:r>
              <a:rPr lang="en-US" sz="1200" b="1" dirty="0" err="1">
                <a:solidFill>
                  <a:schemeClr val="tx2">
                    <a:lumMod val="60000"/>
                    <a:lumOff val="40000"/>
                  </a:schemeClr>
                </a:solidFill>
                <a:latin typeface="+mn-lt"/>
                <a:cs typeface="+mn-cs"/>
              </a:rPr>
              <a:t>Barbraud</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a:t>
            </a:r>
            <a:r>
              <a:rPr lang="en-US" sz="1200" b="1" dirty="0">
                <a:solidFill>
                  <a:schemeClr val="tx2">
                    <a:lumMod val="60000"/>
                    <a:lumOff val="40000"/>
                  </a:schemeClr>
                </a:solidFill>
                <a:latin typeface="+mn-lt"/>
                <a:cs typeface="+mn-cs"/>
              </a:rPr>
              <a:t> 2003; </a:t>
            </a:r>
            <a:r>
              <a:rPr lang="en-US" sz="1200" b="1" dirty="0" err="1">
                <a:solidFill>
                  <a:schemeClr val="tx2">
                    <a:lumMod val="60000"/>
                    <a:lumOff val="40000"/>
                  </a:schemeClr>
                </a:solidFill>
                <a:latin typeface="+mn-lt"/>
                <a:cs typeface="+mn-cs"/>
              </a:rPr>
              <a:t>Amat</a:t>
            </a:r>
            <a:r>
              <a:rPr lang="en-US" sz="1200" b="1" dirty="0">
                <a:solidFill>
                  <a:schemeClr val="tx2">
                    <a:lumMod val="60000"/>
                    <a:lumOff val="40000"/>
                  </a:schemeClr>
                </a:solidFill>
                <a:latin typeface="+mn-lt"/>
                <a:cs typeface="+mn-cs"/>
              </a:rPr>
              <a:t> et al 2005; </a:t>
            </a:r>
            <a:r>
              <a:rPr lang="en-US" sz="1200" b="1" dirty="0" err="1">
                <a:solidFill>
                  <a:schemeClr val="tx2">
                    <a:lumMod val="60000"/>
                    <a:lumOff val="40000"/>
                  </a:schemeClr>
                </a:solidFill>
                <a:latin typeface="+mn-lt"/>
                <a:cs typeface="+mn-cs"/>
              </a:rPr>
              <a:t>Balkız</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a:t>
            </a:r>
            <a:r>
              <a:rPr lang="en-US" sz="1200" b="1" dirty="0">
                <a:solidFill>
                  <a:schemeClr val="tx2">
                    <a:lumMod val="60000"/>
                    <a:lumOff val="40000"/>
                  </a:schemeClr>
                </a:solidFill>
                <a:latin typeface="+mn-lt"/>
                <a:cs typeface="+mn-cs"/>
              </a:rPr>
              <a:t> 2007; Johnson &amp; </a:t>
            </a:r>
            <a:r>
              <a:rPr lang="en-US" sz="1200" b="1" dirty="0" err="1">
                <a:solidFill>
                  <a:schemeClr val="tx2">
                    <a:lumMod val="60000"/>
                    <a:lumOff val="40000"/>
                  </a:schemeClr>
                </a:solidFill>
                <a:latin typeface="+mn-lt"/>
                <a:cs typeface="+mn-cs"/>
              </a:rPr>
              <a:t>Cézilly</a:t>
            </a:r>
            <a:r>
              <a:rPr lang="en-US" sz="1200" b="1" dirty="0">
                <a:solidFill>
                  <a:schemeClr val="tx2">
                    <a:lumMod val="60000"/>
                    <a:lumOff val="40000"/>
                  </a:schemeClr>
                </a:solidFill>
                <a:latin typeface="+mn-lt"/>
                <a:cs typeface="+mn-cs"/>
              </a:rPr>
              <a:t> 2007; </a:t>
            </a:r>
            <a:r>
              <a:rPr lang="en-US" sz="1200" b="1" dirty="0" err="1">
                <a:solidFill>
                  <a:schemeClr val="tx2">
                    <a:lumMod val="60000"/>
                    <a:lumOff val="40000"/>
                  </a:schemeClr>
                </a:solidFill>
                <a:latin typeface="+mn-lt"/>
                <a:cs typeface="+mn-cs"/>
              </a:rPr>
              <a:t>Balkız</a:t>
            </a:r>
            <a:r>
              <a:rPr lang="en-US" sz="1200" b="1" dirty="0">
                <a:solidFill>
                  <a:schemeClr val="tx2">
                    <a:lumMod val="60000"/>
                    <a:lumOff val="40000"/>
                  </a:schemeClr>
                </a:solidFill>
                <a:latin typeface="+mn-lt"/>
                <a:cs typeface="+mn-cs"/>
              </a:rPr>
              <a:t> </a:t>
            </a:r>
            <a:r>
              <a:rPr lang="en-US" sz="1200" b="1" i="1" dirty="0">
                <a:solidFill>
                  <a:schemeClr val="tx2">
                    <a:lumMod val="60000"/>
                    <a:lumOff val="40000"/>
                  </a:schemeClr>
                </a:solidFill>
                <a:latin typeface="+mn-lt"/>
                <a:cs typeface="+mn-cs"/>
              </a:rPr>
              <a:t>et al</a:t>
            </a:r>
            <a:r>
              <a:rPr lang="en-US" sz="1200" b="1" dirty="0">
                <a:solidFill>
                  <a:schemeClr val="tx2">
                    <a:lumMod val="60000"/>
                    <a:lumOff val="40000"/>
                  </a:schemeClr>
                </a:solidFill>
                <a:latin typeface="+mn-lt"/>
                <a:cs typeface="+mn-cs"/>
              </a:rPr>
              <a:t> 2010) </a:t>
            </a:r>
            <a:endParaRPr lang="fr-FR" sz="1200" b="1" dirty="0">
              <a:solidFill>
                <a:schemeClr val="tx2">
                  <a:lumMod val="60000"/>
                  <a:lumOff val="40000"/>
                </a:schemeClr>
              </a:solidFill>
              <a:latin typeface="+mn-lt"/>
              <a:cs typeface="+mn-cs"/>
            </a:endParaRPr>
          </a:p>
        </p:txBody>
      </p:sp>
      <p:sp>
        <p:nvSpPr>
          <p:cNvPr id="6156" name="ZoneTexte 11"/>
          <p:cNvSpPr txBox="1">
            <a:spLocks noChangeArrowheads="1"/>
          </p:cNvSpPr>
          <p:nvPr/>
        </p:nvSpPr>
        <p:spPr bwMode="auto">
          <a:xfrm>
            <a:off x="7848600" y="4149725"/>
            <a:ext cx="1295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
        <p:nvSpPr>
          <p:cNvPr id="6157" name="ZoneTexte 16"/>
          <p:cNvSpPr txBox="1">
            <a:spLocks noChangeArrowheads="1"/>
          </p:cNvSpPr>
          <p:nvPr/>
        </p:nvSpPr>
        <p:spPr bwMode="auto">
          <a:xfrm>
            <a:off x="7848600" y="6524625"/>
            <a:ext cx="1295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Nicolas Van Ingen</a:t>
            </a:r>
          </a:p>
        </p:txBody>
      </p:sp>
    </p:spTree>
    <p:extLst>
      <p:ext uri="{BB962C8B-B14F-4D97-AF65-F5344CB8AC3E}">
        <p14:creationId xmlns:p14="http://schemas.microsoft.com/office/powerpoint/2010/main" val="69780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E:\Fotos\curro de campo\flamingo\Hervé Hote baguage flamants 2011 HD\hhotecameleon tourduvalat (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644900"/>
            <a:ext cx="19081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836613"/>
            <a:ext cx="19081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4238" y="0"/>
            <a:ext cx="190976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7235825"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620713"/>
            <a:ext cx="65881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75" name="Text Box 18"/>
          <p:cNvSpPr txBox="1">
            <a:spLocks noChangeArrowheads="1"/>
          </p:cNvSpPr>
          <p:nvPr/>
        </p:nvSpPr>
        <p:spPr bwMode="auto">
          <a:xfrm>
            <a:off x="107950" y="11588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solidFill>
                  <a:srgbClr val="993300"/>
                </a:solidFill>
                <a:latin typeface="Calibri" pitchFamily="34" charset="0"/>
              </a:rPr>
              <a:t>The Camargue colony</a:t>
            </a:r>
            <a:endParaRPr lang="fr-FR" sz="2400" b="1">
              <a:latin typeface="Calibri" pitchFamily="34" charset="0"/>
            </a:endParaRPr>
          </a:p>
        </p:txBody>
      </p:sp>
      <p:pic>
        <p:nvPicPr>
          <p:cNvPr id="71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188913"/>
            <a:ext cx="2087563" cy="1368425"/>
          </a:xfrm>
          <a:prstGeom prst="rect">
            <a:avLst/>
          </a:prstGeom>
          <a:noFill/>
          <a:ln w="571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4" name="Étoile à 5 branches 13"/>
          <p:cNvSpPr/>
          <p:nvPr/>
        </p:nvSpPr>
        <p:spPr>
          <a:xfrm>
            <a:off x="5867400" y="765175"/>
            <a:ext cx="195263" cy="1222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178" name="ZoneTexte 15"/>
          <p:cNvSpPr txBox="1">
            <a:spLocks noChangeArrowheads="1"/>
          </p:cNvSpPr>
          <p:nvPr/>
        </p:nvSpPr>
        <p:spPr bwMode="auto">
          <a:xfrm>
            <a:off x="7380288" y="6524625"/>
            <a:ext cx="1295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900" b="1" i="1">
                <a:solidFill>
                  <a:schemeClr val="bg1"/>
                </a:solidFill>
                <a:latin typeface="Calibri" pitchFamily="34" charset="0"/>
              </a:rPr>
              <a:t>© Hervé Hote</a:t>
            </a:r>
          </a:p>
        </p:txBody>
      </p:sp>
      <p:sp>
        <p:nvSpPr>
          <p:cNvPr id="7179" name="Rectangle 18"/>
          <p:cNvSpPr>
            <a:spLocks noChangeArrowheads="1"/>
          </p:cNvSpPr>
          <p:nvPr/>
        </p:nvSpPr>
        <p:spPr bwMode="auto">
          <a:xfrm>
            <a:off x="323850" y="908050"/>
            <a:ext cx="6408738"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50000"/>
              </a:lnSpc>
              <a:buFont typeface="Arial" charset="0"/>
              <a:buChar char="•"/>
            </a:pPr>
            <a:r>
              <a:rPr lang="en-US" sz="2000">
                <a:latin typeface="Calibri" pitchFamily="34" charset="0"/>
              </a:rPr>
              <a:t> Flamingos breed in saline lagoons</a:t>
            </a:r>
          </a:p>
          <a:p>
            <a:pPr>
              <a:lnSpc>
                <a:spcPct val="250000"/>
              </a:lnSpc>
              <a:buFont typeface="Arial" charset="0"/>
              <a:buChar char="•"/>
            </a:pPr>
            <a:r>
              <a:rPr lang="en-US" sz="2000">
                <a:latin typeface="Calibri" pitchFamily="34" charset="0"/>
              </a:rPr>
              <a:t> Since 1969 annual reproduction at the Fangassier’ pond  (artificial island)</a:t>
            </a:r>
          </a:p>
          <a:p>
            <a:pPr>
              <a:lnSpc>
                <a:spcPct val="250000"/>
              </a:lnSpc>
              <a:buFont typeface="Arial" charset="0"/>
              <a:buChar char="•"/>
            </a:pPr>
            <a:r>
              <a:rPr lang="en-US" sz="2000">
                <a:latin typeface="Calibri" pitchFamily="34" charset="0"/>
              </a:rPr>
              <a:t> Average 10.000 breeding pairs</a:t>
            </a:r>
          </a:p>
          <a:p>
            <a:pPr>
              <a:lnSpc>
                <a:spcPct val="250000"/>
              </a:lnSpc>
              <a:buFont typeface="Arial" charset="0"/>
              <a:buChar char="•"/>
            </a:pPr>
            <a:r>
              <a:rPr lang="en-US" sz="2000">
                <a:latin typeface="Calibri" pitchFamily="34" charset="0"/>
              </a:rPr>
              <a:t> Since 1977, 7-30% of chicks captured and marked annually</a:t>
            </a:r>
          </a:p>
          <a:p>
            <a:pPr>
              <a:lnSpc>
                <a:spcPct val="250000"/>
              </a:lnSpc>
              <a:buFont typeface="Arial" charset="0"/>
              <a:buChar char="•"/>
            </a:pPr>
            <a:r>
              <a:rPr lang="en-US" sz="2000">
                <a:latin typeface="Calibri" pitchFamily="34" charset="0"/>
              </a:rPr>
              <a:t> Resighted all around the Mediterranean basin </a:t>
            </a:r>
            <a:endParaRPr lang="fr-FR" sz="2000">
              <a:latin typeface="Calibri" pitchFamily="34" charset="0"/>
            </a:endParaRPr>
          </a:p>
        </p:txBody>
      </p:sp>
      <p:sp>
        <p:nvSpPr>
          <p:cNvPr id="18" name="Rectangle 17"/>
          <p:cNvSpPr/>
          <p:nvPr/>
        </p:nvSpPr>
        <p:spPr>
          <a:xfrm>
            <a:off x="5003800" y="6165850"/>
            <a:ext cx="1779588" cy="276225"/>
          </a:xfrm>
          <a:prstGeom prst="rect">
            <a:avLst/>
          </a:prstGeom>
        </p:spPr>
        <p:txBody>
          <a:bodyPr wrap="none">
            <a:spAutoFit/>
          </a:bodyPr>
          <a:lstStyle/>
          <a:p>
            <a:pPr fontAlgn="auto">
              <a:spcBef>
                <a:spcPts val="0"/>
              </a:spcBef>
              <a:spcAft>
                <a:spcPts val="0"/>
              </a:spcAft>
              <a:defRPr/>
            </a:pPr>
            <a:r>
              <a:rPr lang="en-US" sz="1200" b="1" dirty="0">
                <a:solidFill>
                  <a:schemeClr val="tx2">
                    <a:lumMod val="60000"/>
                    <a:lumOff val="40000"/>
                  </a:schemeClr>
                </a:solidFill>
                <a:latin typeface="+mn-lt"/>
                <a:cs typeface="+mn-cs"/>
              </a:rPr>
              <a:t>(Johnson &amp; </a:t>
            </a:r>
            <a:r>
              <a:rPr lang="en-US" sz="1200" b="1" dirty="0" err="1">
                <a:solidFill>
                  <a:schemeClr val="tx2">
                    <a:lumMod val="60000"/>
                    <a:lumOff val="40000"/>
                  </a:schemeClr>
                </a:solidFill>
                <a:latin typeface="+mn-lt"/>
                <a:cs typeface="+mn-cs"/>
              </a:rPr>
              <a:t>Cézilly</a:t>
            </a:r>
            <a:r>
              <a:rPr lang="en-US" sz="1200" b="1" dirty="0">
                <a:solidFill>
                  <a:schemeClr val="tx2">
                    <a:lumMod val="60000"/>
                    <a:lumOff val="40000"/>
                  </a:schemeClr>
                </a:solidFill>
                <a:latin typeface="+mn-lt"/>
                <a:cs typeface="+mn-cs"/>
              </a:rPr>
              <a:t> 2007) </a:t>
            </a:r>
            <a:endParaRPr lang="fr-FR" sz="1200" b="1" dirty="0">
              <a:solidFill>
                <a:schemeClr val="tx2">
                  <a:lumMod val="60000"/>
                  <a:lumOff val="40000"/>
                </a:schemeClr>
              </a:solidFill>
              <a:latin typeface="+mn-lt"/>
              <a:cs typeface="+mn-cs"/>
            </a:endParaRPr>
          </a:p>
        </p:txBody>
      </p:sp>
    </p:spTree>
    <p:extLst>
      <p:ext uri="{BB962C8B-B14F-4D97-AF65-F5344CB8AC3E}">
        <p14:creationId xmlns:p14="http://schemas.microsoft.com/office/powerpoint/2010/main" val="70109968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0.7|0.1|0.1|0.1|0.1|0.1|0.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3499</TotalTime>
  <Words>5678</Words>
  <Application>Microsoft Office PowerPoint</Application>
  <PresentationFormat>Affichage à l'écran (4:3)</PresentationFormat>
  <Paragraphs>651</Paragraphs>
  <Slides>66</Slides>
  <Notes>26</Notes>
  <HiddenSlides>22</HiddenSlides>
  <MMClips>0</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66</vt:i4>
      </vt:variant>
    </vt:vector>
  </HeadingPairs>
  <TitlesOfParts>
    <vt:vector size="71" baseType="lpstr">
      <vt:lpstr>Thème Office</vt:lpstr>
      <vt:lpstr>Équation</vt:lpstr>
      <vt:lpstr>Equation</vt:lpstr>
      <vt:lpstr>MapInfo.Map</vt:lpstr>
      <vt:lpstr>Graphique</vt:lpstr>
      <vt:lpstr>Modélisation du déplacement en Capture-Recapture</vt:lpstr>
      <vt:lpstr>Capture-Recapture historique du courant principal</vt:lpstr>
      <vt:lpstr>Capture-Recapture autres pistes</vt:lpstr>
      <vt:lpstr>Plan exposé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Multi-site capture-recapture models</vt:lpstr>
      <vt:lpstr>Parameters to estimate</vt:lpstr>
      <vt:lpstr>Présentation PowerPoint</vt:lpstr>
      <vt:lpstr>Présentation PowerPoint</vt:lpstr>
      <vt:lpstr>Maximum likelihood estimation</vt:lpstr>
      <vt:lpstr>Maximum likelihood estimation</vt:lpstr>
      <vt:lpstr>Matrices of parameters</vt:lpstr>
      <vt:lpstr>Matrices of parameters</vt:lpstr>
      <vt:lpstr>Which parameters are identifiable?</vt:lpstr>
      <vt:lpstr>Which parameters are identifiable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Description du mouvement McClintock et al. 2012</vt:lpstr>
      <vt:lpstr>Description du mouvement McClintock et al. 2012</vt:lpstr>
      <vt:lpstr>Test de mémoire Pradel et al. 2003</vt:lpstr>
      <vt:lpstr>Memory and TEST WBWA (Pradel et al. 2003)</vt:lpstr>
      <vt:lpstr>Results of TEST WBWA for the Canada goose data</vt:lpstr>
      <vt:lpstr>Plan exposé</vt:lpstr>
      <vt:lpstr>3. Linear home range</vt:lpstr>
      <vt:lpstr>Estimation of linear home range    Application to Zingel asper  </vt:lpstr>
      <vt:lpstr>Collecte des données</vt:lpstr>
      <vt:lpstr>Collecte des données </vt:lpstr>
      <vt:lpstr>Constitution des histoires de capture </vt:lpstr>
      <vt:lpstr>Travail de modélisation</vt:lpstr>
      <vt:lpstr>MALES EN PERIODE DE REPRODUCTION</vt:lpstr>
      <vt:lpstr>Longueur moyenne du domaine vital </vt:lpstr>
      <vt:lpstr>Différences concernant le type d’habitat utilisé.</vt:lpstr>
      <vt:lpstr>Plan exposé</vt:lpstr>
      <vt:lpstr>Lièvres suivis par télémétrie</vt:lpstr>
      <vt:lpstr>Lièvres suivis par télémétrie</vt:lpstr>
      <vt:lpstr>Présentation PowerPoint</vt:lpstr>
      <vt:lpstr>Présentation PowerPoint</vt:lpstr>
      <vt:lpstr>Présentation PowerPoint</vt:lpstr>
      <vt:lpstr>The multievent model Pradel 2005</vt:lpstr>
      <vt:lpstr>Présentation PowerPoint</vt:lpstr>
      <vt:lpstr>Présentation PowerPoint</vt:lpstr>
      <vt:lpstr>Présentation PowerPoint</vt:lpstr>
      <vt:lpstr>Présentation PowerPoint</vt:lpstr>
      <vt:lpstr>Présentation PowerPoint</vt:lpstr>
      <vt:lpstr>Conclusions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sanz aguilar</dc:creator>
  <cp:lastModifiedBy>pradel</cp:lastModifiedBy>
  <cp:revision>278</cp:revision>
  <dcterms:created xsi:type="dcterms:W3CDTF">2011-09-05T15:03:35Z</dcterms:created>
  <dcterms:modified xsi:type="dcterms:W3CDTF">2012-11-27T23:35:16Z</dcterms:modified>
</cp:coreProperties>
</file>