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3" r:id="rId2"/>
    <p:sldId id="289" r:id="rId3"/>
    <p:sldId id="294" r:id="rId4"/>
    <p:sldId id="295" r:id="rId5"/>
    <p:sldId id="290" r:id="rId6"/>
    <p:sldId id="296" r:id="rId7"/>
    <p:sldId id="298" r:id="rId8"/>
    <p:sldId id="299" r:id="rId9"/>
    <p:sldId id="297" r:id="rId10"/>
    <p:sldId id="291" r:id="rId11"/>
    <p:sldId id="300" r:id="rId12"/>
    <p:sldId id="301" r:id="rId13"/>
    <p:sldId id="302" r:id="rId14"/>
    <p:sldId id="303" r:id="rId15"/>
    <p:sldId id="304" r:id="rId16"/>
    <p:sldId id="307" r:id="rId17"/>
    <p:sldId id="308" r:id="rId18"/>
    <p:sldId id="292" r:id="rId19"/>
    <p:sldId id="306" r:id="rId20"/>
    <p:sldId id="28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528DC3"/>
    <a:srgbClr val="FF0000"/>
    <a:srgbClr val="FF9900"/>
    <a:srgbClr val="3C7E2A"/>
    <a:srgbClr val="304D88"/>
    <a:srgbClr val="21355D"/>
    <a:srgbClr val="59168C"/>
    <a:srgbClr val="AB5CE6"/>
    <a:srgbClr val="13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F90F3-FFBD-4CE1-874A-3A16A177776A}" type="datetimeFigureOut">
              <a:rPr lang="fr-FR" smtClean="0"/>
              <a:t>11/06/2024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4D11-2B8D-4D61-907B-1EEE229B31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095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63866" indent="-380990">
              <a:spcAft>
                <a:spcPts val="1067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1200" b="1" dirty="0" smtClean="0">
                <a:solidFill>
                  <a:srgbClr val="616161"/>
                </a:solidFill>
                <a:latin typeface="Proxima Nova"/>
              </a:rPr>
              <a:t>UF</a:t>
            </a:r>
            <a:r>
              <a:rPr lang="fr-FR" sz="1200" dirty="0" smtClean="0">
                <a:solidFill>
                  <a:srgbClr val="616161"/>
                </a:solidFill>
                <a:latin typeface="Proxima Nova"/>
              </a:rPr>
              <a:t> ZW-10 (</a:t>
            </a:r>
            <a:r>
              <a:rPr lang="fr-FR" sz="1200" b="1" dirty="0" smtClean="0">
                <a:solidFill>
                  <a:srgbClr val="616161"/>
                </a:solidFill>
                <a:latin typeface="Proxima Nova"/>
              </a:rPr>
              <a:t>fibres creuses </a:t>
            </a:r>
            <a:r>
              <a:rPr lang="fr-FR" sz="1200" dirty="0" smtClean="0">
                <a:solidFill>
                  <a:srgbClr val="616161"/>
                </a:solidFill>
                <a:latin typeface="Proxima Nova"/>
              </a:rPr>
              <a:t>en PVDF)</a:t>
            </a:r>
          </a:p>
          <a:p>
            <a:pPr marL="563866" indent="-380990">
              <a:spcAft>
                <a:spcPts val="1067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1200" dirty="0" smtClean="0">
                <a:solidFill>
                  <a:srgbClr val="616161"/>
                </a:solidFill>
                <a:latin typeface="Proxima Nova"/>
              </a:rPr>
              <a:t>Surface : </a:t>
            </a:r>
            <a:r>
              <a:rPr lang="fr-FR" sz="1200" b="1" dirty="0" smtClean="0">
                <a:solidFill>
                  <a:srgbClr val="616161"/>
                </a:solidFill>
                <a:latin typeface="Proxima Nova"/>
              </a:rPr>
              <a:t>0.9 m²</a:t>
            </a:r>
          </a:p>
          <a:p>
            <a:pPr marL="563866" indent="-380990">
              <a:spcAft>
                <a:spcPts val="1067"/>
              </a:spcAft>
              <a:buSzPct val="100000"/>
              <a:buFont typeface="Wingdings" panose="05000000000000000000" pitchFamily="2" charset="2"/>
              <a:buChar char="Ø"/>
            </a:pPr>
            <a:r>
              <a:rPr lang="fr-FR" sz="1200" dirty="0" smtClean="0">
                <a:solidFill>
                  <a:srgbClr val="616161"/>
                </a:solidFill>
                <a:latin typeface="Proxima Nova"/>
              </a:rPr>
              <a:t> Taille de pore de </a:t>
            </a:r>
            <a:r>
              <a:rPr lang="fr-FR" sz="1200" b="1" dirty="0" smtClean="0">
                <a:solidFill>
                  <a:srgbClr val="616161"/>
                </a:solidFill>
                <a:latin typeface="Proxima Nova"/>
              </a:rPr>
              <a:t>0.04 </a:t>
            </a:r>
            <a:r>
              <a:rPr lang="fr-FR" sz="1200" b="1" dirty="0" err="1" smtClean="0">
                <a:solidFill>
                  <a:srgbClr val="616161"/>
                </a:solidFill>
                <a:latin typeface="Proxima Nova"/>
              </a:rPr>
              <a:t>μm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4D11-2B8D-4D61-907B-1EEE229B31C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01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85A84B2C-B4C1-4F4B-A135-8AEEFBE788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760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4B2C-B4C1-4F4B-A135-8AEEFBE788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79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4B2C-B4C1-4F4B-A135-8AEEFBE788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039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1869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9270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2000">
                <a:solidFill>
                  <a:schemeClr val="tx1"/>
                </a:solidFill>
              </a:defRPr>
            </a:lvl1pPr>
            <a:lvl2pPr lvl="1" rtl="0">
              <a:buNone/>
              <a:defRPr>
                <a:solidFill>
                  <a:schemeClr val="accent4"/>
                </a:solidFill>
              </a:defRPr>
            </a:lvl2pPr>
            <a:lvl3pPr lvl="2" rtl="0">
              <a:buNone/>
              <a:defRPr>
                <a:solidFill>
                  <a:schemeClr val="accent4"/>
                </a:solidFill>
              </a:defRPr>
            </a:lvl3pPr>
            <a:lvl4pPr lvl="3" rtl="0">
              <a:buNone/>
              <a:defRPr>
                <a:solidFill>
                  <a:schemeClr val="accent4"/>
                </a:solidFill>
              </a:defRPr>
            </a:lvl4pPr>
            <a:lvl5pPr lvl="4" rtl="0">
              <a:buNone/>
              <a:defRPr>
                <a:solidFill>
                  <a:schemeClr val="accent4"/>
                </a:solidFill>
              </a:defRPr>
            </a:lvl5pPr>
            <a:lvl6pPr lvl="5" rtl="0">
              <a:buNone/>
              <a:defRPr>
                <a:solidFill>
                  <a:schemeClr val="accent4"/>
                </a:solidFill>
              </a:defRPr>
            </a:lvl6pPr>
            <a:lvl7pPr lvl="6" rtl="0">
              <a:buNone/>
              <a:defRPr>
                <a:solidFill>
                  <a:schemeClr val="accent4"/>
                </a:solidFill>
              </a:defRPr>
            </a:lvl7pPr>
            <a:lvl8pPr lvl="7" rtl="0">
              <a:buNone/>
              <a:defRPr>
                <a:solidFill>
                  <a:schemeClr val="accent4"/>
                </a:solidFill>
              </a:defRPr>
            </a:lvl8pPr>
            <a:lvl9pPr lvl="8" rtl="0">
              <a:buNone/>
              <a:defRPr>
                <a:solidFill>
                  <a:schemeClr val="accent4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436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85A84B2C-B4C1-4F4B-A135-8AEEFBE788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47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4B2C-B4C1-4F4B-A135-8AEEFBE788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46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4B2C-B4C1-4F4B-A135-8AEEFBE788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02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4B2C-B4C1-4F4B-A135-8AEEFBE788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95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4B2C-B4C1-4F4B-A135-8AEEFBE788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1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4B2C-B4C1-4F4B-A135-8AEEFBE788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540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4B2C-B4C1-4F4B-A135-8AEEFBE788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43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84B2C-B4C1-4F4B-A135-8AEEFBE788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1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84B2C-B4C1-4F4B-A135-8AEEFBE788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82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78840" y="2251188"/>
            <a:ext cx="8560340" cy="1077218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fr-FR" sz="3200" b="1" dirty="0">
                <a:solidFill>
                  <a:prstClr val="black"/>
                </a:solidFill>
              </a:rPr>
              <a:t>Modélisation de la filtration directe des eaux usées brutes par membrane </a:t>
            </a:r>
            <a:r>
              <a:rPr lang="fr-FR" sz="3200" b="1" dirty="0" smtClean="0">
                <a:solidFill>
                  <a:prstClr val="black"/>
                </a:solidFill>
              </a:rPr>
              <a:t>d’UF</a:t>
            </a:r>
            <a:endParaRPr lang="fr-FR" sz="3200" b="1" dirty="0">
              <a:solidFill>
                <a:prstClr val="black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009545" y="3587107"/>
            <a:ext cx="4752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fr-FR" sz="2400" b="1" dirty="0">
                <a:solidFill>
                  <a:srgbClr val="0070C0"/>
                </a:solidFill>
              </a:rPr>
              <a:t>Doctorant : </a:t>
            </a:r>
            <a:r>
              <a:rPr lang="fr-FR" sz="2400" dirty="0"/>
              <a:t>Aymen CHAABEN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" y="104767"/>
            <a:ext cx="2900471" cy="945805"/>
          </a:xfrm>
          <a:prstGeom prst="rect">
            <a:avLst/>
          </a:prstGeom>
        </p:spPr>
      </p:pic>
      <p:pic>
        <p:nvPicPr>
          <p:cNvPr id="7" name="Picture 7" descr="H:\Mes documents\SIGNALETIQUE\LOGO\IEM_logo\IEM_logo_300d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3" y="5532141"/>
            <a:ext cx="262731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618" y="145549"/>
            <a:ext cx="2857500" cy="7524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5618" t="22518" r="2789" b="21004"/>
          <a:stretch/>
        </p:blipFill>
        <p:spPr>
          <a:xfrm>
            <a:off x="10074072" y="5448989"/>
            <a:ext cx="2037945" cy="125662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995110" y="4186321"/>
            <a:ext cx="278089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spcAft>
                <a:spcPts val="600"/>
              </a:spcAft>
              <a:defRPr/>
            </a:pPr>
            <a:r>
              <a:rPr lang="fr-FR" b="1" dirty="0">
                <a:solidFill>
                  <a:prstClr val="black"/>
                </a:solidFill>
              </a:rPr>
              <a:t>Direction :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fr-FR" b="1" i="1" dirty="0">
                <a:solidFill>
                  <a:prstClr val="black"/>
                </a:solidFill>
              </a:rPr>
              <a:t>Jérôme HARMAND</a:t>
            </a:r>
          </a:p>
          <a:p>
            <a:pPr marL="285744" indent="-285744" defTabSz="914377">
              <a:buFont typeface="Arial" panose="020B0604020202020204" pitchFamily="34" charset="0"/>
              <a:buChar char="•"/>
              <a:defRPr/>
            </a:pPr>
            <a:r>
              <a:rPr lang="fr-FR" b="1" i="1" dirty="0">
                <a:solidFill>
                  <a:prstClr val="black"/>
                </a:solidFill>
              </a:rPr>
              <a:t>Marc HERAN</a:t>
            </a:r>
          </a:p>
        </p:txBody>
      </p:sp>
      <p:sp>
        <p:nvSpPr>
          <p:cNvPr id="3" name="Rectangle 2"/>
          <p:cNvSpPr/>
          <p:nvPr/>
        </p:nvSpPr>
        <p:spPr>
          <a:xfrm>
            <a:off x="3108993" y="229377"/>
            <a:ext cx="5744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fr-FR" b="1" dirty="0" smtClean="0">
                <a:solidFill>
                  <a:srgbClr val="7030A0"/>
                </a:solidFill>
              </a:rPr>
              <a:t>Ecole de recherche de la chaire MMB-</a:t>
            </a:r>
          </a:p>
          <a:p>
            <a:pPr algn="ctr" defTabSz="914377">
              <a:defRPr/>
            </a:pPr>
            <a:r>
              <a:rPr lang="fr-FR" b="1" dirty="0" smtClean="0">
                <a:solidFill>
                  <a:srgbClr val="7030A0"/>
                </a:solidFill>
              </a:rPr>
              <a:t>Aussois 2024 </a:t>
            </a:r>
          </a:p>
          <a:p>
            <a:pPr algn="ctr" defTabSz="914377">
              <a:defRPr/>
            </a:pPr>
            <a:r>
              <a:rPr lang="fr-FR" b="1" dirty="0" smtClean="0">
                <a:solidFill>
                  <a:srgbClr val="7030A0"/>
                </a:solidFill>
              </a:rPr>
              <a:t>11 juin 2024</a:t>
            </a:r>
            <a:endParaRPr lang="fr-FR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Défi Clé Water Occitani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45" y="5574690"/>
            <a:ext cx="1096715" cy="11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Occitanie (région administrative)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83" y="5574690"/>
            <a:ext cx="1130924" cy="11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821269" y="1381846"/>
            <a:ext cx="2143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Défi Clé </a:t>
            </a:r>
            <a:r>
              <a:rPr lang="fr-FR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WOc</a:t>
            </a:r>
            <a:endParaRPr lang="fr-FR" sz="20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defTabSz="914377"/>
            <a:r>
              <a:rPr lang="fr-FR" sz="2000" b="1" i="1" dirty="0" smtClean="0">
                <a:solidFill>
                  <a:schemeClr val="accent5">
                    <a:lumMod val="75000"/>
                  </a:schemeClr>
                </a:solidFill>
              </a:rPr>
              <a:t>Projet </a:t>
            </a:r>
            <a:r>
              <a:rPr lang="fr-FR" sz="2000" b="1" i="1" dirty="0" err="1" smtClean="0">
                <a:solidFill>
                  <a:schemeClr val="accent5">
                    <a:lumMod val="75000"/>
                  </a:schemeClr>
                </a:solidFill>
              </a:rPr>
              <a:t>WOc-WoD</a:t>
            </a:r>
            <a:endParaRPr lang="fr-FR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931207" y="6492875"/>
            <a:ext cx="2743200" cy="365125"/>
          </a:xfrm>
        </p:spPr>
        <p:txBody>
          <a:bodyPr/>
          <a:lstStyle/>
          <a:p>
            <a:pPr defTabSz="914377">
              <a:defRPr/>
            </a:pPr>
            <a:fld id="{ED1574D1-0ACF-497C-AAE1-01BF5400D193}" type="slidenum">
              <a:rPr lang="fr-FR" kern="1200">
                <a:latin typeface="Arial Black" panose="020B0A04020102020204"/>
                <a:ea typeface="+mn-ea"/>
                <a:cs typeface="+mn-cs"/>
              </a:rPr>
              <a:pPr defTabSz="914377">
                <a:defRPr/>
              </a:pPr>
              <a:t>1</a:t>
            </a:fld>
            <a:endParaRPr lang="fr-FR" kern="1200" dirty="0">
              <a:latin typeface="Arial Black" panose="020B0A04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B5CE6"/>
            </a:gs>
            <a:gs pos="48000">
              <a:srgbClr val="59168C"/>
            </a:gs>
            <a:gs pos="100000">
              <a:srgbClr val="21355D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3118E2-BF00-4E44-ACE0-4A332819B70C}"/>
              </a:ext>
            </a:extLst>
          </p:cNvPr>
          <p:cNvGrpSpPr/>
          <p:nvPr/>
        </p:nvGrpSpPr>
        <p:grpSpPr>
          <a:xfrm>
            <a:off x="947010" y="2626006"/>
            <a:ext cx="2011680" cy="2011680"/>
            <a:chOff x="996873" y="2401153"/>
            <a:chExt cx="2011680" cy="201168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C8BDD49-AFBB-4295-B2B3-0C29B7E05845}"/>
                </a:ext>
              </a:extLst>
            </p:cNvPr>
            <p:cNvSpPr/>
            <p:nvPr/>
          </p:nvSpPr>
          <p:spPr>
            <a:xfrm>
              <a:off x="996873" y="3406992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1382C12-A7E5-4F4F-8A82-6093C1CC7263}"/>
                </a:ext>
              </a:extLst>
            </p:cNvPr>
            <p:cNvSpPr/>
            <p:nvPr/>
          </p:nvSpPr>
          <p:spPr>
            <a:xfrm>
              <a:off x="996873" y="2401153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FE8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78D8A57-C22B-49DE-B3EC-30C4A6BCBE37}"/>
                </a:ext>
              </a:extLst>
            </p:cNvPr>
            <p:cNvSpPr/>
            <p:nvPr/>
          </p:nvSpPr>
          <p:spPr>
            <a:xfrm>
              <a:off x="1225473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FFCE52"/>
                </a:gs>
                <a:gs pos="100000">
                  <a:srgbClr val="FF5A58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721" y="1216811"/>
            <a:ext cx="3059947" cy="3654532"/>
            <a:chOff x="270584" y="991958"/>
            <a:chExt cx="3059947" cy="3654532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DDA1338-2364-4BC1-A176-D58159530C42}"/>
                </a:ext>
              </a:extLst>
            </p:cNvPr>
            <p:cNvSpPr/>
            <p:nvPr/>
          </p:nvSpPr>
          <p:spPr>
            <a:xfrm flipV="1">
              <a:off x="763215" y="2167494"/>
              <a:ext cx="2478996" cy="2478996"/>
            </a:xfrm>
            <a:prstGeom prst="arc">
              <a:avLst>
                <a:gd name="adj1" fmla="val 10892029"/>
                <a:gd name="adj2" fmla="val 0"/>
              </a:avLst>
            </a:prstGeom>
            <a:ln w="19050">
              <a:solidFill>
                <a:srgbClr val="FE8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02018B5-EF76-42A4-95E1-6289B4836CD7}"/>
                </a:ext>
              </a:extLst>
            </p:cNvPr>
            <p:cNvSpPr/>
            <p:nvPr/>
          </p:nvSpPr>
          <p:spPr>
            <a:xfrm>
              <a:off x="3143773" y="3200224"/>
              <a:ext cx="186758" cy="206768"/>
            </a:xfrm>
            <a:prstGeom prst="triangle">
              <a:avLst/>
            </a:prstGeom>
            <a:solidFill>
              <a:srgbClr val="FE8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C33473-7DFF-4A1E-AF0A-9FDDF83DDB90}"/>
                </a:ext>
              </a:extLst>
            </p:cNvPr>
            <p:cNvSpPr txBox="1"/>
            <p:nvPr/>
          </p:nvSpPr>
          <p:spPr>
            <a:xfrm>
              <a:off x="270584" y="991958"/>
              <a:ext cx="1127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5875">
                    <a:solidFill>
                      <a:schemeClr val="bg1"/>
                    </a:solidFill>
                  </a:ln>
                  <a:noFill/>
                  <a:latin typeface="Archivo Black" panose="020B0A03020202020B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91425" y="2626004"/>
            <a:ext cx="2011680" cy="2011680"/>
            <a:chOff x="3741288" y="2401151"/>
            <a:chExt cx="2011680" cy="201168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C2558E3-7EF6-4484-9B33-0004A68186D9}"/>
                </a:ext>
              </a:extLst>
            </p:cNvPr>
            <p:cNvSpPr/>
            <p:nvPr/>
          </p:nvSpPr>
          <p:spPr>
            <a:xfrm flipV="1">
              <a:off x="3741288" y="2401151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6861DAF-06D8-455E-B5F5-14779DA4D383}"/>
                </a:ext>
              </a:extLst>
            </p:cNvPr>
            <p:cNvSpPr/>
            <p:nvPr/>
          </p:nvSpPr>
          <p:spPr>
            <a:xfrm flipV="1">
              <a:off x="3741288" y="3406992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23A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27114DC-CB47-4E38-98CC-6A34917ACD28}"/>
                </a:ext>
              </a:extLst>
            </p:cNvPr>
            <p:cNvSpPr/>
            <p:nvPr/>
          </p:nvSpPr>
          <p:spPr>
            <a:xfrm flipV="1">
              <a:off x="3969888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2CCAD2"/>
                </a:gs>
                <a:gs pos="100000">
                  <a:srgbClr val="15716F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1272A678-2431-4A8D-9661-0B440E46D477}"/>
              </a:ext>
            </a:extLst>
          </p:cNvPr>
          <p:cNvSpPr txBox="1"/>
          <p:nvPr/>
        </p:nvSpPr>
        <p:spPr>
          <a:xfrm>
            <a:off x="2958690" y="5099944"/>
            <a:ext cx="1127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5875">
                  <a:solidFill>
                    <a:schemeClr val="bg1"/>
                  </a:solidFill>
                </a:ln>
                <a:noFill/>
                <a:latin typeface="Archivo Black" panose="020B0A03020202020B04" pitchFamily="34" charset="0"/>
              </a:rPr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618E9D-73E1-430F-90D5-FC5B3C694BAB}"/>
              </a:ext>
            </a:extLst>
          </p:cNvPr>
          <p:cNvGrpSpPr/>
          <p:nvPr/>
        </p:nvGrpSpPr>
        <p:grpSpPr>
          <a:xfrm>
            <a:off x="6435840" y="2626006"/>
            <a:ext cx="2011680" cy="2011680"/>
            <a:chOff x="6485703" y="2401153"/>
            <a:chExt cx="2011680" cy="201168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E0C1333-0C82-4717-A4C8-05969EE8A5DD}"/>
                </a:ext>
              </a:extLst>
            </p:cNvPr>
            <p:cNvSpPr/>
            <p:nvPr/>
          </p:nvSpPr>
          <p:spPr>
            <a:xfrm>
              <a:off x="6485703" y="3406992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512F179-A650-4300-9861-CCE6D31CBD68}"/>
                </a:ext>
              </a:extLst>
            </p:cNvPr>
            <p:cNvSpPr/>
            <p:nvPr/>
          </p:nvSpPr>
          <p:spPr>
            <a:xfrm>
              <a:off x="6485703" y="2401153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8D5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E035995-87D4-4671-9D3D-51F392BC7F51}"/>
                </a:ext>
              </a:extLst>
            </p:cNvPr>
            <p:cNvSpPr/>
            <p:nvPr/>
          </p:nvSpPr>
          <p:spPr>
            <a:xfrm>
              <a:off x="6714303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CE65FB"/>
                </a:gs>
                <a:gs pos="100000">
                  <a:srgbClr val="3F4D9E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BBB8852B-7159-44AA-BF62-8A19C02A39FB}"/>
              </a:ext>
            </a:extLst>
          </p:cNvPr>
          <p:cNvSpPr txBox="1"/>
          <p:nvPr/>
        </p:nvSpPr>
        <p:spPr>
          <a:xfrm>
            <a:off x="5709551" y="1216811"/>
            <a:ext cx="1127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5875">
                  <a:solidFill>
                    <a:schemeClr val="bg1"/>
                  </a:solidFill>
                </a:ln>
                <a:noFill/>
                <a:latin typeface="Archivo Black" panose="020B0A03020202020B04" pitchFamily="34" charset="0"/>
              </a:rPr>
              <a:t>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D20BA8-C4F3-4679-BCBF-FAABADDE3C17}"/>
              </a:ext>
            </a:extLst>
          </p:cNvPr>
          <p:cNvGrpSpPr/>
          <p:nvPr/>
        </p:nvGrpSpPr>
        <p:grpSpPr>
          <a:xfrm>
            <a:off x="9180256" y="2626004"/>
            <a:ext cx="2011680" cy="2011680"/>
            <a:chOff x="9230119" y="2401151"/>
            <a:chExt cx="2011680" cy="201168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2EE35B5-3714-49B2-A0CC-DDABE733BF32}"/>
                </a:ext>
              </a:extLst>
            </p:cNvPr>
            <p:cNvSpPr/>
            <p:nvPr/>
          </p:nvSpPr>
          <p:spPr>
            <a:xfrm flipV="1">
              <a:off x="9230119" y="2401151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B2518E5-C6EB-4F48-8597-F276DC06558B}"/>
                </a:ext>
              </a:extLst>
            </p:cNvPr>
            <p:cNvSpPr/>
            <p:nvPr/>
          </p:nvSpPr>
          <p:spPr>
            <a:xfrm flipV="1">
              <a:off x="9230119" y="3406992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74C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75AB7AB-2B6C-45AA-B5CF-7720560C973B}"/>
                </a:ext>
              </a:extLst>
            </p:cNvPr>
            <p:cNvSpPr/>
            <p:nvPr/>
          </p:nvSpPr>
          <p:spPr>
            <a:xfrm flipV="1">
              <a:off x="9458719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A0D32C"/>
                </a:gs>
                <a:gs pos="100000">
                  <a:srgbClr val="46CA89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47520" y="2392347"/>
            <a:ext cx="3066394" cy="3698548"/>
            <a:chOff x="8497383" y="2167494"/>
            <a:chExt cx="3066394" cy="3698548"/>
          </a:xfrm>
        </p:grpSpPr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B9633129-1C06-4969-B038-B972505CE79F}"/>
                </a:ext>
              </a:extLst>
            </p:cNvPr>
            <p:cNvSpPr/>
            <p:nvPr/>
          </p:nvSpPr>
          <p:spPr>
            <a:xfrm>
              <a:off x="8996461" y="2167494"/>
              <a:ext cx="2478996" cy="2478996"/>
            </a:xfrm>
            <a:prstGeom prst="arc">
              <a:avLst>
                <a:gd name="adj1" fmla="val 10892029"/>
                <a:gd name="adj2" fmla="val 0"/>
              </a:avLst>
            </a:prstGeom>
            <a:ln w="19050">
              <a:solidFill>
                <a:srgbClr val="74CD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6B95AA0A-5507-4D8E-BEB8-B269B9C0D0A4}"/>
                </a:ext>
              </a:extLst>
            </p:cNvPr>
            <p:cNvSpPr/>
            <p:nvPr/>
          </p:nvSpPr>
          <p:spPr>
            <a:xfrm flipV="1">
              <a:off x="11377019" y="3406992"/>
              <a:ext cx="186758" cy="206768"/>
            </a:xfrm>
            <a:prstGeom prst="triangle">
              <a:avLst/>
            </a:prstGeom>
            <a:solidFill>
              <a:srgbClr val="74C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435B1D5-178F-4763-B61B-9A5324D3C894}"/>
                </a:ext>
              </a:extLst>
            </p:cNvPr>
            <p:cNvSpPr txBox="1"/>
            <p:nvPr/>
          </p:nvSpPr>
          <p:spPr>
            <a:xfrm>
              <a:off x="8497383" y="4850379"/>
              <a:ext cx="1127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5875">
                    <a:solidFill>
                      <a:schemeClr val="bg1"/>
                    </a:solidFill>
                  </a:ln>
                  <a:noFill/>
                  <a:latin typeface="Archivo Black" panose="020B0A03020202020B04" pitchFamily="34" charset="0"/>
                </a:rPr>
                <a:t>4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FDEFD0D-717F-4E77-837F-1081ED7F20A5}"/>
              </a:ext>
            </a:extLst>
          </p:cNvPr>
          <p:cNvSpPr/>
          <p:nvPr/>
        </p:nvSpPr>
        <p:spPr>
          <a:xfrm>
            <a:off x="1064249" y="1424980"/>
            <a:ext cx="1894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E8C5D"/>
                </a:solidFill>
                <a:latin typeface="Roboto" pitchFamily="2" charset="0"/>
                <a:ea typeface="Roboto" pitchFamily="2" charset="0"/>
              </a:rPr>
              <a:t>Introduction</a:t>
            </a:r>
            <a:endParaRPr lang="en-US" b="1" dirty="0">
              <a:solidFill>
                <a:srgbClr val="FE8C5D"/>
              </a:solidFill>
              <a:latin typeface="Roboto" pitchFamily="2" charset="0"/>
              <a:ea typeface="Roboto" pitchFamily="2" charset="0"/>
            </a:endParaRPr>
          </a:p>
          <a:p>
            <a:endParaRPr lang="en-US" dirty="0">
              <a:solidFill>
                <a:srgbClr val="FE8C5D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1" name="Graphic 40" descr="Circles with arrows">
            <a:extLst>
              <a:ext uri="{FF2B5EF4-FFF2-40B4-BE49-F238E27FC236}">
                <a16:creationId xmlns:a16="http://schemas.microsoft.com/office/drawing/2014/main" id="{99038C04-0303-40A3-B85D-A4D8B5A01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664" y="3336123"/>
            <a:ext cx="635459" cy="635459"/>
          </a:xfrm>
          <a:prstGeom prst="rect">
            <a:avLst/>
          </a:prstGeom>
        </p:spPr>
      </p:pic>
      <p:pic>
        <p:nvPicPr>
          <p:cNvPr id="43" name="Graphic 42" descr="Cloud Computing">
            <a:extLst>
              <a:ext uri="{FF2B5EF4-FFF2-40B4-BE49-F238E27FC236}">
                <a16:creationId xmlns:a16="http://schemas.microsoft.com/office/drawing/2014/main" id="{01415FFA-DE34-45B0-9DCE-D490695B0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1482" y="3346062"/>
            <a:ext cx="571565" cy="57156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33F016E-D331-4361-8301-751099F7DBD4}"/>
              </a:ext>
            </a:extLst>
          </p:cNvPr>
          <p:cNvSpPr/>
          <p:nvPr/>
        </p:nvSpPr>
        <p:spPr>
          <a:xfrm>
            <a:off x="6599987" y="1409852"/>
            <a:ext cx="1672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Résultats</a:t>
            </a:r>
            <a:r>
              <a:rPr lang="en-US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et </a:t>
            </a:r>
            <a:r>
              <a:rPr lang="en-US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discussions</a:t>
            </a:r>
          </a:p>
          <a:p>
            <a:endParaRPr lang="en-US" dirty="0">
              <a:solidFill>
                <a:srgbClr val="8F5CD3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0092FE-CE08-415C-A0FE-522788A1ABA2}"/>
              </a:ext>
            </a:extLst>
          </p:cNvPr>
          <p:cNvSpPr/>
          <p:nvPr/>
        </p:nvSpPr>
        <p:spPr>
          <a:xfrm>
            <a:off x="3806011" y="5281999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Matériel et méthodes</a:t>
            </a:r>
            <a:endParaRPr lang="fr-FR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endParaRPr lang="en-US" dirty="0">
              <a:solidFill>
                <a:srgbClr val="23A8AC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D21AFD-0C55-4031-AD49-71DF07896D0A}"/>
              </a:ext>
            </a:extLst>
          </p:cNvPr>
          <p:cNvSpPr/>
          <p:nvPr/>
        </p:nvSpPr>
        <p:spPr>
          <a:xfrm>
            <a:off x="9383428" y="5310014"/>
            <a:ext cx="1808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A0D335"/>
                </a:solidFill>
                <a:latin typeface="Roboto" pitchFamily="2" charset="0"/>
                <a:ea typeface="Roboto" pitchFamily="2" charset="0"/>
              </a:rPr>
              <a:t>Conclusions </a:t>
            </a:r>
          </a:p>
          <a:p>
            <a:r>
              <a:rPr lang="en-US" b="1" dirty="0" smtClean="0">
                <a:solidFill>
                  <a:srgbClr val="A0D335"/>
                </a:solidFill>
                <a:latin typeface="Roboto" pitchFamily="2" charset="0"/>
                <a:ea typeface="Roboto" pitchFamily="2" charset="0"/>
              </a:rPr>
              <a:t>et </a:t>
            </a:r>
            <a:r>
              <a:rPr lang="en-US" b="1" dirty="0">
                <a:solidFill>
                  <a:srgbClr val="A0D335"/>
                </a:solidFill>
                <a:latin typeface="Roboto" pitchFamily="2" charset="0"/>
                <a:ea typeface="Roboto" pitchFamily="2" charset="0"/>
              </a:rPr>
              <a:t>perspectives</a:t>
            </a:r>
          </a:p>
          <a:p>
            <a:endParaRPr lang="en-US" dirty="0">
              <a:solidFill>
                <a:srgbClr val="77CE61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8D72F9-AD20-4CB5-9585-60436491F3A6}"/>
              </a:ext>
            </a:extLst>
          </p:cNvPr>
          <p:cNvGrpSpPr/>
          <p:nvPr/>
        </p:nvGrpSpPr>
        <p:grpSpPr>
          <a:xfrm>
            <a:off x="7261135" y="3362724"/>
            <a:ext cx="349956" cy="384952"/>
            <a:chOff x="8889951" y="2760237"/>
            <a:chExt cx="402172" cy="402172"/>
          </a:xfrm>
          <a:solidFill>
            <a:schemeClr val="tx1">
              <a:alpha val="60000"/>
            </a:schemeClr>
          </a:solidFill>
        </p:grpSpPr>
        <p:sp>
          <p:nvSpPr>
            <p:cNvPr id="64" name="Freeform: Shape 35">
              <a:extLst>
                <a:ext uri="{FF2B5EF4-FFF2-40B4-BE49-F238E27FC236}">
                  <a16:creationId xmlns:a16="http://schemas.microsoft.com/office/drawing/2014/main" id="{DD86A6BB-78CE-4F27-B9F1-F34C708D8D5A}"/>
                </a:ext>
              </a:extLst>
            </p:cNvPr>
            <p:cNvSpPr/>
            <p:nvPr/>
          </p:nvSpPr>
          <p:spPr>
            <a:xfrm>
              <a:off x="8889951" y="2760237"/>
              <a:ext cx="402172" cy="402172"/>
            </a:xfrm>
            <a:custGeom>
              <a:avLst/>
              <a:gdLst>
                <a:gd name="connsiteX0" fmla="*/ 35486 w 402171"/>
                <a:gd name="connsiteY0" fmla="*/ 0 h 402171"/>
                <a:gd name="connsiteX1" fmla="*/ 0 w 402171"/>
                <a:gd name="connsiteY1" fmla="*/ 0 h 402171"/>
                <a:gd name="connsiteX2" fmla="*/ 0 w 402171"/>
                <a:gd name="connsiteY2" fmla="*/ 402172 h 402171"/>
                <a:gd name="connsiteX3" fmla="*/ 402172 w 402171"/>
                <a:gd name="connsiteY3" fmla="*/ 402172 h 402171"/>
                <a:gd name="connsiteX4" fmla="*/ 402172 w 402171"/>
                <a:gd name="connsiteY4" fmla="*/ 366686 h 402171"/>
                <a:gd name="connsiteX5" fmla="*/ 35486 w 402171"/>
                <a:gd name="connsiteY5" fmla="*/ 366686 h 40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171" h="402171">
                  <a:moveTo>
                    <a:pt x="35486" y="0"/>
                  </a:moveTo>
                  <a:lnTo>
                    <a:pt x="0" y="0"/>
                  </a:lnTo>
                  <a:lnTo>
                    <a:pt x="0" y="402172"/>
                  </a:lnTo>
                  <a:lnTo>
                    <a:pt x="402172" y="402172"/>
                  </a:lnTo>
                  <a:lnTo>
                    <a:pt x="402172" y="366686"/>
                  </a:lnTo>
                  <a:lnTo>
                    <a:pt x="35486" y="366686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6">
              <a:extLst>
                <a:ext uri="{FF2B5EF4-FFF2-40B4-BE49-F238E27FC236}">
                  <a16:creationId xmlns:a16="http://schemas.microsoft.com/office/drawing/2014/main" id="{F54646EF-E451-4C59-A359-E1FB0FE428A3}"/>
                </a:ext>
              </a:extLst>
            </p:cNvPr>
            <p:cNvSpPr/>
            <p:nvPr/>
          </p:nvSpPr>
          <p:spPr>
            <a:xfrm>
              <a:off x="8960923" y="2884437"/>
              <a:ext cx="65057" cy="207000"/>
            </a:xfrm>
            <a:custGeom>
              <a:avLst/>
              <a:gdLst>
                <a:gd name="connsiteX0" fmla="*/ 0 w 65057"/>
                <a:gd name="connsiteY0" fmla="*/ 0 h 207000"/>
                <a:gd name="connsiteX1" fmla="*/ 65057 w 65057"/>
                <a:gd name="connsiteY1" fmla="*/ 0 h 207000"/>
                <a:gd name="connsiteX2" fmla="*/ 65057 w 65057"/>
                <a:gd name="connsiteY2" fmla="*/ 207000 h 207000"/>
                <a:gd name="connsiteX3" fmla="*/ 0 w 65057"/>
                <a:gd name="connsiteY3" fmla="*/ 207000 h 2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207000">
                  <a:moveTo>
                    <a:pt x="0" y="0"/>
                  </a:moveTo>
                  <a:lnTo>
                    <a:pt x="65057" y="0"/>
                  </a:lnTo>
                  <a:lnTo>
                    <a:pt x="65057" y="207000"/>
                  </a:lnTo>
                  <a:lnTo>
                    <a:pt x="0" y="2070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7">
              <a:extLst>
                <a:ext uri="{FF2B5EF4-FFF2-40B4-BE49-F238E27FC236}">
                  <a16:creationId xmlns:a16="http://schemas.microsoft.com/office/drawing/2014/main" id="{5D0C52F9-C32E-419D-B220-0F6D39E9497D}"/>
                </a:ext>
              </a:extLst>
            </p:cNvPr>
            <p:cNvSpPr/>
            <p:nvPr/>
          </p:nvSpPr>
          <p:spPr>
            <a:xfrm>
              <a:off x="9049637" y="2760237"/>
              <a:ext cx="65057" cy="331200"/>
            </a:xfrm>
            <a:custGeom>
              <a:avLst/>
              <a:gdLst>
                <a:gd name="connsiteX0" fmla="*/ 0 w 65057"/>
                <a:gd name="connsiteY0" fmla="*/ 0 h 331200"/>
                <a:gd name="connsiteX1" fmla="*/ 65057 w 65057"/>
                <a:gd name="connsiteY1" fmla="*/ 0 h 331200"/>
                <a:gd name="connsiteX2" fmla="*/ 65057 w 65057"/>
                <a:gd name="connsiteY2" fmla="*/ 331200 h 331200"/>
                <a:gd name="connsiteX3" fmla="*/ 0 w 65057"/>
                <a:gd name="connsiteY3" fmla="*/ 331200 h 33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331200">
                  <a:moveTo>
                    <a:pt x="0" y="0"/>
                  </a:moveTo>
                  <a:lnTo>
                    <a:pt x="65057" y="0"/>
                  </a:lnTo>
                  <a:lnTo>
                    <a:pt x="65057" y="331200"/>
                  </a:lnTo>
                  <a:lnTo>
                    <a:pt x="0" y="3312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8">
              <a:extLst>
                <a:ext uri="{FF2B5EF4-FFF2-40B4-BE49-F238E27FC236}">
                  <a16:creationId xmlns:a16="http://schemas.microsoft.com/office/drawing/2014/main" id="{F13F0D42-153A-4F1F-8E8F-0852A6149010}"/>
                </a:ext>
              </a:extLst>
            </p:cNvPr>
            <p:cNvSpPr/>
            <p:nvPr/>
          </p:nvSpPr>
          <p:spPr>
            <a:xfrm>
              <a:off x="9138351" y="2884437"/>
              <a:ext cx="65057" cy="207000"/>
            </a:xfrm>
            <a:custGeom>
              <a:avLst/>
              <a:gdLst>
                <a:gd name="connsiteX0" fmla="*/ 0 w 65057"/>
                <a:gd name="connsiteY0" fmla="*/ 0 h 207000"/>
                <a:gd name="connsiteX1" fmla="*/ 65057 w 65057"/>
                <a:gd name="connsiteY1" fmla="*/ 0 h 207000"/>
                <a:gd name="connsiteX2" fmla="*/ 65057 w 65057"/>
                <a:gd name="connsiteY2" fmla="*/ 207000 h 207000"/>
                <a:gd name="connsiteX3" fmla="*/ 0 w 65057"/>
                <a:gd name="connsiteY3" fmla="*/ 207000 h 2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207000">
                  <a:moveTo>
                    <a:pt x="0" y="0"/>
                  </a:moveTo>
                  <a:lnTo>
                    <a:pt x="65057" y="0"/>
                  </a:lnTo>
                  <a:lnTo>
                    <a:pt x="65057" y="207000"/>
                  </a:lnTo>
                  <a:lnTo>
                    <a:pt x="0" y="2070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">
              <a:extLst>
                <a:ext uri="{FF2B5EF4-FFF2-40B4-BE49-F238E27FC236}">
                  <a16:creationId xmlns:a16="http://schemas.microsoft.com/office/drawing/2014/main" id="{727F78D2-5F21-4E13-B603-30213858D011}"/>
                </a:ext>
              </a:extLst>
            </p:cNvPr>
            <p:cNvSpPr/>
            <p:nvPr/>
          </p:nvSpPr>
          <p:spPr>
            <a:xfrm>
              <a:off x="9227066" y="2984980"/>
              <a:ext cx="65057" cy="106457"/>
            </a:xfrm>
            <a:custGeom>
              <a:avLst/>
              <a:gdLst>
                <a:gd name="connsiteX0" fmla="*/ 0 w 65057"/>
                <a:gd name="connsiteY0" fmla="*/ 0 h 106457"/>
                <a:gd name="connsiteX1" fmla="*/ 65057 w 65057"/>
                <a:gd name="connsiteY1" fmla="*/ 0 h 106457"/>
                <a:gd name="connsiteX2" fmla="*/ 65057 w 65057"/>
                <a:gd name="connsiteY2" fmla="*/ 106457 h 106457"/>
                <a:gd name="connsiteX3" fmla="*/ 0 w 65057"/>
                <a:gd name="connsiteY3" fmla="*/ 106457 h 10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106457">
                  <a:moveTo>
                    <a:pt x="0" y="0"/>
                  </a:moveTo>
                  <a:lnTo>
                    <a:pt x="65057" y="0"/>
                  </a:lnTo>
                  <a:lnTo>
                    <a:pt x="65057" y="106457"/>
                  </a:lnTo>
                  <a:lnTo>
                    <a:pt x="0" y="106457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9" name="Graphic 24" descr="Lightbulb">
            <a:extLst>
              <a:ext uri="{FF2B5EF4-FFF2-40B4-BE49-F238E27FC236}">
                <a16:creationId xmlns:a16="http://schemas.microsoft.com/office/drawing/2014/main" id="{ED357C56-DF0C-4F38-8FCC-8F300979B5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7675" y="3258713"/>
            <a:ext cx="590966" cy="590966"/>
          </a:xfrm>
          <a:prstGeom prst="rect">
            <a:avLst/>
          </a:prstGeom>
          <a:effectLst>
            <a:glow rad="127000">
              <a:srgbClr val="FE8A5A"/>
            </a:glo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2033-8C59-4CAD-9D0F-60E8D97DC50F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5340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13881 0.02454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122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81 -0.12871 L -0.13425 -0.07037 " pathEditMode="relative" rAng="0" ptsTypes="AA">
                                      <p:cBhvr>
                                        <p:cTn id="5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291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-0.14049 0.03773 " pathEditMode="relative" rAng="0" ptsTypes="AA">
                                      <p:cBhvr>
                                        <p:cTn id="5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187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4 -0.03889 L -0.16458 -0.07431 " pathEditMode="relative" rAng="0" ptsTypes="AA">
                                      <p:cBhvr>
                                        <p:cTn id="60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-178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75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75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750" fill="hold"/>
                                        <p:tgtEl>
                                          <p:spTgt spid="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9" grpId="0"/>
      <p:bldP spid="99" grpId="1"/>
      <p:bldP spid="33" grpId="0"/>
      <p:bldP spid="45" grpId="0"/>
      <p:bldP spid="45" grpId="1"/>
      <p:bldP spid="48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Résultats - Flux Seuil et Comportement du Colmatage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94000" y="796865"/>
            <a:ext cx="10385509" cy="523157"/>
          </a:xfrm>
          <a:prstGeom prst="rect">
            <a:avLst/>
          </a:prstGeom>
          <a:noFill/>
          <a:ln>
            <a:noFill/>
          </a:ln>
        </p:spPr>
        <p:txBody>
          <a:bodyPr wrap="square" lIns="254000" tIns="0" rIns="0" bIns="254000" anchor="t">
            <a:spAutoFit/>
          </a:bodyPr>
          <a:lstStyle/>
          <a:p>
            <a:pPr marL="304792" indent="-121917">
              <a:spcAft>
                <a:spcPts val="1067"/>
              </a:spcAft>
              <a:buSzPct val="100000"/>
              <a:buFont typeface="Arial"/>
              <a:buChar char="•"/>
            </a:pPr>
            <a:r>
              <a:rPr sz="1733" b="1" dirty="0" err="1">
                <a:solidFill>
                  <a:srgbClr val="616161"/>
                </a:solidFill>
                <a:latin typeface="Proxima Nova"/>
              </a:rPr>
              <a:t>Détermination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 des flux </a:t>
            </a:r>
            <a:r>
              <a:rPr sz="1733" b="1" dirty="0" err="1">
                <a:solidFill>
                  <a:srgbClr val="616161"/>
                </a:solidFill>
                <a:latin typeface="Proxima Nova"/>
              </a:rPr>
              <a:t>seuils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 pour </a:t>
            </a: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les deux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 configurations: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Identification des flux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seuils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(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Jth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4000" y="5961886"/>
            <a:ext cx="11608655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lvl="1">
              <a:spcBef>
                <a:spcPts val="1600"/>
              </a:spcBef>
              <a:buSzPct val="100000"/>
            </a:pP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La </a:t>
            </a:r>
            <a:r>
              <a:rPr lang="fr-FR" sz="1733" b="1" u="sng" dirty="0">
                <a:solidFill>
                  <a:srgbClr val="616161"/>
                </a:solidFill>
                <a:latin typeface="Proxima Nova"/>
              </a:rPr>
              <a:t>rotation</a:t>
            </a: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 des membranes montre un meilleur contrôle du </a:t>
            </a:r>
            <a:r>
              <a:rPr lang="fr-FR" sz="1733" b="1" u="sng" dirty="0">
                <a:solidFill>
                  <a:srgbClr val="FF0000"/>
                </a:solidFill>
                <a:latin typeface="Proxima Nova"/>
              </a:rPr>
              <a:t>colmatage réversible</a:t>
            </a: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 par rapport à </a:t>
            </a:r>
            <a:r>
              <a:rPr lang="fr-FR" sz="1733" b="1" u="sng" dirty="0">
                <a:solidFill>
                  <a:srgbClr val="616161"/>
                </a:solidFill>
                <a:latin typeface="Proxima Nova"/>
              </a:rPr>
              <a:t>l‘aération</a:t>
            </a: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709" y="1880971"/>
            <a:ext cx="5084071" cy="393105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34" y="1699545"/>
            <a:ext cx="5146012" cy="3991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8A3CC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 rot="16200000">
            <a:off x="-946987" y="3271561"/>
            <a:ext cx="2651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Proxima Nova"/>
              </a:rPr>
              <a:t>Vitesse de colmatage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4922195" y="1253697"/>
                <a:ext cx="3326859" cy="4043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𝑃𝑇𝑀</m:t>
                      </m:r>
                      <m:r>
                        <a:rPr lang="fr-F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𝑃𝑇𝑀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195" y="1253697"/>
                <a:ext cx="3326859" cy="404341"/>
              </a:xfrm>
              <a:prstGeom prst="rect">
                <a:avLst/>
              </a:prstGeom>
              <a:blipFill>
                <a:blip r:embed="rId4"/>
                <a:stretch>
                  <a:fillRect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46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186967"/>
            <a:ext cx="11360800" cy="586932"/>
          </a:xfrm>
        </p:spPr>
        <p:txBody>
          <a:bodyPr>
            <a:normAutofit/>
          </a:bodyPr>
          <a:lstStyle/>
          <a:p>
            <a:r>
              <a:rPr dirty="0" err="1"/>
              <a:t>Résultats</a:t>
            </a:r>
            <a:r>
              <a:rPr dirty="0"/>
              <a:t> - Flux </a:t>
            </a:r>
            <a:r>
              <a:rPr dirty="0" err="1"/>
              <a:t>Seuil</a:t>
            </a:r>
            <a:r>
              <a:rPr dirty="0"/>
              <a:t> et </a:t>
            </a:r>
            <a:r>
              <a:rPr dirty="0" err="1"/>
              <a:t>Comportement</a:t>
            </a:r>
            <a:r>
              <a:rPr dirty="0"/>
              <a:t> du </a:t>
            </a:r>
            <a:r>
              <a:rPr dirty="0" err="1"/>
              <a:t>Colmatage</a:t>
            </a: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5791387"/>
            <a:ext cx="11776400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75" lvl="1">
              <a:spcBef>
                <a:spcPts val="1600"/>
              </a:spcBef>
              <a:buSzPct val="100000"/>
            </a:pPr>
            <a:r>
              <a:rPr lang="fr-FR" sz="1733" b="1" dirty="0" smtClean="0">
                <a:solidFill>
                  <a:srgbClr val="616161"/>
                </a:solidFill>
                <a:latin typeface="Proxima Nova"/>
              </a:rPr>
              <a:t>L’ </a:t>
            </a:r>
            <a:r>
              <a:rPr lang="fr-FR" sz="1733" b="1" u="sng" dirty="0" smtClean="0">
                <a:solidFill>
                  <a:srgbClr val="616161"/>
                </a:solidFill>
                <a:latin typeface="Proxima Nova"/>
              </a:rPr>
              <a:t>aération</a:t>
            </a:r>
            <a:r>
              <a:rPr lang="fr-FR" sz="1733" b="1" dirty="0" smtClean="0">
                <a:solidFill>
                  <a:srgbClr val="616161"/>
                </a:solidFill>
                <a:latin typeface="Proxima Nova"/>
              </a:rPr>
              <a:t> </a:t>
            </a: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montre </a:t>
            </a:r>
            <a:r>
              <a:rPr lang="fr-FR" sz="1733" b="1" dirty="0" smtClean="0">
                <a:solidFill>
                  <a:srgbClr val="616161"/>
                </a:solidFill>
                <a:latin typeface="Proxima Nova"/>
              </a:rPr>
              <a:t>relativement un </a:t>
            </a: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meilleur </a:t>
            </a:r>
            <a:r>
              <a:rPr lang="fr-FR" sz="1733" b="1" dirty="0" smtClean="0">
                <a:solidFill>
                  <a:srgbClr val="616161"/>
                </a:solidFill>
                <a:latin typeface="Proxima Nova"/>
              </a:rPr>
              <a:t>contrôle </a:t>
            </a: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du </a:t>
            </a:r>
            <a:r>
              <a:rPr lang="fr-FR" sz="1733" b="1" u="sng" dirty="0">
                <a:solidFill>
                  <a:srgbClr val="0070C0"/>
                </a:solidFill>
                <a:latin typeface="Proxima Nova"/>
              </a:rPr>
              <a:t>colmatage résiduel interne</a:t>
            </a: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 par rapport à </a:t>
            </a:r>
            <a:r>
              <a:rPr lang="fr-FR" sz="1733" b="1" u="sng" dirty="0" smtClean="0">
                <a:solidFill>
                  <a:srgbClr val="616161"/>
                </a:solidFill>
                <a:latin typeface="Proxima Nova"/>
              </a:rPr>
              <a:t>la rotation</a:t>
            </a:r>
            <a:r>
              <a:rPr lang="fr-FR" sz="1733" b="1" dirty="0" smtClean="0">
                <a:solidFill>
                  <a:srgbClr val="616161"/>
                </a:solidFill>
                <a:latin typeface="Proxima Nova"/>
              </a:rPr>
              <a:t>.</a:t>
            </a:r>
            <a:endParaRPr lang="fr-FR" sz="1733" b="1" dirty="0">
              <a:solidFill>
                <a:srgbClr val="616161"/>
              </a:solidFill>
              <a:latin typeface="Proxima Nova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457" y="1402785"/>
            <a:ext cx="5525728" cy="414751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04" y="1402786"/>
            <a:ext cx="5545119" cy="41475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8A3CC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203062" y="773899"/>
            <a:ext cx="3644770" cy="4205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133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PTM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=  </a:t>
            </a:r>
            <a:r>
              <a:rPr lang="fr-FR" sz="2133" b="1" i="1" dirty="0">
                <a:latin typeface="Symbol" pitchFamily="18" charset="2"/>
                <a:ea typeface="Cambria Math" pitchFamily="18" charset="0"/>
              </a:rPr>
              <a:t>m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2133" b="1" i="1" dirty="0" err="1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fr-FR" sz="2133" b="1" i="1" baseline="-25000" dirty="0" err="1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 (R</a:t>
            </a:r>
            <a:r>
              <a:rPr lang="fr-FR" sz="2133" b="1" i="1" baseline="-25000" dirty="0">
                <a:latin typeface="Cambria Math" pitchFamily="18" charset="0"/>
                <a:ea typeface="Cambria Math" pitchFamily="18" charset="0"/>
              </a:rPr>
              <a:t>i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 )=</a:t>
            </a:r>
            <a:r>
              <a:rPr lang="fr-FR" sz="2133" b="1" i="1" dirty="0">
                <a:latin typeface="Symbol" pitchFamily="18" charset="2"/>
                <a:ea typeface="Cambria Math" pitchFamily="18" charset="0"/>
              </a:rPr>
              <a:t>m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2133" b="1" i="1" dirty="0" err="1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fr-FR" sz="2133" b="1" i="1" baseline="-25000" dirty="0" err="1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 (R</a:t>
            </a:r>
            <a:r>
              <a:rPr lang="fr-FR" sz="2133" b="1" i="1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+</a:t>
            </a:r>
            <a:r>
              <a:rPr lang="fr-FR" sz="2133" b="1" i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fr-FR" sz="2133" b="1" i="1" baseline="-250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if</a:t>
            </a:r>
            <a:r>
              <a:rPr lang="fr-FR" sz="2133" b="1" i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89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/>
              <a:t>Résultats</a:t>
            </a:r>
            <a:r>
              <a:rPr dirty="0"/>
              <a:t> </a:t>
            </a:r>
            <a:r>
              <a:rPr lang="fr-FR" dirty="0" smtClean="0"/>
              <a:t>–</a:t>
            </a:r>
            <a:r>
              <a:rPr dirty="0" smtClean="0"/>
              <a:t> </a:t>
            </a:r>
            <a:r>
              <a:rPr lang="fr-FR" dirty="0" smtClean="0"/>
              <a:t>Modélisation de flux critique de la membrane</a:t>
            </a:r>
            <a:endParaRPr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43898" y="887244"/>
            <a:ext cx="8310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fr-FR" sz="2400" b="1" dirty="0"/>
              <a:t>Détermination </a:t>
            </a:r>
            <a:r>
              <a:rPr lang="fr-FR" sz="2400" b="1" dirty="0" smtClean="0"/>
              <a:t>de la fréquence </a:t>
            </a:r>
            <a:r>
              <a:rPr lang="fr-FR" sz="2400" b="1" dirty="0"/>
              <a:t>de rétro-lavage (w</a:t>
            </a:r>
            <a:r>
              <a:rPr lang="fr-FR" sz="2400" b="1" baseline="-25000" dirty="0"/>
              <a:t>0</a:t>
            </a:r>
            <a:r>
              <a:rPr lang="fr-FR" sz="2400" b="1" dirty="0"/>
              <a:t> et w</a:t>
            </a:r>
            <a:r>
              <a:rPr lang="fr-FR" sz="2400" b="1" baseline="-25000" dirty="0"/>
              <a:t>0</a:t>
            </a:r>
            <a:r>
              <a:rPr lang="fr-FR" sz="2400" b="1" dirty="0"/>
              <a:t>’)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6607" y="1554443"/>
            <a:ext cx="290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RPM=0 et Ar=0 L/min </a:t>
            </a:r>
            <a:endParaRPr lang="fr-FR" sz="2400" dirty="0"/>
          </a:p>
        </p:txBody>
      </p:sp>
      <p:sp>
        <p:nvSpPr>
          <p:cNvPr id="4" name="Flèche droite 3"/>
          <p:cNvSpPr/>
          <p:nvPr/>
        </p:nvSpPr>
        <p:spPr>
          <a:xfrm>
            <a:off x="3080770" y="1680023"/>
            <a:ext cx="796413" cy="275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400"/>
          </a:p>
        </p:txBody>
      </p:sp>
      <p:sp>
        <p:nvSpPr>
          <p:cNvPr id="5" name="ZoneTexte 4"/>
          <p:cNvSpPr txBox="1"/>
          <p:nvPr/>
        </p:nvSpPr>
        <p:spPr>
          <a:xfrm>
            <a:off x="3883743" y="1584783"/>
            <a:ext cx="687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Fréquence </a:t>
            </a:r>
            <a:r>
              <a:rPr lang="fr-FR" sz="2400" dirty="0"/>
              <a:t>de nettoyage par la rotation </a:t>
            </a:r>
            <a:r>
              <a:rPr lang="fr-FR" sz="2400" b="1" dirty="0"/>
              <a:t>w</a:t>
            </a:r>
            <a:r>
              <a:rPr lang="fr-FR" sz="2400" b="1" baseline="-25000" dirty="0"/>
              <a:t>r</a:t>
            </a:r>
            <a:r>
              <a:rPr lang="fr-FR" sz="2400" b="1" dirty="0"/>
              <a:t>=w</a:t>
            </a:r>
            <a:r>
              <a:rPr lang="fr-FR" sz="2400" b="1" baseline="-25000" dirty="0"/>
              <a:t>r</a:t>
            </a:r>
            <a:r>
              <a:rPr lang="fr-FR" sz="2400" b="1" dirty="0"/>
              <a:t>’=0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3451" t="1766" r="6392" b="-219"/>
          <a:stretch/>
        </p:blipFill>
        <p:spPr>
          <a:xfrm>
            <a:off x="2015615" y="2133599"/>
            <a:ext cx="5427407" cy="44565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3274141" y="3122429"/>
                <a:ext cx="210142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=99%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141" y="3122429"/>
                <a:ext cx="210142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7914373" y="3484775"/>
                <a:ext cx="240890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=0,9</m:t>
                      </m:r>
                    </m:oMath>
                  </m:oMathPara>
                </a14:m>
                <a:endParaRPr lang="fr-F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2400" i="1">
                          <a:latin typeface="Cambria Math" panose="02040503050406030204" pitchFamily="18" charset="0"/>
                        </a:rPr>
                        <m:t>=0,09</m:t>
                      </m:r>
                    </m:oMath>
                  </m:oMathPara>
                </a14:m>
                <a:endParaRPr lang="fr-F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4373" y="3484775"/>
                <a:ext cx="240890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8A3CC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64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186967"/>
            <a:ext cx="9389881" cy="763600"/>
          </a:xfrm>
        </p:spPr>
        <p:txBody>
          <a:bodyPr>
            <a:normAutofit/>
          </a:bodyPr>
          <a:lstStyle/>
          <a:p>
            <a:r>
              <a:rPr dirty="0" err="1"/>
              <a:t>Résultats</a:t>
            </a:r>
            <a:r>
              <a:rPr dirty="0"/>
              <a:t> </a:t>
            </a:r>
            <a:r>
              <a:rPr lang="fr-FR" dirty="0" smtClean="0"/>
              <a:t>–</a:t>
            </a:r>
            <a:r>
              <a:rPr dirty="0" smtClean="0"/>
              <a:t> </a:t>
            </a:r>
            <a:r>
              <a:rPr lang="fr-FR" dirty="0" smtClean="0"/>
              <a:t>Modélisation de flux critique de la membrane</a:t>
            </a:r>
            <a:endParaRPr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89164" y="834900"/>
            <a:ext cx="1172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fr-FR" sz="2400" dirty="0"/>
              <a:t>Détermination de </a:t>
            </a:r>
            <a:r>
              <a:rPr lang="fr-FR" sz="2400" dirty="0" smtClean="0"/>
              <a:t>la fréquence </a:t>
            </a:r>
            <a:r>
              <a:rPr lang="fr-FR" sz="2400" dirty="0"/>
              <a:t>de cisaillement (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fr-FR" sz="2400" b="1" baseline="-250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sz="2400" b="1" dirty="0"/>
              <a:t> et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fr-FR" sz="2400" b="1" baseline="-25000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’</a:t>
            </a:r>
            <a:r>
              <a:rPr lang="fr-FR" sz="2400" dirty="0" smtClean="0"/>
              <a:t>) : </a:t>
            </a:r>
            <a:r>
              <a:rPr lang="fr-FR" sz="2400" b="1" u="sng" dirty="0" smtClean="0"/>
              <a:t>Cas de la membrane rotative</a:t>
            </a:r>
            <a:endParaRPr lang="fr-FR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9164" y="1671955"/>
                <a:ext cx="4932581" cy="1943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800"/>
                  </a:spcBef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fr-FR" sz="24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d>
                        <m:dPr>
                          <m:ctrlP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0,9+</m:t>
                          </m:r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fr-FR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</m:t>
                          </m:r>
                        </m:sub>
                      </m:sSub>
                      <m:r>
                        <a:rPr lang="fr-FR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p</m:t>
                              </m:r>
                            </m:sub>
                          </m:sSub>
                        </m:e>
                      </m:d>
                      <m:r>
                        <a:rPr lang="fr-FR" sz="24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FR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0,9+</m:t>
                          </m:r>
                          <m:sSub>
                            <m:sSubPr>
                              <m:ctrlPr>
                                <a:rPr lang="fr-FR" sz="24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fr-FR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sSub>
                        <m:sSub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4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4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fr-FR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4" y="1671955"/>
                <a:ext cx="4932581" cy="194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au 21"/>
          <p:cNvGraphicFramePr>
            <a:graphicFrameLocks noGrp="1"/>
          </p:cNvGraphicFramePr>
          <p:nvPr/>
        </p:nvGraphicFramePr>
        <p:xfrm>
          <a:off x="228264" y="3980671"/>
          <a:ext cx="6260735" cy="241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147">
                  <a:extLst>
                    <a:ext uri="{9D8B030D-6E8A-4147-A177-3AD203B41FA5}">
                      <a16:colId xmlns:a16="http://schemas.microsoft.com/office/drawing/2014/main" val="7813996"/>
                    </a:ext>
                  </a:extLst>
                </a:gridCol>
                <a:gridCol w="1252147">
                  <a:extLst>
                    <a:ext uri="{9D8B030D-6E8A-4147-A177-3AD203B41FA5}">
                      <a16:colId xmlns:a16="http://schemas.microsoft.com/office/drawing/2014/main" val="3814341649"/>
                    </a:ext>
                  </a:extLst>
                </a:gridCol>
                <a:gridCol w="1252147">
                  <a:extLst>
                    <a:ext uri="{9D8B030D-6E8A-4147-A177-3AD203B41FA5}">
                      <a16:colId xmlns:a16="http://schemas.microsoft.com/office/drawing/2014/main" val="1556695440"/>
                    </a:ext>
                  </a:extLst>
                </a:gridCol>
                <a:gridCol w="1252147">
                  <a:extLst>
                    <a:ext uri="{9D8B030D-6E8A-4147-A177-3AD203B41FA5}">
                      <a16:colId xmlns:a16="http://schemas.microsoft.com/office/drawing/2014/main" val="3445509407"/>
                    </a:ext>
                  </a:extLst>
                </a:gridCol>
                <a:gridCol w="1252147">
                  <a:extLst>
                    <a:ext uri="{9D8B030D-6E8A-4147-A177-3AD203B41FA5}">
                      <a16:colId xmlns:a16="http://schemas.microsoft.com/office/drawing/2014/main" val="3870458080"/>
                    </a:ext>
                  </a:extLst>
                </a:gridCol>
              </a:tblGrid>
              <a:tr h="604645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w (</a:t>
                      </a:r>
                      <a:r>
                        <a:rPr lang="fr-FR" sz="2400" dirty="0" err="1" smtClean="0"/>
                        <a:t>rpm</a:t>
                      </a:r>
                      <a:r>
                        <a:rPr lang="fr-FR" sz="2400" dirty="0" smtClean="0"/>
                        <a:t>)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0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60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120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180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39532153"/>
                  </a:ext>
                </a:extLst>
              </a:tr>
              <a:tr h="604645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w</a:t>
                      </a:r>
                      <a:r>
                        <a:rPr lang="fr-FR" sz="2400" b="1" baseline="-25000" dirty="0" smtClean="0"/>
                        <a:t>0</a:t>
                      </a:r>
                      <a:r>
                        <a:rPr lang="fr-FR" sz="2400" dirty="0" smtClean="0"/>
                        <a:t> 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0,9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0,9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0,9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0,9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89873064"/>
                  </a:ext>
                </a:extLst>
              </a:tr>
              <a:tr h="604645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w</a:t>
                      </a:r>
                      <a:r>
                        <a:rPr lang="fr-FR" sz="2400" b="1" baseline="-25000" dirty="0" smtClean="0"/>
                        <a:t>r</a:t>
                      </a:r>
                      <a:r>
                        <a:rPr lang="fr-FR" sz="2400" dirty="0" smtClean="0"/>
                        <a:t> 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0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95,9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144,9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148,2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04511270"/>
                  </a:ext>
                </a:extLst>
              </a:tr>
              <a:tr h="604645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R</a:t>
                      </a:r>
                      <a:r>
                        <a:rPr lang="fr-FR" sz="2400" b="1" baseline="30000" dirty="0" smtClean="0"/>
                        <a:t>2</a:t>
                      </a:r>
                      <a:r>
                        <a:rPr lang="fr-FR" sz="2400" dirty="0" smtClean="0"/>
                        <a:t> 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99%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97%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86%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95,5%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10086644"/>
                  </a:ext>
                </a:extLst>
              </a:tr>
            </a:tbl>
          </a:graphicData>
        </a:graphic>
      </p:graphicFrame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140" y="1296565"/>
            <a:ext cx="6020001" cy="45266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8A3CC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45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/>
              <a:t>Résultats</a:t>
            </a:r>
            <a:r>
              <a:rPr dirty="0"/>
              <a:t> </a:t>
            </a:r>
            <a:r>
              <a:rPr lang="fr-FR" dirty="0" smtClean="0"/>
              <a:t>–</a:t>
            </a:r>
            <a:r>
              <a:rPr dirty="0" smtClean="0"/>
              <a:t> </a:t>
            </a:r>
            <a:r>
              <a:rPr lang="fr-FR" dirty="0" smtClean="0"/>
              <a:t>Modélisation de flux critique de la membrane</a:t>
            </a:r>
            <a:endParaRPr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23661" y="950567"/>
            <a:ext cx="652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fr-FR" sz="2400" dirty="0"/>
              <a:t>Détermination de </a:t>
            </a:r>
            <a:r>
              <a:rPr lang="fr-FR" sz="2400" dirty="0" smtClean="0"/>
              <a:t>la vitesse de rotation optimal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56" y="1423093"/>
            <a:ext cx="6020001" cy="4526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409304" y="2701540"/>
                <a:ext cx="57826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b="1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𝟏𝟐𝟎</m:t>
                    </m:r>
                    <m:r>
                      <a:rPr lang="fr-FR" sz="2400" b="1" i="1" dirty="0">
                        <a:latin typeface="Cambria Math" panose="02040503050406030204" pitchFamily="18" charset="0"/>
                      </a:rPr>
                      <m:t>𝒓𝒑𝒎</m:t>
                    </m:r>
                  </m:oMath>
                </a14:m>
                <a:r>
                  <a:rPr lang="fr-FR" sz="2400" b="1" dirty="0"/>
                  <a:t> : Toute augmentation aura un effet négligeable sur l’élimination du colmatage résiduel interne</a:t>
                </a: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304" y="2701540"/>
                <a:ext cx="5782697" cy="1200329"/>
              </a:xfrm>
              <a:prstGeom prst="rect">
                <a:avLst/>
              </a:prstGeom>
              <a:blipFill>
                <a:blip r:embed="rId3"/>
                <a:stretch>
                  <a:fillRect l="-1581" t="-4061" b="-1066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8A3CC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187524" y="1747496"/>
            <a:ext cx="214008" cy="4121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7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0" y="186967"/>
            <a:ext cx="9389881" cy="763600"/>
          </a:xfrm>
        </p:spPr>
        <p:txBody>
          <a:bodyPr>
            <a:normAutofit/>
          </a:bodyPr>
          <a:lstStyle/>
          <a:p>
            <a:r>
              <a:rPr dirty="0" err="1"/>
              <a:t>Résultats</a:t>
            </a:r>
            <a:r>
              <a:rPr dirty="0"/>
              <a:t> </a:t>
            </a:r>
            <a:r>
              <a:rPr lang="fr-FR" dirty="0" smtClean="0"/>
              <a:t>–</a:t>
            </a:r>
            <a:r>
              <a:rPr dirty="0" smtClean="0"/>
              <a:t> </a:t>
            </a:r>
            <a:r>
              <a:rPr lang="fr-FR" dirty="0" smtClean="0"/>
              <a:t>Modélisation de flux critique de la membrane</a:t>
            </a:r>
            <a:endParaRPr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9164" y="834900"/>
            <a:ext cx="1016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Détermination de 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fréquence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cisaillement (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fr-F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fr-FR" sz="24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’</a:t>
            </a: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: </a:t>
            </a: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 de l’aération</a:t>
            </a:r>
            <a:endParaRPr kumimoji="0" lang="fr-FR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89164" y="1671955"/>
                <a:ext cx="4932581" cy="1943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800"/>
                  </a:spcBef>
                  <a:spcAft>
                    <a:spcPts val="1333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kumimoji="0" lang="fr-F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  <m:r>
                        <a:rPr kumimoji="0" lang="fr-F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kumimoji="0" lang="fr-F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fr-F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kumimoji="0" lang="fr-F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kumimoji="0" lang="fr-F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d>
                      <m:r>
                        <a:rPr kumimoji="0" lang="fr-F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d>
                        <m:dPr>
                          <m:ctrlPr>
                            <a:rPr kumimoji="0" lang="fr-F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0,9+</m:t>
                          </m:r>
                          <m:sSub>
                            <m:sSubPr>
                              <m:ctrlPr>
                                <a:rPr kumimoji="0" lang="fr-F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fr-F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fr-F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kumimoji="0" lang="fr-F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kumimoji="0" lang="fr-F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kumimoji="0" lang="fr-F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kumimoji="0" lang="fr-FR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kumimoji="0" lang="fr-F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kumimoji="0" lang="fr-F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</m:t>
                          </m:r>
                        </m:sub>
                      </m:sSub>
                      <m:r>
                        <a:rPr kumimoji="0" lang="fr-F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fr-F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kumimoji="0" lang="fr-F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fr-F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fr-F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kumimoji="0" lang="fr-F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fr-FR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fr-F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fr-F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p</m:t>
                              </m:r>
                            </m:sub>
                          </m:sSub>
                        </m:e>
                      </m:d>
                      <m:r>
                        <a:rPr kumimoji="0" lang="fr-F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fr-F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kumimoji="0" lang="fr-F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fr-F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0,9+</m:t>
                          </m:r>
                          <m:sSub>
                            <m:sSubPr>
                              <m:ctrlPr>
                                <a:rPr kumimoji="0" lang="fr-F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fr-F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fr-F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kumimoji="0" lang="fr-F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10</m:t>
                          </m:r>
                        </m:den>
                      </m:f>
                      <m:sSub>
                        <m:sSubPr>
                          <m:ctrlPr>
                            <a:rPr kumimoji="0" lang="fr-F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fr-F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fr-F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</m:t>
                          </m:r>
                        </m:sub>
                      </m:sSub>
                    </m:oMath>
                  </m:oMathPara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fr-F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e>
                      <m:sub>
                        <m:r>
                          <a:rPr kumimoji="0" lang="fr-F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  <m:r>
                      <a:rPr kumimoji="0" lang="fr-F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fr-F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kumimoji="0" lang="fr-F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</m:t>
                        </m:r>
                        <m:sSup>
                          <m:sSupPr>
                            <m:ctrlP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4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fr-F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  <m:r>
                      <a:rPr kumimoji="0" lang="fr-F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=10</m:t>
                    </m:r>
                  </m:oMath>
                </a14:m>
                <a:endParaRPr kumimoji="0" lang="fr-F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64" y="1671955"/>
                <a:ext cx="4932581" cy="19438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859570"/>
              </p:ext>
            </p:extLst>
          </p:nvPr>
        </p:nvGraphicFramePr>
        <p:xfrm>
          <a:off x="228264" y="3980671"/>
          <a:ext cx="6269814" cy="2418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932">
                  <a:extLst>
                    <a:ext uri="{9D8B030D-6E8A-4147-A177-3AD203B41FA5}">
                      <a16:colId xmlns:a16="http://schemas.microsoft.com/office/drawing/2014/main" val="7813996"/>
                    </a:ext>
                  </a:extLst>
                </a:gridCol>
                <a:gridCol w="891001">
                  <a:extLst>
                    <a:ext uri="{9D8B030D-6E8A-4147-A177-3AD203B41FA5}">
                      <a16:colId xmlns:a16="http://schemas.microsoft.com/office/drawing/2014/main" val="3814341649"/>
                    </a:ext>
                  </a:extLst>
                </a:gridCol>
                <a:gridCol w="1018955">
                  <a:extLst>
                    <a:ext uri="{9D8B030D-6E8A-4147-A177-3AD203B41FA5}">
                      <a16:colId xmlns:a16="http://schemas.microsoft.com/office/drawing/2014/main" val="1556695440"/>
                    </a:ext>
                  </a:extLst>
                </a:gridCol>
                <a:gridCol w="1253963">
                  <a:extLst>
                    <a:ext uri="{9D8B030D-6E8A-4147-A177-3AD203B41FA5}">
                      <a16:colId xmlns:a16="http://schemas.microsoft.com/office/drawing/2014/main" val="3445509407"/>
                    </a:ext>
                  </a:extLst>
                </a:gridCol>
                <a:gridCol w="1253963">
                  <a:extLst>
                    <a:ext uri="{9D8B030D-6E8A-4147-A177-3AD203B41FA5}">
                      <a16:colId xmlns:a16="http://schemas.microsoft.com/office/drawing/2014/main" val="3870458080"/>
                    </a:ext>
                  </a:extLst>
                </a:gridCol>
              </a:tblGrid>
              <a:tr h="604645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Ar (L/min)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0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5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15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30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39532153"/>
                  </a:ext>
                </a:extLst>
              </a:tr>
              <a:tr h="604645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w</a:t>
                      </a:r>
                      <a:r>
                        <a:rPr lang="fr-FR" sz="2400" b="1" baseline="-25000" dirty="0" smtClean="0"/>
                        <a:t>0</a:t>
                      </a:r>
                      <a:r>
                        <a:rPr lang="fr-FR" sz="2400" dirty="0" smtClean="0"/>
                        <a:t> 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0,9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0,9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0,9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0,9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189873064"/>
                  </a:ext>
                </a:extLst>
              </a:tr>
              <a:tr h="604645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w</a:t>
                      </a:r>
                      <a:r>
                        <a:rPr lang="fr-FR" sz="2400" b="1" baseline="-25000" dirty="0" smtClean="0"/>
                        <a:t>r</a:t>
                      </a:r>
                      <a:r>
                        <a:rPr lang="fr-FR" sz="2400" dirty="0" smtClean="0"/>
                        <a:t> 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0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183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820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878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304511270"/>
                  </a:ext>
                </a:extLst>
              </a:tr>
              <a:tr h="604645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R</a:t>
                      </a:r>
                      <a:r>
                        <a:rPr lang="fr-FR" sz="2400" b="1" baseline="30000" dirty="0" smtClean="0"/>
                        <a:t>2</a:t>
                      </a:r>
                      <a:r>
                        <a:rPr lang="fr-FR" sz="2400" dirty="0" smtClean="0"/>
                        <a:t> 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99%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87%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86%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83,3%</a:t>
                      </a:r>
                      <a:endParaRPr lang="fr-FR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1008664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8A3CC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4751" t="3418" r="6837"/>
          <a:stretch/>
        </p:blipFill>
        <p:spPr>
          <a:xfrm>
            <a:off x="6575898" y="1453103"/>
            <a:ext cx="5535038" cy="469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/>
              <a:t>Résultats</a:t>
            </a:r>
            <a:r>
              <a:rPr dirty="0"/>
              <a:t> </a:t>
            </a:r>
            <a:r>
              <a:rPr lang="fr-FR" dirty="0" smtClean="0"/>
              <a:t>–</a:t>
            </a:r>
            <a:r>
              <a:rPr dirty="0" smtClean="0"/>
              <a:t> </a:t>
            </a:r>
            <a:r>
              <a:rPr lang="fr-FR" dirty="0" smtClean="0"/>
              <a:t>Modélisation de flux critique de la membrane</a:t>
            </a:r>
            <a:endParaRPr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23661" y="950567"/>
            <a:ext cx="652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Wingdings" panose="05000000000000000000" pitchFamily="2" charset="2"/>
              <a:buChar char="Ø"/>
            </a:pPr>
            <a:r>
              <a:rPr lang="fr-FR" sz="2400" dirty="0"/>
              <a:t>Détermination </a:t>
            </a:r>
            <a:r>
              <a:rPr lang="fr-FR" sz="2400" dirty="0" smtClean="0"/>
              <a:t>du débit optimal d’aération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182150" y="3354301"/>
                <a:ext cx="5782697" cy="1112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2000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fr-FR" sz="2000" b="1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</a:rPr>
                      <m:t>𝒎𝒊𝒏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sz="2400" b="1" dirty="0"/>
                  <a:t>: </a:t>
                </a:r>
                <a:r>
                  <a:rPr lang="fr-FR" sz="2000" dirty="0"/>
                  <a:t>Toute augmentation aura un effet négligeable sur l’élimination du colmatage résiduel interne</a:t>
                </a: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50" y="3354301"/>
                <a:ext cx="5782697" cy="1112164"/>
              </a:xfrm>
              <a:prstGeom prst="rect">
                <a:avLst/>
              </a:prstGeom>
              <a:blipFill>
                <a:blip r:embed="rId2"/>
                <a:stretch>
                  <a:fillRect l="-1054" t="-5464" b="-54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8A3CC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182150" y="2428550"/>
                <a:ext cx="6009850" cy="429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𝒎𝒊𝒏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fr-FR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fr-FR" sz="20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fr-F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fr-FR" sz="2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𝒎𝒊𝒏</m:t>
                    </m:r>
                  </m:oMath>
                </a14:m>
                <a:r>
                  <a:rPr lang="fr-FR" sz="2000" b="1" dirty="0"/>
                  <a:t> </a:t>
                </a:r>
                <a:r>
                  <a:rPr lang="fr-FR" b="1" dirty="0" smtClean="0"/>
                  <a:t>: </a:t>
                </a:r>
                <a:r>
                  <a:rPr lang="fr-FR" sz="2000" dirty="0" smtClean="0"/>
                  <a:t>Débit optimal d’aération</a:t>
                </a:r>
                <a:endParaRPr lang="fr-FR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150" y="2428550"/>
                <a:ext cx="6009850" cy="429220"/>
              </a:xfrm>
              <a:prstGeom prst="rect">
                <a:avLst/>
              </a:prstGeom>
              <a:blipFill>
                <a:blip r:embed="rId3"/>
                <a:stretch>
                  <a:fillRect t="-5634" b="-1831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l="2606" t="4759" r="8152"/>
          <a:stretch/>
        </p:blipFill>
        <p:spPr>
          <a:xfrm>
            <a:off x="705377" y="1770128"/>
            <a:ext cx="5190837" cy="41656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3454722" y="1940328"/>
            <a:ext cx="214008" cy="4121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1944584" y="4466465"/>
            <a:ext cx="214008" cy="4121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6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E2A"/>
            </a:gs>
            <a:gs pos="48000">
              <a:srgbClr val="304D88"/>
            </a:gs>
            <a:gs pos="100000">
              <a:srgbClr val="21355D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3118E2-BF00-4E44-ACE0-4A332819B70C}"/>
              </a:ext>
            </a:extLst>
          </p:cNvPr>
          <p:cNvGrpSpPr/>
          <p:nvPr/>
        </p:nvGrpSpPr>
        <p:grpSpPr>
          <a:xfrm>
            <a:off x="947010" y="2626006"/>
            <a:ext cx="2011680" cy="2011680"/>
            <a:chOff x="996873" y="2401153"/>
            <a:chExt cx="2011680" cy="201168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C8BDD49-AFBB-4295-B2B3-0C29B7E05845}"/>
                </a:ext>
              </a:extLst>
            </p:cNvPr>
            <p:cNvSpPr/>
            <p:nvPr/>
          </p:nvSpPr>
          <p:spPr>
            <a:xfrm>
              <a:off x="996873" y="3406992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1382C12-A7E5-4F4F-8A82-6093C1CC7263}"/>
                </a:ext>
              </a:extLst>
            </p:cNvPr>
            <p:cNvSpPr/>
            <p:nvPr/>
          </p:nvSpPr>
          <p:spPr>
            <a:xfrm>
              <a:off x="996873" y="2401153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FE8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78D8A57-C22B-49DE-B3EC-30C4A6BCBE37}"/>
                </a:ext>
              </a:extLst>
            </p:cNvPr>
            <p:cNvSpPr/>
            <p:nvPr/>
          </p:nvSpPr>
          <p:spPr>
            <a:xfrm>
              <a:off x="1225473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FFCE52"/>
                </a:gs>
                <a:gs pos="100000">
                  <a:srgbClr val="FF5A58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721" y="1216811"/>
            <a:ext cx="3059947" cy="3654532"/>
            <a:chOff x="270584" y="991958"/>
            <a:chExt cx="3059947" cy="3654532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DDA1338-2364-4BC1-A176-D58159530C42}"/>
                </a:ext>
              </a:extLst>
            </p:cNvPr>
            <p:cNvSpPr/>
            <p:nvPr/>
          </p:nvSpPr>
          <p:spPr>
            <a:xfrm flipV="1">
              <a:off x="763215" y="2167494"/>
              <a:ext cx="2478996" cy="2478996"/>
            </a:xfrm>
            <a:prstGeom prst="arc">
              <a:avLst>
                <a:gd name="adj1" fmla="val 10892029"/>
                <a:gd name="adj2" fmla="val 0"/>
              </a:avLst>
            </a:prstGeom>
            <a:ln w="19050">
              <a:solidFill>
                <a:srgbClr val="FE8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02018B5-EF76-42A4-95E1-6289B4836CD7}"/>
                </a:ext>
              </a:extLst>
            </p:cNvPr>
            <p:cNvSpPr/>
            <p:nvPr/>
          </p:nvSpPr>
          <p:spPr>
            <a:xfrm>
              <a:off x="3143773" y="3200224"/>
              <a:ext cx="186758" cy="206768"/>
            </a:xfrm>
            <a:prstGeom prst="triangle">
              <a:avLst/>
            </a:prstGeom>
            <a:solidFill>
              <a:srgbClr val="FE8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C33473-7DFF-4A1E-AF0A-9FDDF83DDB90}"/>
                </a:ext>
              </a:extLst>
            </p:cNvPr>
            <p:cNvSpPr txBox="1"/>
            <p:nvPr/>
          </p:nvSpPr>
          <p:spPr>
            <a:xfrm>
              <a:off x="270584" y="991958"/>
              <a:ext cx="1127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5875">
                    <a:solidFill>
                      <a:schemeClr val="bg1"/>
                    </a:solidFill>
                  </a:ln>
                  <a:noFill/>
                  <a:latin typeface="Archivo Black" panose="020B0A03020202020B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91425" y="2626004"/>
            <a:ext cx="2011680" cy="2011680"/>
            <a:chOff x="3741288" y="2401151"/>
            <a:chExt cx="2011680" cy="201168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C2558E3-7EF6-4484-9B33-0004A68186D9}"/>
                </a:ext>
              </a:extLst>
            </p:cNvPr>
            <p:cNvSpPr/>
            <p:nvPr/>
          </p:nvSpPr>
          <p:spPr>
            <a:xfrm flipV="1">
              <a:off x="3741288" y="2401151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6861DAF-06D8-455E-B5F5-14779DA4D383}"/>
                </a:ext>
              </a:extLst>
            </p:cNvPr>
            <p:cNvSpPr/>
            <p:nvPr/>
          </p:nvSpPr>
          <p:spPr>
            <a:xfrm flipV="1">
              <a:off x="3741288" y="3406992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23A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27114DC-CB47-4E38-98CC-6A34917ACD28}"/>
                </a:ext>
              </a:extLst>
            </p:cNvPr>
            <p:cNvSpPr/>
            <p:nvPr/>
          </p:nvSpPr>
          <p:spPr>
            <a:xfrm flipV="1">
              <a:off x="3969888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2CCAD2"/>
                </a:gs>
                <a:gs pos="100000">
                  <a:srgbClr val="15716F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1272A678-2431-4A8D-9661-0B440E46D477}"/>
              </a:ext>
            </a:extLst>
          </p:cNvPr>
          <p:cNvSpPr txBox="1"/>
          <p:nvPr/>
        </p:nvSpPr>
        <p:spPr>
          <a:xfrm>
            <a:off x="2958690" y="5099944"/>
            <a:ext cx="1127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5875">
                  <a:solidFill>
                    <a:schemeClr val="bg1"/>
                  </a:solidFill>
                </a:ln>
                <a:noFill/>
                <a:latin typeface="Archivo Black" panose="020B0A03020202020B04" pitchFamily="34" charset="0"/>
              </a:rPr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618E9D-73E1-430F-90D5-FC5B3C694BAB}"/>
              </a:ext>
            </a:extLst>
          </p:cNvPr>
          <p:cNvGrpSpPr/>
          <p:nvPr/>
        </p:nvGrpSpPr>
        <p:grpSpPr>
          <a:xfrm>
            <a:off x="6435840" y="2626006"/>
            <a:ext cx="2011680" cy="2011680"/>
            <a:chOff x="6485703" y="2401153"/>
            <a:chExt cx="2011680" cy="201168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E0C1333-0C82-4717-A4C8-05969EE8A5DD}"/>
                </a:ext>
              </a:extLst>
            </p:cNvPr>
            <p:cNvSpPr/>
            <p:nvPr/>
          </p:nvSpPr>
          <p:spPr>
            <a:xfrm>
              <a:off x="6485703" y="3406992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512F179-A650-4300-9861-CCE6D31CBD68}"/>
                </a:ext>
              </a:extLst>
            </p:cNvPr>
            <p:cNvSpPr/>
            <p:nvPr/>
          </p:nvSpPr>
          <p:spPr>
            <a:xfrm>
              <a:off x="6485703" y="2401153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8D5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E035995-87D4-4671-9D3D-51F392BC7F51}"/>
                </a:ext>
              </a:extLst>
            </p:cNvPr>
            <p:cNvSpPr/>
            <p:nvPr/>
          </p:nvSpPr>
          <p:spPr>
            <a:xfrm>
              <a:off x="6714303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CE65FB"/>
                </a:gs>
                <a:gs pos="100000">
                  <a:srgbClr val="3F4D9E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09551" y="1216811"/>
            <a:ext cx="3059947" cy="3654532"/>
            <a:chOff x="5759414" y="991958"/>
            <a:chExt cx="3059947" cy="3654532"/>
          </a:xfrm>
        </p:grpSpPr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55CE89C8-E5BE-4613-ADB4-A47B7FD2ED1C}"/>
                </a:ext>
              </a:extLst>
            </p:cNvPr>
            <p:cNvSpPr/>
            <p:nvPr/>
          </p:nvSpPr>
          <p:spPr>
            <a:xfrm flipV="1">
              <a:off x="6252045" y="2167494"/>
              <a:ext cx="2478996" cy="2478996"/>
            </a:xfrm>
            <a:prstGeom prst="arc">
              <a:avLst>
                <a:gd name="adj1" fmla="val 10892029"/>
                <a:gd name="adj2" fmla="val 0"/>
              </a:avLst>
            </a:prstGeom>
            <a:ln w="19050">
              <a:solidFill>
                <a:srgbClr val="8D59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94241962-FA6B-4DC9-B5B1-F77DDBE54878}"/>
                </a:ext>
              </a:extLst>
            </p:cNvPr>
            <p:cNvSpPr/>
            <p:nvPr/>
          </p:nvSpPr>
          <p:spPr>
            <a:xfrm>
              <a:off x="8632603" y="3200224"/>
              <a:ext cx="186758" cy="206768"/>
            </a:xfrm>
            <a:prstGeom prst="triangle">
              <a:avLst/>
            </a:prstGeom>
            <a:solidFill>
              <a:srgbClr val="8D5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BB8852B-7159-44AA-BF62-8A19C02A39FB}"/>
                </a:ext>
              </a:extLst>
            </p:cNvPr>
            <p:cNvSpPr txBox="1"/>
            <p:nvPr/>
          </p:nvSpPr>
          <p:spPr>
            <a:xfrm>
              <a:off x="5759414" y="991958"/>
              <a:ext cx="1127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5875">
                    <a:solidFill>
                      <a:schemeClr val="bg1"/>
                    </a:solidFill>
                  </a:ln>
                  <a:noFill/>
                  <a:latin typeface="Archivo Black" panose="020B0A03020202020B04" pitchFamily="34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D20BA8-C4F3-4679-BCBF-FAABADDE3C17}"/>
              </a:ext>
            </a:extLst>
          </p:cNvPr>
          <p:cNvGrpSpPr/>
          <p:nvPr/>
        </p:nvGrpSpPr>
        <p:grpSpPr>
          <a:xfrm>
            <a:off x="9180256" y="2626004"/>
            <a:ext cx="2011680" cy="2011680"/>
            <a:chOff x="9230119" y="2401151"/>
            <a:chExt cx="2011680" cy="201168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2EE35B5-3714-49B2-A0CC-DDABE733BF32}"/>
                </a:ext>
              </a:extLst>
            </p:cNvPr>
            <p:cNvSpPr/>
            <p:nvPr/>
          </p:nvSpPr>
          <p:spPr>
            <a:xfrm flipV="1">
              <a:off x="9230119" y="2401151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B2518E5-C6EB-4F48-8597-F276DC06558B}"/>
                </a:ext>
              </a:extLst>
            </p:cNvPr>
            <p:cNvSpPr/>
            <p:nvPr/>
          </p:nvSpPr>
          <p:spPr>
            <a:xfrm flipV="1">
              <a:off x="9230119" y="3406992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74C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75AB7AB-2B6C-45AA-B5CF-7720560C973B}"/>
                </a:ext>
              </a:extLst>
            </p:cNvPr>
            <p:cNvSpPr/>
            <p:nvPr/>
          </p:nvSpPr>
          <p:spPr>
            <a:xfrm flipV="1">
              <a:off x="9458719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A0D32C"/>
                </a:gs>
                <a:gs pos="100000">
                  <a:srgbClr val="46CA89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0435B1D5-178F-4763-B61B-9A5324D3C894}"/>
              </a:ext>
            </a:extLst>
          </p:cNvPr>
          <p:cNvSpPr txBox="1"/>
          <p:nvPr/>
        </p:nvSpPr>
        <p:spPr>
          <a:xfrm>
            <a:off x="8447520" y="5075232"/>
            <a:ext cx="1127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5875">
                  <a:solidFill>
                    <a:schemeClr val="bg1"/>
                  </a:solidFill>
                </a:ln>
                <a:noFill/>
                <a:latin typeface="Archivo Black" panose="020B0A03020202020B04" pitchFamily="34" charset="0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DEFD0D-717F-4E77-837F-1081ED7F20A5}"/>
              </a:ext>
            </a:extLst>
          </p:cNvPr>
          <p:cNvSpPr/>
          <p:nvPr/>
        </p:nvSpPr>
        <p:spPr>
          <a:xfrm>
            <a:off x="1064249" y="1424980"/>
            <a:ext cx="1894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E8C5D"/>
                </a:solidFill>
                <a:latin typeface="Roboto" pitchFamily="2" charset="0"/>
                <a:ea typeface="Roboto" pitchFamily="2" charset="0"/>
              </a:rPr>
              <a:t>Introduction</a:t>
            </a:r>
            <a:endParaRPr lang="en-US" b="1" dirty="0">
              <a:solidFill>
                <a:srgbClr val="FE8C5D"/>
              </a:solidFill>
              <a:latin typeface="Roboto" pitchFamily="2" charset="0"/>
              <a:ea typeface="Roboto" pitchFamily="2" charset="0"/>
            </a:endParaRPr>
          </a:p>
          <a:p>
            <a:endParaRPr lang="en-US" dirty="0">
              <a:solidFill>
                <a:srgbClr val="FE8C5D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1" name="Graphic 40" descr="Circles with arrows">
            <a:extLst>
              <a:ext uri="{FF2B5EF4-FFF2-40B4-BE49-F238E27FC236}">
                <a16:creationId xmlns:a16="http://schemas.microsoft.com/office/drawing/2014/main" id="{99038C04-0303-40A3-B85D-A4D8B5A01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664" y="3336123"/>
            <a:ext cx="635459" cy="635459"/>
          </a:xfrm>
          <a:prstGeom prst="rect">
            <a:avLst/>
          </a:prstGeom>
        </p:spPr>
      </p:pic>
      <p:pic>
        <p:nvPicPr>
          <p:cNvPr id="43" name="Graphic 42" descr="Cloud Computing">
            <a:extLst>
              <a:ext uri="{FF2B5EF4-FFF2-40B4-BE49-F238E27FC236}">
                <a16:creationId xmlns:a16="http://schemas.microsoft.com/office/drawing/2014/main" id="{01415FFA-DE34-45B0-9DCE-D490695B0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1482" y="3346062"/>
            <a:ext cx="571565" cy="57156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33F016E-D331-4361-8301-751099F7DBD4}"/>
              </a:ext>
            </a:extLst>
          </p:cNvPr>
          <p:cNvSpPr/>
          <p:nvPr/>
        </p:nvSpPr>
        <p:spPr>
          <a:xfrm>
            <a:off x="6599987" y="1409852"/>
            <a:ext cx="1672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Résultats</a:t>
            </a:r>
            <a:r>
              <a:rPr lang="en-US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et </a:t>
            </a:r>
            <a:r>
              <a:rPr lang="en-US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discussions</a:t>
            </a:r>
          </a:p>
          <a:p>
            <a:endParaRPr lang="en-US" dirty="0">
              <a:solidFill>
                <a:srgbClr val="8F5CD3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0092FE-CE08-415C-A0FE-522788A1ABA2}"/>
              </a:ext>
            </a:extLst>
          </p:cNvPr>
          <p:cNvSpPr/>
          <p:nvPr/>
        </p:nvSpPr>
        <p:spPr>
          <a:xfrm>
            <a:off x="3806011" y="5281999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Matériel et </a:t>
            </a:r>
            <a:r>
              <a:rPr lang="fr-FR" b="1" dirty="0" err="1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methodes</a:t>
            </a:r>
            <a:endParaRPr lang="fr-FR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endParaRPr lang="en-US" dirty="0">
              <a:solidFill>
                <a:srgbClr val="23A8AC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D21AFD-0C55-4031-AD49-71DF07896D0A}"/>
              </a:ext>
            </a:extLst>
          </p:cNvPr>
          <p:cNvSpPr/>
          <p:nvPr/>
        </p:nvSpPr>
        <p:spPr>
          <a:xfrm>
            <a:off x="9383428" y="5310014"/>
            <a:ext cx="1808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Conclusions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et </a:t>
            </a:r>
            <a:r>
              <a:rPr lang="en-US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perspectives</a:t>
            </a:r>
          </a:p>
          <a:p>
            <a:endParaRPr lang="en-US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8D72F9-AD20-4CB5-9585-60436491F3A6}"/>
              </a:ext>
            </a:extLst>
          </p:cNvPr>
          <p:cNvGrpSpPr/>
          <p:nvPr/>
        </p:nvGrpSpPr>
        <p:grpSpPr>
          <a:xfrm>
            <a:off x="7261135" y="3362724"/>
            <a:ext cx="349956" cy="384952"/>
            <a:chOff x="8889951" y="2760237"/>
            <a:chExt cx="402172" cy="402172"/>
          </a:xfrm>
          <a:solidFill>
            <a:schemeClr val="tx1">
              <a:alpha val="60000"/>
            </a:schemeClr>
          </a:solidFill>
        </p:grpSpPr>
        <p:sp>
          <p:nvSpPr>
            <p:cNvPr id="64" name="Freeform: Shape 35">
              <a:extLst>
                <a:ext uri="{FF2B5EF4-FFF2-40B4-BE49-F238E27FC236}">
                  <a16:creationId xmlns:a16="http://schemas.microsoft.com/office/drawing/2014/main" id="{DD86A6BB-78CE-4F27-B9F1-F34C708D8D5A}"/>
                </a:ext>
              </a:extLst>
            </p:cNvPr>
            <p:cNvSpPr/>
            <p:nvPr/>
          </p:nvSpPr>
          <p:spPr>
            <a:xfrm>
              <a:off x="8889951" y="2760237"/>
              <a:ext cx="402172" cy="402172"/>
            </a:xfrm>
            <a:custGeom>
              <a:avLst/>
              <a:gdLst>
                <a:gd name="connsiteX0" fmla="*/ 35486 w 402171"/>
                <a:gd name="connsiteY0" fmla="*/ 0 h 402171"/>
                <a:gd name="connsiteX1" fmla="*/ 0 w 402171"/>
                <a:gd name="connsiteY1" fmla="*/ 0 h 402171"/>
                <a:gd name="connsiteX2" fmla="*/ 0 w 402171"/>
                <a:gd name="connsiteY2" fmla="*/ 402172 h 402171"/>
                <a:gd name="connsiteX3" fmla="*/ 402172 w 402171"/>
                <a:gd name="connsiteY3" fmla="*/ 402172 h 402171"/>
                <a:gd name="connsiteX4" fmla="*/ 402172 w 402171"/>
                <a:gd name="connsiteY4" fmla="*/ 366686 h 402171"/>
                <a:gd name="connsiteX5" fmla="*/ 35486 w 402171"/>
                <a:gd name="connsiteY5" fmla="*/ 366686 h 40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171" h="402171">
                  <a:moveTo>
                    <a:pt x="35486" y="0"/>
                  </a:moveTo>
                  <a:lnTo>
                    <a:pt x="0" y="0"/>
                  </a:lnTo>
                  <a:lnTo>
                    <a:pt x="0" y="402172"/>
                  </a:lnTo>
                  <a:lnTo>
                    <a:pt x="402172" y="402172"/>
                  </a:lnTo>
                  <a:lnTo>
                    <a:pt x="402172" y="366686"/>
                  </a:lnTo>
                  <a:lnTo>
                    <a:pt x="35486" y="366686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6">
              <a:extLst>
                <a:ext uri="{FF2B5EF4-FFF2-40B4-BE49-F238E27FC236}">
                  <a16:creationId xmlns:a16="http://schemas.microsoft.com/office/drawing/2014/main" id="{F54646EF-E451-4C59-A359-E1FB0FE428A3}"/>
                </a:ext>
              </a:extLst>
            </p:cNvPr>
            <p:cNvSpPr/>
            <p:nvPr/>
          </p:nvSpPr>
          <p:spPr>
            <a:xfrm>
              <a:off x="8960923" y="2884437"/>
              <a:ext cx="65057" cy="207000"/>
            </a:xfrm>
            <a:custGeom>
              <a:avLst/>
              <a:gdLst>
                <a:gd name="connsiteX0" fmla="*/ 0 w 65057"/>
                <a:gd name="connsiteY0" fmla="*/ 0 h 207000"/>
                <a:gd name="connsiteX1" fmla="*/ 65057 w 65057"/>
                <a:gd name="connsiteY1" fmla="*/ 0 h 207000"/>
                <a:gd name="connsiteX2" fmla="*/ 65057 w 65057"/>
                <a:gd name="connsiteY2" fmla="*/ 207000 h 207000"/>
                <a:gd name="connsiteX3" fmla="*/ 0 w 65057"/>
                <a:gd name="connsiteY3" fmla="*/ 207000 h 2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207000">
                  <a:moveTo>
                    <a:pt x="0" y="0"/>
                  </a:moveTo>
                  <a:lnTo>
                    <a:pt x="65057" y="0"/>
                  </a:lnTo>
                  <a:lnTo>
                    <a:pt x="65057" y="207000"/>
                  </a:lnTo>
                  <a:lnTo>
                    <a:pt x="0" y="2070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7">
              <a:extLst>
                <a:ext uri="{FF2B5EF4-FFF2-40B4-BE49-F238E27FC236}">
                  <a16:creationId xmlns:a16="http://schemas.microsoft.com/office/drawing/2014/main" id="{5D0C52F9-C32E-419D-B220-0F6D39E9497D}"/>
                </a:ext>
              </a:extLst>
            </p:cNvPr>
            <p:cNvSpPr/>
            <p:nvPr/>
          </p:nvSpPr>
          <p:spPr>
            <a:xfrm>
              <a:off x="9049637" y="2760237"/>
              <a:ext cx="65057" cy="331200"/>
            </a:xfrm>
            <a:custGeom>
              <a:avLst/>
              <a:gdLst>
                <a:gd name="connsiteX0" fmla="*/ 0 w 65057"/>
                <a:gd name="connsiteY0" fmla="*/ 0 h 331200"/>
                <a:gd name="connsiteX1" fmla="*/ 65057 w 65057"/>
                <a:gd name="connsiteY1" fmla="*/ 0 h 331200"/>
                <a:gd name="connsiteX2" fmla="*/ 65057 w 65057"/>
                <a:gd name="connsiteY2" fmla="*/ 331200 h 331200"/>
                <a:gd name="connsiteX3" fmla="*/ 0 w 65057"/>
                <a:gd name="connsiteY3" fmla="*/ 331200 h 33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331200">
                  <a:moveTo>
                    <a:pt x="0" y="0"/>
                  </a:moveTo>
                  <a:lnTo>
                    <a:pt x="65057" y="0"/>
                  </a:lnTo>
                  <a:lnTo>
                    <a:pt x="65057" y="331200"/>
                  </a:lnTo>
                  <a:lnTo>
                    <a:pt x="0" y="3312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8">
              <a:extLst>
                <a:ext uri="{FF2B5EF4-FFF2-40B4-BE49-F238E27FC236}">
                  <a16:creationId xmlns:a16="http://schemas.microsoft.com/office/drawing/2014/main" id="{F13F0D42-153A-4F1F-8E8F-0852A6149010}"/>
                </a:ext>
              </a:extLst>
            </p:cNvPr>
            <p:cNvSpPr/>
            <p:nvPr/>
          </p:nvSpPr>
          <p:spPr>
            <a:xfrm>
              <a:off x="9138351" y="2884437"/>
              <a:ext cx="65057" cy="207000"/>
            </a:xfrm>
            <a:custGeom>
              <a:avLst/>
              <a:gdLst>
                <a:gd name="connsiteX0" fmla="*/ 0 w 65057"/>
                <a:gd name="connsiteY0" fmla="*/ 0 h 207000"/>
                <a:gd name="connsiteX1" fmla="*/ 65057 w 65057"/>
                <a:gd name="connsiteY1" fmla="*/ 0 h 207000"/>
                <a:gd name="connsiteX2" fmla="*/ 65057 w 65057"/>
                <a:gd name="connsiteY2" fmla="*/ 207000 h 207000"/>
                <a:gd name="connsiteX3" fmla="*/ 0 w 65057"/>
                <a:gd name="connsiteY3" fmla="*/ 207000 h 2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207000">
                  <a:moveTo>
                    <a:pt x="0" y="0"/>
                  </a:moveTo>
                  <a:lnTo>
                    <a:pt x="65057" y="0"/>
                  </a:lnTo>
                  <a:lnTo>
                    <a:pt x="65057" y="207000"/>
                  </a:lnTo>
                  <a:lnTo>
                    <a:pt x="0" y="2070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">
              <a:extLst>
                <a:ext uri="{FF2B5EF4-FFF2-40B4-BE49-F238E27FC236}">
                  <a16:creationId xmlns:a16="http://schemas.microsoft.com/office/drawing/2014/main" id="{727F78D2-5F21-4E13-B603-30213858D011}"/>
                </a:ext>
              </a:extLst>
            </p:cNvPr>
            <p:cNvSpPr/>
            <p:nvPr/>
          </p:nvSpPr>
          <p:spPr>
            <a:xfrm>
              <a:off x="9227066" y="2984980"/>
              <a:ext cx="65057" cy="106457"/>
            </a:xfrm>
            <a:custGeom>
              <a:avLst/>
              <a:gdLst>
                <a:gd name="connsiteX0" fmla="*/ 0 w 65057"/>
                <a:gd name="connsiteY0" fmla="*/ 0 h 106457"/>
                <a:gd name="connsiteX1" fmla="*/ 65057 w 65057"/>
                <a:gd name="connsiteY1" fmla="*/ 0 h 106457"/>
                <a:gd name="connsiteX2" fmla="*/ 65057 w 65057"/>
                <a:gd name="connsiteY2" fmla="*/ 106457 h 106457"/>
                <a:gd name="connsiteX3" fmla="*/ 0 w 65057"/>
                <a:gd name="connsiteY3" fmla="*/ 106457 h 10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106457">
                  <a:moveTo>
                    <a:pt x="0" y="0"/>
                  </a:moveTo>
                  <a:lnTo>
                    <a:pt x="65057" y="0"/>
                  </a:lnTo>
                  <a:lnTo>
                    <a:pt x="65057" y="106457"/>
                  </a:lnTo>
                  <a:lnTo>
                    <a:pt x="0" y="106457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9" name="Graphic 24" descr="Lightbulb">
            <a:extLst>
              <a:ext uri="{FF2B5EF4-FFF2-40B4-BE49-F238E27FC236}">
                <a16:creationId xmlns:a16="http://schemas.microsoft.com/office/drawing/2014/main" id="{ED357C56-DF0C-4F38-8FCC-8F300979B5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7675" y="3258713"/>
            <a:ext cx="590966" cy="590966"/>
          </a:xfrm>
          <a:prstGeom prst="rect">
            <a:avLst/>
          </a:prstGeom>
          <a:effectLst>
            <a:glow rad="127000">
              <a:srgbClr val="FE8A5A"/>
            </a:glo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2033-8C59-4CAD-9D0F-60E8D97DC50F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6207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-0.32956 0.00023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301 L -0.33008 -0.01088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9" y="-39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-0.69815 L -0.34089 -0.62547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363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75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75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97 -0.69097 L -0.37721 -0.63194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294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750" fill="hold"/>
                                        <p:tgtEl>
                                          <p:spTgt spid="1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07" grpId="0"/>
      <p:bldP spid="107" grpId="1"/>
      <p:bldP spid="33" grpId="0"/>
      <p:bldP spid="45" grpId="0"/>
      <p:bldP spid="48" grpId="0"/>
      <p:bldP spid="51" grpId="0"/>
      <p:bldP spid="5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667" y="784536"/>
            <a:ext cx="11513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5775" indent="-342900">
              <a:spcAft>
                <a:spcPts val="1067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b="1" dirty="0"/>
              <a:t>Le cisaillement appliqué par </a:t>
            </a:r>
            <a:r>
              <a:rPr lang="fr-FR" sz="2000" b="1" dirty="0" smtClean="0"/>
              <a:t>la membrane rotative </a:t>
            </a:r>
            <a:r>
              <a:rPr lang="fr-FR" sz="2000" b="1" dirty="0"/>
              <a:t>a montré une efficacité plus élevée que celui appliqué par l’aération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667" y="3399247"/>
            <a:ext cx="11513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5775" indent="-342900">
              <a:spcAft>
                <a:spcPts val="1067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b="1" dirty="0"/>
              <a:t>Q</a:t>
            </a:r>
            <a:r>
              <a:rPr lang="fr-FR" sz="2000" b="1" dirty="0" smtClean="0"/>
              <a:t>uantification </a:t>
            </a:r>
            <a:r>
              <a:rPr lang="fr-FR" sz="2000" b="1" dirty="0"/>
              <a:t>de la fréquence de nettoyage par retro-lavage et </a:t>
            </a:r>
            <a:r>
              <a:rPr lang="fr-FR" sz="2000" b="1" dirty="0" smtClean="0"/>
              <a:t>celle </a:t>
            </a:r>
            <a:r>
              <a:rPr lang="fr-FR" sz="2000" b="1" dirty="0"/>
              <a:t>par cisaillement </a:t>
            </a:r>
            <a:r>
              <a:rPr lang="fr-FR" sz="2000" b="1" dirty="0" smtClean="0"/>
              <a:t>mécanique.</a:t>
            </a:r>
            <a:endParaRPr lang="fr-FR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213667" y="2044344"/>
            <a:ext cx="11513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5775" indent="-342900">
              <a:spcAft>
                <a:spcPts val="1067"/>
              </a:spcAft>
              <a:buSzPct val="100000"/>
              <a:buFont typeface="Wingdings" panose="05000000000000000000" pitchFamily="2" charset="2"/>
              <a:buChar char="ü"/>
            </a:pPr>
            <a:r>
              <a:rPr lang="fr-FR" sz="2000" b="1" dirty="0"/>
              <a:t>Amélioration de la productivité de l’eau, </a:t>
            </a:r>
            <a:r>
              <a:rPr lang="fr-FR" sz="2000" b="1" dirty="0" smtClean="0"/>
              <a:t>réduction </a:t>
            </a:r>
            <a:r>
              <a:rPr lang="fr-FR" sz="2000" b="1" dirty="0"/>
              <a:t>de la consommation </a:t>
            </a:r>
            <a:r>
              <a:rPr lang="fr-FR" sz="2000" b="1" dirty="0" smtClean="0"/>
              <a:t>énergétique, </a:t>
            </a:r>
            <a:r>
              <a:rPr lang="fr-FR" sz="2000" b="1" dirty="0"/>
              <a:t>et contrôle de la concentration </a:t>
            </a:r>
            <a:r>
              <a:rPr lang="fr-FR" sz="2000" b="1" dirty="0" smtClean="0"/>
              <a:t>d’entrée </a:t>
            </a:r>
            <a:r>
              <a:rPr lang="fr-FR" sz="2000" b="1" dirty="0"/>
              <a:t>pour la digestion </a:t>
            </a:r>
            <a:r>
              <a:rPr lang="fr-FR" sz="2000" b="1" dirty="0" smtClean="0"/>
              <a:t>anaérobie</a:t>
            </a:r>
            <a:endParaRPr lang="fr-FR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560442" y="5208763"/>
            <a:ext cx="1116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b="1" dirty="0"/>
              <a:t>Nécessité de tests à long terme pour évaluer la robustesse </a:t>
            </a:r>
            <a:r>
              <a:rPr lang="fr-FR" sz="2000" b="1" dirty="0" smtClean="0"/>
              <a:t>du modèle.</a:t>
            </a:r>
            <a:endParaRPr lang="fr-FR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384951" y="5817513"/>
            <a:ext cx="6274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5775" lvl="1" indent="-342900">
              <a:spcBef>
                <a:spcPts val="1600"/>
              </a:spcBef>
              <a:buSzPct val="100000"/>
              <a:buFont typeface="Wingdings" panose="05000000000000000000" pitchFamily="2" charset="2"/>
              <a:buChar char="q"/>
            </a:pPr>
            <a:r>
              <a:rPr lang="fr-FR" sz="2000" b="1" dirty="0" smtClean="0"/>
              <a:t>Application des stratégies de contrôle optimal.</a:t>
            </a:r>
            <a:endParaRPr lang="fr-FR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835236" y="4400207"/>
            <a:ext cx="252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  <a:latin typeface="Bahnschrift Condensed" panose="020B0502040204020203" pitchFamily="34" charset="0"/>
              </a:rPr>
              <a:t>Perspectives </a:t>
            </a:r>
            <a:endParaRPr lang="fr-FR" sz="4000" dirty="0">
              <a:solidFill>
                <a:schemeClr val="accent5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70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71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355D"/>
            </a:gs>
            <a:gs pos="48000">
              <a:srgbClr val="385A9E"/>
            </a:gs>
            <a:gs pos="100000">
              <a:srgbClr val="BB360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3118E2-BF00-4E44-ACE0-4A332819B70C}"/>
              </a:ext>
            </a:extLst>
          </p:cNvPr>
          <p:cNvGrpSpPr/>
          <p:nvPr/>
        </p:nvGrpSpPr>
        <p:grpSpPr>
          <a:xfrm>
            <a:off x="947010" y="2626006"/>
            <a:ext cx="2011680" cy="2011680"/>
            <a:chOff x="996873" y="2401153"/>
            <a:chExt cx="2011680" cy="201168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C8BDD49-AFBB-4295-B2B3-0C29B7E05845}"/>
                </a:ext>
              </a:extLst>
            </p:cNvPr>
            <p:cNvSpPr/>
            <p:nvPr/>
          </p:nvSpPr>
          <p:spPr>
            <a:xfrm>
              <a:off x="996873" y="3406992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1382C12-A7E5-4F4F-8A82-6093C1CC7263}"/>
                </a:ext>
              </a:extLst>
            </p:cNvPr>
            <p:cNvSpPr/>
            <p:nvPr/>
          </p:nvSpPr>
          <p:spPr>
            <a:xfrm>
              <a:off x="996873" y="2401153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FE8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78D8A57-C22B-49DE-B3EC-30C4A6BCBE37}"/>
                </a:ext>
              </a:extLst>
            </p:cNvPr>
            <p:cNvSpPr/>
            <p:nvPr/>
          </p:nvSpPr>
          <p:spPr>
            <a:xfrm>
              <a:off x="1225473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FFCE52"/>
                </a:gs>
                <a:gs pos="100000">
                  <a:srgbClr val="FF5A58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721" y="1216811"/>
            <a:ext cx="3059947" cy="3654532"/>
            <a:chOff x="270584" y="991958"/>
            <a:chExt cx="3059947" cy="3654532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DDA1338-2364-4BC1-A176-D58159530C42}"/>
                </a:ext>
              </a:extLst>
            </p:cNvPr>
            <p:cNvSpPr/>
            <p:nvPr/>
          </p:nvSpPr>
          <p:spPr>
            <a:xfrm flipV="1">
              <a:off x="763215" y="2167494"/>
              <a:ext cx="2478996" cy="2478996"/>
            </a:xfrm>
            <a:prstGeom prst="arc">
              <a:avLst>
                <a:gd name="adj1" fmla="val 10892029"/>
                <a:gd name="adj2" fmla="val 0"/>
              </a:avLst>
            </a:prstGeom>
            <a:ln w="19050">
              <a:solidFill>
                <a:srgbClr val="FE8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02018B5-EF76-42A4-95E1-6289B4836CD7}"/>
                </a:ext>
              </a:extLst>
            </p:cNvPr>
            <p:cNvSpPr/>
            <p:nvPr/>
          </p:nvSpPr>
          <p:spPr>
            <a:xfrm>
              <a:off x="3143773" y="3200224"/>
              <a:ext cx="186758" cy="206768"/>
            </a:xfrm>
            <a:prstGeom prst="triangle">
              <a:avLst/>
            </a:prstGeom>
            <a:solidFill>
              <a:srgbClr val="FE8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C33473-7DFF-4A1E-AF0A-9FDDF83DDB90}"/>
                </a:ext>
              </a:extLst>
            </p:cNvPr>
            <p:cNvSpPr txBox="1"/>
            <p:nvPr/>
          </p:nvSpPr>
          <p:spPr>
            <a:xfrm>
              <a:off x="270584" y="991958"/>
              <a:ext cx="1127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5875">
                    <a:solidFill>
                      <a:schemeClr val="bg1"/>
                    </a:solidFill>
                  </a:ln>
                  <a:noFill/>
                  <a:latin typeface="Archivo Black" panose="020B0A03020202020B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91425" y="2626004"/>
            <a:ext cx="2011680" cy="2011680"/>
            <a:chOff x="3741288" y="2401151"/>
            <a:chExt cx="2011680" cy="201168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C2558E3-7EF6-4484-9B33-0004A68186D9}"/>
                </a:ext>
              </a:extLst>
            </p:cNvPr>
            <p:cNvSpPr/>
            <p:nvPr/>
          </p:nvSpPr>
          <p:spPr>
            <a:xfrm flipV="1">
              <a:off x="3741288" y="2401151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6861DAF-06D8-455E-B5F5-14779DA4D383}"/>
                </a:ext>
              </a:extLst>
            </p:cNvPr>
            <p:cNvSpPr/>
            <p:nvPr/>
          </p:nvSpPr>
          <p:spPr>
            <a:xfrm flipV="1">
              <a:off x="3741288" y="3406992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23A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27114DC-CB47-4E38-98CC-6A34917ACD28}"/>
                </a:ext>
              </a:extLst>
            </p:cNvPr>
            <p:cNvSpPr/>
            <p:nvPr/>
          </p:nvSpPr>
          <p:spPr>
            <a:xfrm flipV="1">
              <a:off x="3969888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2CCAD2"/>
                </a:gs>
                <a:gs pos="100000">
                  <a:srgbClr val="15716F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76050" y="2392347"/>
            <a:ext cx="3049033" cy="3698547"/>
            <a:chOff x="3025913" y="2167494"/>
            <a:chExt cx="3049033" cy="3698547"/>
          </a:xfrm>
        </p:grpSpPr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35D9219D-EFC7-46A2-807A-EAD0115A63CE}"/>
                </a:ext>
              </a:extLst>
            </p:cNvPr>
            <p:cNvSpPr/>
            <p:nvPr/>
          </p:nvSpPr>
          <p:spPr>
            <a:xfrm>
              <a:off x="3507630" y="2167494"/>
              <a:ext cx="2478996" cy="2478996"/>
            </a:xfrm>
            <a:prstGeom prst="arc">
              <a:avLst>
                <a:gd name="adj1" fmla="val 10892029"/>
                <a:gd name="adj2" fmla="val 0"/>
              </a:avLst>
            </a:prstGeom>
            <a:ln w="19050">
              <a:solidFill>
                <a:srgbClr val="43BE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778408F9-6EA9-4799-A65E-D7EE5821AB5D}"/>
                </a:ext>
              </a:extLst>
            </p:cNvPr>
            <p:cNvSpPr/>
            <p:nvPr/>
          </p:nvSpPr>
          <p:spPr>
            <a:xfrm flipV="1">
              <a:off x="5888188" y="3406992"/>
              <a:ext cx="186758" cy="206768"/>
            </a:xfrm>
            <a:prstGeom prst="triangle">
              <a:avLst/>
            </a:prstGeom>
            <a:solidFill>
              <a:srgbClr val="23A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272A678-2431-4A8D-9661-0B440E46D477}"/>
                </a:ext>
              </a:extLst>
            </p:cNvPr>
            <p:cNvSpPr txBox="1"/>
            <p:nvPr/>
          </p:nvSpPr>
          <p:spPr>
            <a:xfrm>
              <a:off x="3025913" y="4850378"/>
              <a:ext cx="1127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5875">
                    <a:solidFill>
                      <a:schemeClr val="bg1"/>
                    </a:solidFill>
                  </a:ln>
                  <a:noFill/>
                  <a:latin typeface="Archivo Black" panose="020B0A03020202020B04" pitchFamily="34" charset="0"/>
                </a:rPr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8618E9D-73E1-430F-90D5-FC5B3C694BAB}"/>
              </a:ext>
            </a:extLst>
          </p:cNvPr>
          <p:cNvGrpSpPr/>
          <p:nvPr/>
        </p:nvGrpSpPr>
        <p:grpSpPr>
          <a:xfrm>
            <a:off x="6435840" y="2626006"/>
            <a:ext cx="2011680" cy="2011680"/>
            <a:chOff x="6485703" y="2401153"/>
            <a:chExt cx="2011680" cy="201168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E0C1333-0C82-4717-A4C8-05969EE8A5DD}"/>
                </a:ext>
              </a:extLst>
            </p:cNvPr>
            <p:cNvSpPr/>
            <p:nvPr/>
          </p:nvSpPr>
          <p:spPr>
            <a:xfrm>
              <a:off x="6485703" y="3406992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512F179-A650-4300-9861-CCE6D31CBD68}"/>
                </a:ext>
              </a:extLst>
            </p:cNvPr>
            <p:cNvSpPr/>
            <p:nvPr/>
          </p:nvSpPr>
          <p:spPr>
            <a:xfrm>
              <a:off x="6485703" y="2401153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8D5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E035995-87D4-4671-9D3D-51F392BC7F51}"/>
                </a:ext>
              </a:extLst>
            </p:cNvPr>
            <p:cNvSpPr/>
            <p:nvPr/>
          </p:nvSpPr>
          <p:spPr>
            <a:xfrm>
              <a:off x="6714303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CE65FB"/>
                </a:gs>
                <a:gs pos="100000">
                  <a:srgbClr val="3F4D9E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09551" y="1216811"/>
            <a:ext cx="3059947" cy="3654532"/>
            <a:chOff x="5759414" y="991958"/>
            <a:chExt cx="3059947" cy="3654532"/>
          </a:xfrm>
        </p:grpSpPr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55CE89C8-E5BE-4613-ADB4-A47B7FD2ED1C}"/>
                </a:ext>
              </a:extLst>
            </p:cNvPr>
            <p:cNvSpPr/>
            <p:nvPr/>
          </p:nvSpPr>
          <p:spPr>
            <a:xfrm flipV="1">
              <a:off x="6252045" y="2167494"/>
              <a:ext cx="2478996" cy="2478996"/>
            </a:xfrm>
            <a:prstGeom prst="arc">
              <a:avLst>
                <a:gd name="adj1" fmla="val 10892029"/>
                <a:gd name="adj2" fmla="val 0"/>
              </a:avLst>
            </a:prstGeom>
            <a:ln w="19050">
              <a:solidFill>
                <a:srgbClr val="8D59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94241962-FA6B-4DC9-B5B1-F77DDBE54878}"/>
                </a:ext>
              </a:extLst>
            </p:cNvPr>
            <p:cNvSpPr/>
            <p:nvPr/>
          </p:nvSpPr>
          <p:spPr>
            <a:xfrm>
              <a:off x="8632603" y="3200224"/>
              <a:ext cx="186758" cy="206768"/>
            </a:xfrm>
            <a:prstGeom prst="triangle">
              <a:avLst/>
            </a:prstGeom>
            <a:solidFill>
              <a:srgbClr val="8D5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BB8852B-7159-44AA-BF62-8A19C02A39FB}"/>
                </a:ext>
              </a:extLst>
            </p:cNvPr>
            <p:cNvSpPr txBox="1"/>
            <p:nvPr/>
          </p:nvSpPr>
          <p:spPr>
            <a:xfrm>
              <a:off x="5759414" y="991958"/>
              <a:ext cx="1127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5875">
                    <a:solidFill>
                      <a:schemeClr val="bg1"/>
                    </a:solidFill>
                  </a:ln>
                  <a:noFill/>
                  <a:latin typeface="Archivo Black" panose="020B0A03020202020B04" pitchFamily="34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D20BA8-C4F3-4679-BCBF-FAABADDE3C17}"/>
              </a:ext>
            </a:extLst>
          </p:cNvPr>
          <p:cNvGrpSpPr/>
          <p:nvPr/>
        </p:nvGrpSpPr>
        <p:grpSpPr>
          <a:xfrm>
            <a:off x="9180256" y="2626004"/>
            <a:ext cx="2011680" cy="2011680"/>
            <a:chOff x="9230119" y="2401151"/>
            <a:chExt cx="2011680" cy="201168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2EE35B5-3714-49B2-A0CC-DDABE733BF32}"/>
                </a:ext>
              </a:extLst>
            </p:cNvPr>
            <p:cNvSpPr/>
            <p:nvPr/>
          </p:nvSpPr>
          <p:spPr>
            <a:xfrm flipV="1">
              <a:off x="9230119" y="2401151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B2518E5-C6EB-4F48-8597-F276DC06558B}"/>
                </a:ext>
              </a:extLst>
            </p:cNvPr>
            <p:cNvSpPr/>
            <p:nvPr/>
          </p:nvSpPr>
          <p:spPr>
            <a:xfrm flipV="1">
              <a:off x="9230119" y="3406992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74C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75AB7AB-2B6C-45AA-B5CF-7720560C973B}"/>
                </a:ext>
              </a:extLst>
            </p:cNvPr>
            <p:cNvSpPr/>
            <p:nvPr/>
          </p:nvSpPr>
          <p:spPr>
            <a:xfrm flipV="1">
              <a:off x="9458719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A0D32C"/>
                </a:gs>
                <a:gs pos="100000">
                  <a:srgbClr val="46CA89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47520" y="2392347"/>
            <a:ext cx="3066394" cy="3698548"/>
            <a:chOff x="8497383" y="2167494"/>
            <a:chExt cx="3066394" cy="3698548"/>
          </a:xfrm>
        </p:grpSpPr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B9633129-1C06-4969-B038-B972505CE79F}"/>
                </a:ext>
              </a:extLst>
            </p:cNvPr>
            <p:cNvSpPr/>
            <p:nvPr/>
          </p:nvSpPr>
          <p:spPr>
            <a:xfrm>
              <a:off x="8996461" y="2167494"/>
              <a:ext cx="2478996" cy="2478996"/>
            </a:xfrm>
            <a:prstGeom prst="arc">
              <a:avLst>
                <a:gd name="adj1" fmla="val 10892029"/>
                <a:gd name="adj2" fmla="val 0"/>
              </a:avLst>
            </a:prstGeom>
            <a:ln w="19050">
              <a:solidFill>
                <a:srgbClr val="74CD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6B95AA0A-5507-4D8E-BEB8-B269B9C0D0A4}"/>
                </a:ext>
              </a:extLst>
            </p:cNvPr>
            <p:cNvSpPr/>
            <p:nvPr/>
          </p:nvSpPr>
          <p:spPr>
            <a:xfrm flipV="1">
              <a:off x="11377019" y="3406992"/>
              <a:ext cx="186758" cy="206768"/>
            </a:xfrm>
            <a:prstGeom prst="triangle">
              <a:avLst/>
            </a:prstGeom>
            <a:solidFill>
              <a:srgbClr val="74C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435B1D5-178F-4763-B61B-9A5324D3C894}"/>
                </a:ext>
              </a:extLst>
            </p:cNvPr>
            <p:cNvSpPr txBox="1"/>
            <p:nvPr/>
          </p:nvSpPr>
          <p:spPr>
            <a:xfrm>
              <a:off x="8497383" y="4850379"/>
              <a:ext cx="1127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5875">
                    <a:solidFill>
                      <a:schemeClr val="bg1"/>
                    </a:solidFill>
                  </a:ln>
                  <a:noFill/>
                  <a:latin typeface="Archivo Black" panose="020B0A03020202020B04" pitchFamily="34" charset="0"/>
                </a:rPr>
                <a:t>4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FDEFD0D-717F-4E77-837F-1081ED7F20A5}"/>
              </a:ext>
            </a:extLst>
          </p:cNvPr>
          <p:cNvSpPr/>
          <p:nvPr/>
        </p:nvSpPr>
        <p:spPr>
          <a:xfrm>
            <a:off x="1064249" y="1424980"/>
            <a:ext cx="225829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Introduction</a:t>
            </a:r>
            <a:endParaRPr lang="en-US" sz="2400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  <a:p>
            <a:endParaRPr lang="en-US" dirty="0">
              <a:solidFill>
                <a:srgbClr val="FE8C5D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1" name="Graphic 40" descr="Circles with arrows">
            <a:extLst>
              <a:ext uri="{FF2B5EF4-FFF2-40B4-BE49-F238E27FC236}">
                <a16:creationId xmlns:a16="http://schemas.microsoft.com/office/drawing/2014/main" id="{99038C04-0303-40A3-B85D-A4D8B5A01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664" y="3336123"/>
            <a:ext cx="635459" cy="635459"/>
          </a:xfrm>
          <a:prstGeom prst="rect">
            <a:avLst/>
          </a:prstGeom>
        </p:spPr>
      </p:pic>
      <p:pic>
        <p:nvPicPr>
          <p:cNvPr id="43" name="Graphic 42" descr="Cloud Computing">
            <a:extLst>
              <a:ext uri="{FF2B5EF4-FFF2-40B4-BE49-F238E27FC236}">
                <a16:creationId xmlns:a16="http://schemas.microsoft.com/office/drawing/2014/main" id="{01415FFA-DE34-45B0-9DCE-D490695B0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1482" y="3346062"/>
            <a:ext cx="571565" cy="57156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33F016E-D331-4361-8301-751099F7DBD4}"/>
              </a:ext>
            </a:extLst>
          </p:cNvPr>
          <p:cNvSpPr/>
          <p:nvPr/>
        </p:nvSpPr>
        <p:spPr>
          <a:xfrm>
            <a:off x="6599987" y="1409852"/>
            <a:ext cx="1672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5F49B1"/>
                </a:solidFill>
                <a:latin typeface="Roboto" pitchFamily="2" charset="0"/>
                <a:ea typeface="Roboto" pitchFamily="2" charset="0"/>
              </a:rPr>
              <a:t>Résultats</a:t>
            </a:r>
            <a:r>
              <a:rPr lang="en-US" b="1" dirty="0" smtClean="0">
                <a:solidFill>
                  <a:srgbClr val="5F49B1"/>
                </a:solidFill>
                <a:latin typeface="Roboto" pitchFamily="2" charset="0"/>
                <a:ea typeface="Roboto" pitchFamily="2" charset="0"/>
              </a:rPr>
              <a:t> </a:t>
            </a:r>
          </a:p>
          <a:p>
            <a:r>
              <a:rPr lang="en-US" b="1" dirty="0" smtClean="0">
                <a:solidFill>
                  <a:srgbClr val="5F49B1"/>
                </a:solidFill>
                <a:latin typeface="Roboto" pitchFamily="2" charset="0"/>
                <a:ea typeface="Roboto" pitchFamily="2" charset="0"/>
              </a:rPr>
              <a:t>et </a:t>
            </a:r>
            <a:r>
              <a:rPr lang="en-US" b="1" dirty="0">
                <a:solidFill>
                  <a:srgbClr val="5F49B1"/>
                </a:solidFill>
                <a:latin typeface="Roboto" pitchFamily="2" charset="0"/>
                <a:ea typeface="Roboto" pitchFamily="2" charset="0"/>
              </a:rPr>
              <a:t>discussions</a:t>
            </a:r>
          </a:p>
          <a:p>
            <a:endParaRPr lang="en-US" dirty="0">
              <a:solidFill>
                <a:srgbClr val="8F5CD3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0092FE-CE08-415C-A0FE-522788A1ABA2}"/>
              </a:ext>
            </a:extLst>
          </p:cNvPr>
          <p:cNvSpPr/>
          <p:nvPr/>
        </p:nvSpPr>
        <p:spPr>
          <a:xfrm>
            <a:off x="3806011" y="5281999"/>
            <a:ext cx="2510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23A8AC"/>
                </a:solidFill>
                <a:latin typeface="Roboto" pitchFamily="2" charset="0"/>
                <a:ea typeface="Roboto" pitchFamily="2" charset="0"/>
              </a:rPr>
              <a:t>Matériel et méthodes</a:t>
            </a:r>
            <a:endParaRPr lang="fr-FR" b="1" dirty="0">
              <a:solidFill>
                <a:srgbClr val="23A8AC"/>
              </a:solidFill>
              <a:latin typeface="Roboto" pitchFamily="2" charset="0"/>
              <a:ea typeface="Roboto" pitchFamily="2" charset="0"/>
            </a:endParaRPr>
          </a:p>
          <a:p>
            <a:endParaRPr lang="en-US" dirty="0">
              <a:solidFill>
                <a:srgbClr val="23A8AC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D21AFD-0C55-4031-AD49-71DF07896D0A}"/>
              </a:ext>
            </a:extLst>
          </p:cNvPr>
          <p:cNvSpPr/>
          <p:nvPr/>
        </p:nvSpPr>
        <p:spPr>
          <a:xfrm>
            <a:off x="9383428" y="5310014"/>
            <a:ext cx="1808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A0D335"/>
                </a:solidFill>
                <a:latin typeface="Roboto" pitchFamily="2" charset="0"/>
                <a:ea typeface="Roboto" pitchFamily="2" charset="0"/>
              </a:rPr>
              <a:t>Conclusions </a:t>
            </a:r>
          </a:p>
          <a:p>
            <a:r>
              <a:rPr lang="en-US" b="1" dirty="0" smtClean="0">
                <a:solidFill>
                  <a:srgbClr val="A0D335"/>
                </a:solidFill>
                <a:latin typeface="Roboto" pitchFamily="2" charset="0"/>
                <a:ea typeface="Roboto" pitchFamily="2" charset="0"/>
              </a:rPr>
              <a:t>et </a:t>
            </a:r>
            <a:r>
              <a:rPr lang="en-US" b="1" dirty="0">
                <a:solidFill>
                  <a:srgbClr val="A0D335"/>
                </a:solidFill>
                <a:latin typeface="Roboto" pitchFamily="2" charset="0"/>
                <a:ea typeface="Roboto" pitchFamily="2" charset="0"/>
              </a:rPr>
              <a:t>perspectives</a:t>
            </a:r>
          </a:p>
          <a:p>
            <a:endParaRPr lang="en-US" dirty="0">
              <a:solidFill>
                <a:srgbClr val="77CE61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8D72F9-AD20-4CB5-9585-60436491F3A6}"/>
              </a:ext>
            </a:extLst>
          </p:cNvPr>
          <p:cNvGrpSpPr/>
          <p:nvPr/>
        </p:nvGrpSpPr>
        <p:grpSpPr>
          <a:xfrm>
            <a:off x="7261135" y="3362724"/>
            <a:ext cx="349956" cy="384952"/>
            <a:chOff x="8889951" y="2760237"/>
            <a:chExt cx="402172" cy="402172"/>
          </a:xfrm>
          <a:solidFill>
            <a:schemeClr val="tx1">
              <a:alpha val="60000"/>
            </a:schemeClr>
          </a:solidFill>
        </p:grpSpPr>
        <p:sp>
          <p:nvSpPr>
            <p:cNvPr id="64" name="Freeform: Shape 35">
              <a:extLst>
                <a:ext uri="{FF2B5EF4-FFF2-40B4-BE49-F238E27FC236}">
                  <a16:creationId xmlns:a16="http://schemas.microsoft.com/office/drawing/2014/main" id="{DD86A6BB-78CE-4F27-B9F1-F34C708D8D5A}"/>
                </a:ext>
              </a:extLst>
            </p:cNvPr>
            <p:cNvSpPr/>
            <p:nvPr/>
          </p:nvSpPr>
          <p:spPr>
            <a:xfrm>
              <a:off x="8889951" y="2760237"/>
              <a:ext cx="402172" cy="402172"/>
            </a:xfrm>
            <a:custGeom>
              <a:avLst/>
              <a:gdLst>
                <a:gd name="connsiteX0" fmla="*/ 35486 w 402171"/>
                <a:gd name="connsiteY0" fmla="*/ 0 h 402171"/>
                <a:gd name="connsiteX1" fmla="*/ 0 w 402171"/>
                <a:gd name="connsiteY1" fmla="*/ 0 h 402171"/>
                <a:gd name="connsiteX2" fmla="*/ 0 w 402171"/>
                <a:gd name="connsiteY2" fmla="*/ 402172 h 402171"/>
                <a:gd name="connsiteX3" fmla="*/ 402172 w 402171"/>
                <a:gd name="connsiteY3" fmla="*/ 402172 h 402171"/>
                <a:gd name="connsiteX4" fmla="*/ 402172 w 402171"/>
                <a:gd name="connsiteY4" fmla="*/ 366686 h 402171"/>
                <a:gd name="connsiteX5" fmla="*/ 35486 w 402171"/>
                <a:gd name="connsiteY5" fmla="*/ 366686 h 40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171" h="402171">
                  <a:moveTo>
                    <a:pt x="35486" y="0"/>
                  </a:moveTo>
                  <a:lnTo>
                    <a:pt x="0" y="0"/>
                  </a:lnTo>
                  <a:lnTo>
                    <a:pt x="0" y="402172"/>
                  </a:lnTo>
                  <a:lnTo>
                    <a:pt x="402172" y="402172"/>
                  </a:lnTo>
                  <a:lnTo>
                    <a:pt x="402172" y="366686"/>
                  </a:lnTo>
                  <a:lnTo>
                    <a:pt x="35486" y="366686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6">
              <a:extLst>
                <a:ext uri="{FF2B5EF4-FFF2-40B4-BE49-F238E27FC236}">
                  <a16:creationId xmlns:a16="http://schemas.microsoft.com/office/drawing/2014/main" id="{F54646EF-E451-4C59-A359-E1FB0FE428A3}"/>
                </a:ext>
              </a:extLst>
            </p:cNvPr>
            <p:cNvSpPr/>
            <p:nvPr/>
          </p:nvSpPr>
          <p:spPr>
            <a:xfrm>
              <a:off x="8960923" y="2884437"/>
              <a:ext cx="65057" cy="207000"/>
            </a:xfrm>
            <a:custGeom>
              <a:avLst/>
              <a:gdLst>
                <a:gd name="connsiteX0" fmla="*/ 0 w 65057"/>
                <a:gd name="connsiteY0" fmla="*/ 0 h 207000"/>
                <a:gd name="connsiteX1" fmla="*/ 65057 w 65057"/>
                <a:gd name="connsiteY1" fmla="*/ 0 h 207000"/>
                <a:gd name="connsiteX2" fmla="*/ 65057 w 65057"/>
                <a:gd name="connsiteY2" fmla="*/ 207000 h 207000"/>
                <a:gd name="connsiteX3" fmla="*/ 0 w 65057"/>
                <a:gd name="connsiteY3" fmla="*/ 207000 h 2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207000">
                  <a:moveTo>
                    <a:pt x="0" y="0"/>
                  </a:moveTo>
                  <a:lnTo>
                    <a:pt x="65057" y="0"/>
                  </a:lnTo>
                  <a:lnTo>
                    <a:pt x="65057" y="207000"/>
                  </a:lnTo>
                  <a:lnTo>
                    <a:pt x="0" y="2070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7">
              <a:extLst>
                <a:ext uri="{FF2B5EF4-FFF2-40B4-BE49-F238E27FC236}">
                  <a16:creationId xmlns:a16="http://schemas.microsoft.com/office/drawing/2014/main" id="{5D0C52F9-C32E-419D-B220-0F6D39E9497D}"/>
                </a:ext>
              </a:extLst>
            </p:cNvPr>
            <p:cNvSpPr/>
            <p:nvPr/>
          </p:nvSpPr>
          <p:spPr>
            <a:xfrm>
              <a:off x="9049637" y="2760237"/>
              <a:ext cx="65057" cy="331200"/>
            </a:xfrm>
            <a:custGeom>
              <a:avLst/>
              <a:gdLst>
                <a:gd name="connsiteX0" fmla="*/ 0 w 65057"/>
                <a:gd name="connsiteY0" fmla="*/ 0 h 331200"/>
                <a:gd name="connsiteX1" fmla="*/ 65057 w 65057"/>
                <a:gd name="connsiteY1" fmla="*/ 0 h 331200"/>
                <a:gd name="connsiteX2" fmla="*/ 65057 w 65057"/>
                <a:gd name="connsiteY2" fmla="*/ 331200 h 331200"/>
                <a:gd name="connsiteX3" fmla="*/ 0 w 65057"/>
                <a:gd name="connsiteY3" fmla="*/ 331200 h 33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331200">
                  <a:moveTo>
                    <a:pt x="0" y="0"/>
                  </a:moveTo>
                  <a:lnTo>
                    <a:pt x="65057" y="0"/>
                  </a:lnTo>
                  <a:lnTo>
                    <a:pt x="65057" y="331200"/>
                  </a:lnTo>
                  <a:lnTo>
                    <a:pt x="0" y="3312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8">
              <a:extLst>
                <a:ext uri="{FF2B5EF4-FFF2-40B4-BE49-F238E27FC236}">
                  <a16:creationId xmlns:a16="http://schemas.microsoft.com/office/drawing/2014/main" id="{F13F0D42-153A-4F1F-8E8F-0852A6149010}"/>
                </a:ext>
              </a:extLst>
            </p:cNvPr>
            <p:cNvSpPr/>
            <p:nvPr/>
          </p:nvSpPr>
          <p:spPr>
            <a:xfrm>
              <a:off x="9138351" y="2884437"/>
              <a:ext cx="65057" cy="207000"/>
            </a:xfrm>
            <a:custGeom>
              <a:avLst/>
              <a:gdLst>
                <a:gd name="connsiteX0" fmla="*/ 0 w 65057"/>
                <a:gd name="connsiteY0" fmla="*/ 0 h 207000"/>
                <a:gd name="connsiteX1" fmla="*/ 65057 w 65057"/>
                <a:gd name="connsiteY1" fmla="*/ 0 h 207000"/>
                <a:gd name="connsiteX2" fmla="*/ 65057 w 65057"/>
                <a:gd name="connsiteY2" fmla="*/ 207000 h 207000"/>
                <a:gd name="connsiteX3" fmla="*/ 0 w 65057"/>
                <a:gd name="connsiteY3" fmla="*/ 207000 h 2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207000">
                  <a:moveTo>
                    <a:pt x="0" y="0"/>
                  </a:moveTo>
                  <a:lnTo>
                    <a:pt x="65057" y="0"/>
                  </a:lnTo>
                  <a:lnTo>
                    <a:pt x="65057" y="207000"/>
                  </a:lnTo>
                  <a:lnTo>
                    <a:pt x="0" y="2070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">
              <a:extLst>
                <a:ext uri="{FF2B5EF4-FFF2-40B4-BE49-F238E27FC236}">
                  <a16:creationId xmlns:a16="http://schemas.microsoft.com/office/drawing/2014/main" id="{727F78D2-5F21-4E13-B603-30213858D011}"/>
                </a:ext>
              </a:extLst>
            </p:cNvPr>
            <p:cNvSpPr/>
            <p:nvPr/>
          </p:nvSpPr>
          <p:spPr>
            <a:xfrm>
              <a:off x="9227066" y="2984980"/>
              <a:ext cx="65057" cy="106457"/>
            </a:xfrm>
            <a:custGeom>
              <a:avLst/>
              <a:gdLst>
                <a:gd name="connsiteX0" fmla="*/ 0 w 65057"/>
                <a:gd name="connsiteY0" fmla="*/ 0 h 106457"/>
                <a:gd name="connsiteX1" fmla="*/ 65057 w 65057"/>
                <a:gd name="connsiteY1" fmla="*/ 0 h 106457"/>
                <a:gd name="connsiteX2" fmla="*/ 65057 w 65057"/>
                <a:gd name="connsiteY2" fmla="*/ 106457 h 106457"/>
                <a:gd name="connsiteX3" fmla="*/ 0 w 65057"/>
                <a:gd name="connsiteY3" fmla="*/ 106457 h 10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106457">
                  <a:moveTo>
                    <a:pt x="0" y="0"/>
                  </a:moveTo>
                  <a:lnTo>
                    <a:pt x="65057" y="0"/>
                  </a:lnTo>
                  <a:lnTo>
                    <a:pt x="65057" y="106457"/>
                  </a:lnTo>
                  <a:lnTo>
                    <a:pt x="0" y="106457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9" name="Graphic 24" descr="Lightbulb">
            <a:extLst>
              <a:ext uri="{FF2B5EF4-FFF2-40B4-BE49-F238E27FC236}">
                <a16:creationId xmlns:a16="http://schemas.microsoft.com/office/drawing/2014/main" id="{ED357C56-DF0C-4F38-8FCC-8F300979B5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7675" y="3258713"/>
            <a:ext cx="590966" cy="590966"/>
          </a:xfrm>
          <a:prstGeom prst="rect">
            <a:avLst/>
          </a:prstGeom>
          <a:effectLst>
            <a:glow rad="127000">
              <a:srgbClr val="FE8A5A"/>
            </a:glow>
          </a:effectLst>
        </p:spPr>
      </p:pic>
      <p:sp>
        <p:nvSpPr>
          <p:cNvPr id="15" name="Rectangle 14"/>
          <p:cNvSpPr/>
          <p:nvPr/>
        </p:nvSpPr>
        <p:spPr>
          <a:xfrm>
            <a:off x="2958690" y="773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PLAN</a:t>
            </a:r>
            <a:endParaRPr lang="en-US" sz="5400" b="1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2033-8C59-4CAD-9D0F-60E8D97DC50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49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3375 0.00671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324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0.34375 -0.12269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-613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0.3375 0.01018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509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32721 -0.0423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54" y="-213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45" grpId="1"/>
      <p:bldP spid="48" grpId="1"/>
      <p:bldP spid="51" grpId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2235" y="2179782"/>
            <a:ext cx="9441874" cy="1819998"/>
          </a:xfrm>
        </p:spPr>
        <p:txBody>
          <a:bodyPr>
            <a:noAutofit/>
          </a:bodyPr>
          <a:lstStyle/>
          <a:p>
            <a:r>
              <a:rPr lang="fr-FR" sz="6600" b="1" dirty="0" smtClean="0">
                <a:solidFill>
                  <a:schemeClr val="accent5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Merci pour votre attention</a:t>
            </a:r>
            <a:endParaRPr lang="fr-FR" sz="6600" b="1" dirty="0">
              <a:solidFill>
                <a:schemeClr val="accent5">
                  <a:lumMod val="75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2033-8C59-4CAD-9D0F-60E8D97DC50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0869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1137" y="271427"/>
            <a:ext cx="3516128" cy="736316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+mn-lt"/>
              </a:rPr>
              <a:t>Introduction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2033-8C59-4CAD-9D0F-60E8D97DC50F}" type="slidenum">
              <a:rPr lang="fr-FR" smtClean="0"/>
              <a:t>3</a:t>
            </a:fld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F0954A"/>
          </a:solidFill>
          <a:ln>
            <a:solidFill>
              <a:srgbClr val="F09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31" name="ZoneTexte 30"/>
          <p:cNvSpPr txBox="1"/>
          <p:nvPr/>
        </p:nvSpPr>
        <p:spPr>
          <a:xfrm>
            <a:off x="473557" y="877456"/>
            <a:ext cx="274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Problématique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82754" y="1424851"/>
            <a:ext cx="11071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La qualité de l’eau traitée a été améliorée par la technologie des systèmes de filtration membranaire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919230" y="3816204"/>
            <a:ext cx="4271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solidFill>
                  <a:srgbClr val="FF0000"/>
                </a:solidFill>
              </a:rPr>
              <a:t>(-) Désavantages: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2"/>
                </a:solidFill>
              </a:rPr>
              <a:t>Procédé énergivore, notamment en raison du colmatage des membranes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978902" y="1920714"/>
            <a:ext cx="47361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u="sng" dirty="0">
                <a:solidFill>
                  <a:srgbClr val="70AD47"/>
                </a:solidFill>
              </a:rPr>
              <a:t>(+) Avantages: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Aspect non contaminant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Elimination simultanée de certains contaminants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600" dirty="0"/>
              <a:t>Facilité d’automatisation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302326" y="6018417"/>
            <a:ext cx="9179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 Modélisation des systèmes de filtration pour comprendre et gérer le colmatage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473557" y="6058994"/>
            <a:ext cx="697847" cy="3065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grpSp>
        <p:nvGrpSpPr>
          <p:cNvPr id="12" name="Groupe 11"/>
          <p:cNvGrpSpPr/>
          <p:nvPr/>
        </p:nvGrpSpPr>
        <p:grpSpPr>
          <a:xfrm>
            <a:off x="6633494" y="3062016"/>
            <a:ext cx="4610551" cy="2445815"/>
            <a:chOff x="-805698" y="4097781"/>
            <a:chExt cx="4630146" cy="2117095"/>
          </a:xfrm>
        </p:grpSpPr>
        <p:sp>
          <p:nvSpPr>
            <p:cNvPr id="14" name="Rectangle 13"/>
            <p:cNvSpPr/>
            <p:nvPr/>
          </p:nvSpPr>
          <p:spPr>
            <a:xfrm>
              <a:off x="842403" y="4322869"/>
              <a:ext cx="2088231" cy="1795331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fr-FR" sz="2400" b="1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" name="Connecteur droit 14"/>
            <p:cNvCxnSpPr/>
            <p:nvPr/>
          </p:nvCxnSpPr>
          <p:spPr>
            <a:xfrm flipV="1">
              <a:off x="848501" y="4097781"/>
              <a:ext cx="0" cy="36004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6" name="Connecteur droit 15"/>
            <p:cNvCxnSpPr/>
            <p:nvPr/>
          </p:nvCxnSpPr>
          <p:spPr>
            <a:xfrm flipV="1">
              <a:off x="2931595" y="4101976"/>
              <a:ext cx="0" cy="360040"/>
            </a:xfrm>
            <a:prstGeom prst="line">
              <a:avLst/>
            </a:prstGeom>
            <a:noFill/>
            <a:ln w="222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17" name="Group 74"/>
            <p:cNvGrpSpPr>
              <a:grpSpLocks/>
            </p:cNvGrpSpPr>
            <p:nvPr/>
          </p:nvGrpSpPr>
          <p:grpSpPr bwMode="auto">
            <a:xfrm flipV="1">
              <a:off x="2211943" y="4678382"/>
              <a:ext cx="502667" cy="1242318"/>
              <a:chOff x="3833" y="651"/>
              <a:chExt cx="362" cy="964"/>
            </a:xfrm>
          </p:grpSpPr>
          <p:sp>
            <p:nvSpPr>
              <p:cNvPr id="41" name="Rectangle 58"/>
              <p:cNvSpPr>
                <a:spLocks noChangeArrowheads="1"/>
              </p:cNvSpPr>
              <p:nvPr/>
            </p:nvSpPr>
            <p:spPr bwMode="auto">
              <a:xfrm>
                <a:off x="3833" y="663"/>
                <a:ext cx="362" cy="952"/>
              </a:xfrm>
              <a:prstGeom prst="rect">
                <a:avLst/>
              </a:prstGeom>
              <a:solidFill>
                <a:sysClr val="window" lastClr="FFFFFF"/>
              </a:solidFill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1219170">
                  <a:defRPr/>
                </a:pPr>
                <a:endParaRPr lang="fr-FR" sz="2400" b="1" ker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2" name="Line 59"/>
              <p:cNvSpPr>
                <a:spLocks noChangeShapeType="1"/>
              </p:cNvSpPr>
              <p:nvPr/>
            </p:nvSpPr>
            <p:spPr bwMode="auto">
              <a:xfrm flipH="1" flipV="1">
                <a:off x="3969" y="651"/>
                <a:ext cx="136" cy="964"/>
              </a:xfrm>
              <a:prstGeom prst="line">
                <a:avLst/>
              </a:prstGeom>
              <a:noFill/>
              <a:ln w="25400">
                <a:solidFill>
                  <a:sysClr val="windowText" lastClr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>
                  <a:defRPr/>
                </a:pPr>
                <a:endParaRPr lang="fr-FR" sz="2400" b="1" ker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Line 60"/>
            <p:cNvSpPr>
              <a:spLocks noChangeShapeType="1"/>
            </p:cNvSpPr>
            <p:nvPr/>
          </p:nvSpPr>
          <p:spPr bwMode="auto">
            <a:xfrm>
              <a:off x="266337" y="4754243"/>
              <a:ext cx="576065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>
                <a:defRPr/>
              </a:pPr>
              <a:endParaRPr lang="fr-FR" sz="2400" b="1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>
              <a:off x="2601814" y="5599499"/>
              <a:ext cx="504056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>
                <a:defRPr/>
              </a:pPr>
              <a:endParaRPr lang="fr-FR" sz="2400" b="1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Line 60"/>
            <p:cNvSpPr>
              <a:spLocks noChangeShapeType="1"/>
            </p:cNvSpPr>
            <p:nvPr/>
          </p:nvSpPr>
          <p:spPr bwMode="auto">
            <a:xfrm>
              <a:off x="2930634" y="4678040"/>
              <a:ext cx="720080" cy="0"/>
            </a:xfrm>
            <a:prstGeom prst="line">
              <a:avLst/>
            </a:prstGeom>
            <a:noFill/>
            <a:ln w="25400">
              <a:solidFill>
                <a:sysClr val="windowText" lastClr="0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>
                <a:defRPr/>
              </a:pPr>
              <a:endParaRPr lang="fr-FR" sz="2400" b="1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-805698" y="4418566"/>
              <a:ext cx="1757199" cy="719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fr-FR" sz="2400" b="1" kern="0" dirty="0">
                  <a:solidFill>
                    <a:prstClr val="black"/>
                  </a:solidFill>
                  <a:latin typeface="Calibri"/>
                </a:rPr>
                <a:t>Eau brute (EUB)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714155" y="4330137"/>
              <a:ext cx="2013732" cy="364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fr-FR" sz="2133" b="1" kern="0" dirty="0">
                  <a:solidFill>
                    <a:prstClr val="black"/>
                  </a:solidFill>
                  <a:latin typeface="Calibri"/>
                </a:rPr>
                <a:t>Ultrafiltration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138546" y="5974184"/>
              <a:ext cx="648072" cy="72008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170">
                <a:defRPr/>
              </a:pPr>
              <a:endParaRPr lang="fr-FR" sz="24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Line 60"/>
            <p:cNvSpPr>
              <a:spLocks noChangeShapeType="1"/>
            </p:cNvSpPr>
            <p:nvPr/>
          </p:nvSpPr>
          <p:spPr bwMode="auto">
            <a:xfrm flipH="1" flipV="1">
              <a:off x="2782535" y="6013517"/>
              <a:ext cx="312088" cy="0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>
                <a:defRPr/>
              </a:pPr>
              <a:endParaRPr lang="fr-FR" sz="2400" b="1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058881" y="5815259"/>
              <a:ext cx="765567" cy="399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defRPr/>
              </a:pPr>
              <a:r>
                <a:rPr lang="fr-FR" sz="2400" kern="0" dirty="0">
                  <a:solidFill>
                    <a:prstClr val="black"/>
                  </a:solidFill>
                  <a:latin typeface="Calibri"/>
                </a:rPr>
                <a:t>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05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1613772"/>
            <a:ext cx="5938684" cy="789832"/>
          </a:xfrm>
          <a:prstGeom prst="rect">
            <a:avLst/>
          </a:prstGeom>
          <a:noFill/>
          <a:ln>
            <a:noFill/>
          </a:ln>
        </p:spPr>
        <p:txBody>
          <a:bodyPr wrap="square" lIns="254000" tIns="0" rIns="0" bIns="254000" anchor="t">
            <a:spAutoFit/>
          </a:bodyPr>
          <a:lstStyle/>
          <a:p>
            <a:pPr marL="304792" indent="-121917">
              <a:spcAft>
                <a:spcPts val="1067"/>
              </a:spcAft>
              <a:buSzPct val="100000"/>
              <a:buFont typeface="Arial"/>
              <a:buChar char="•"/>
            </a:pPr>
            <a:r>
              <a:rPr sz="1733" b="1" dirty="0" err="1">
                <a:solidFill>
                  <a:srgbClr val="616161"/>
                </a:solidFill>
                <a:latin typeface="Proxima Nova"/>
              </a:rPr>
              <a:t>Objectif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principal 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: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Examiner la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faisabilité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de la filtration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directe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par </a:t>
            </a:r>
            <a:r>
              <a:rPr lang="fr-FR" sz="1733" dirty="0">
                <a:solidFill>
                  <a:srgbClr val="616161"/>
                </a:solidFill>
                <a:latin typeface="Proxima Nova"/>
              </a:rPr>
              <a:t>des 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membrane</a:t>
            </a:r>
            <a:r>
              <a:rPr lang="fr-FR" sz="1733" dirty="0">
                <a:solidFill>
                  <a:srgbClr val="616161"/>
                </a:solidFill>
                <a:latin typeface="Proxima Nova"/>
              </a:rPr>
              <a:t>s </a:t>
            </a:r>
            <a:r>
              <a:rPr lang="fr-FR" sz="1733" dirty="0" smtClean="0">
                <a:solidFill>
                  <a:srgbClr val="616161"/>
                </a:solidFill>
                <a:latin typeface="Proxima Nova"/>
              </a:rPr>
              <a:t>UF</a:t>
            </a:r>
            <a:r>
              <a:rPr sz="1733" dirty="0" smtClean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(DMF)</a:t>
            </a:r>
            <a:r>
              <a:rPr lang="fr-FR" sz="1733" dirty="0">
                <a:solidFill>
                  <a:srgbClr val="616161"/>
                </a:solidFill>
                <a:latin typeface="Proxima Nova"/>
              </a:rPr>
              <a:t>,</a:t>
            </a:r>
            <a:endParaRPr sz="1733" dirty="0">
              <a:solidFill>
                <a:srgbClr val="616161"/>
              </a:solidFill>
              <a:latin typeface="Proxima Nova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61137" y="271427"/>
            <a:ext cx="3516128" cy="736316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+mn-lt"/>
              </a:rPr>
              <a:t>Introduction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73557" y="877456"/>
            <a:ext cx="2740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Objectifs</a:t>
            </a:r>
          </a:p>
        </p:txBody>
      </p:sp>
      <p:sp>
        <p:nvSpPr>
          <p:cNvPr id="175" name="ZoneTexte 174"/>
          <p:cNvSpPr txBox="1"/>
          <p:nvPr/>
        </p:nvSpPr>
        <p:spPr>
          <a:xfrm>
            <a:off x="8076503" y="1508864"/>
            <a:ext cx="4216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fr-FR" sz="2400" b="1" kern="0" dirty="0">
                <a:solidFill>
                  <a:srgbClr val="728C8B"/>
                </a:solidFill>
                <a:latin typeface="Calibri"/>
              </a:rPr>
              <a:t>Réseau de Collecte Eaux Usées</a:t>
            </a:r>
          </a:p>
        </p:txBody>
      </p:sp>
      <p:grpSp>
        <p:nvGrpSpPr>
          <p:cNvPr id="300" name="Groupe 299"/>
          <p:cNvGrpSpPr/>
          <p:nvPr/>
        </p:nvGrpSpPr>
        <p:grpSpPr>
          <a:xfrm>
            <a:off x="7585283" y="1944650"/>
            <a:ext cx="4130780" cy="3094197"/>
            <a:chOff x="4566070" y="1024960"/>
            <a:chExt cx="3946417" cy="2743281"/>
          </a:xfrm>
        </p:grpSpPr>
        <p:grpSp>
          <p:nvGrpSpPr>
            <p:cNvPr id="187" name="Groupe 186"/>
            <p:cNvGrpSpPr/>
            <p:nvPr/>
          </p:nvGrpSpPr>
          <p:grpSpPr>
            <a:xfrm>
              <a:off x="4718975" y="1154955"/>
              <a:ext cx="3748768" cy="2613286"/>
              <a:chOff x="3068721" y="2262851"/>
              <a:chExt cx="3748768" cy="2613286"/>
            </a:xfrm>
          </p:grpSpPr>
          <p:grpSp>
            <p:nvGrpSpPr>
              <p:cNvPr id="188" name="Groupe 187"/>
              <p:cNvGrpSpPr/>
              <p:nvPr/>
            </p:nvGrpSpPr>
            <p:grpSpPr>
              <a:xfrm>
                <a:off x="3068721" y="2262851"/>
                <a:ext cx="3748768" cy="2613286"/>
                <a:chOff x="3068721" y="2262851"/>
                <a:chExt cx="3748768" cy="2613286"/>
              </a:xfrm>
            </p:grpSpPr>
            <p:sp>
              <p:nvSpPr>
                <p:cNvPr id="191" name="Forme libre 190"/>
                <p:cNvSpPr/>
                <p:nvPr/>
              </p:nvSpPr>
              <p:spPr>
                <a:xfrm>
                  <a:off x="3068721" y="2446402"/>
                  <a:ext cx="2175059" cy="2326511"/>
                </a:xfrm>
                <a:custGeom>
                  <a:avLst/>
                  <a:gdLst>
                    <a:gd name="connsiteX0" fmla="*/ 398345 w 2175059"/>
                    <a:gd name="connsiteY0" fmla="*/ 0 h 2326511"/>
                    <a:gd name="connsiteX1" fmla="*/ 137914 w 2175059"/>
                    <a:gd name="connsiteY1" fmla="*/ 167833 h 2326511"/>
                    <a:gd name="connsiteX2" fmla="*/ 27955 w 2175059"/>
                    <a:gd name="connsiteY2" fmla="*/ 300942 h 2326511"/>
                    <a:gd name="connsiteX3" fmla="*/ 4805 w 2175059"/>
                    <a:gd name="connsiteY3" fmla="*/ 387752 h 2326511"/>
                    <a:gd name="connsiteX4" fmla="*/ 103190 w 2175059"/>
                    <a:gd name="connsiteY4" fmla="*/ 497711 h 2326511"/>
                    <a:gd name="connsiteX5" fmla="*/ 548816 w 2175059"/>
                    <a:gd name="connsiteY5" fmla="*/ 636608 h 2326511"/>
                    <a:gd name="connsiteX6" fmla="*/ 1231722 w 2175059"/>
                    <a:gd name="connsiteY6" fmla="*/ 839164 h 2326511"/>
                    <a:gd name="connsiteX7" fmla="*/ 1359043 w 2175059"/>
                    <a:gd name="connsiteY7" fmla="*/ 943337 h 2326511"/>
                    <a:gd name="connsiteX8" fmla="*/ 1411130 w 2175059"/>
                    <a:gd name="connsiteY8" fmla="*/ 1186405 h 2326511"/>
                    <a:gd name="connsiteX9" fmla="*/ 1422704 w 2175059"/>
                    <a:gd name="connsiteY9" fmla="*/ 1365813 h 2326511"/>
                    <a:gd name="connsiteX10" fmla="*/ 1665773 w 2175059"/>
                    <a:gd name="connsiteY10" fmla="*/ 1522071 h 2326511"/>
                    <a:gd name="connsiteX11" fmla="*/ 1793094 w 2175059"/>
                    <a:gd name="connsiteY11" fmla="*/ 1765139 h 2326511"/>
                    <a:gd name="connsiteX12" fmla="*/ 1920416 w 2175059"/>
                    <a:gd name="connsiteY12" fmla="*/ 1909823 h 2326511"/>
                    <a:gd name="connsiteX13" fmla="*/ 2122973 w 2175059"/>
                    <a:gd name="connsiteY13" fmla="*/ 2019782 h 2326511"/>
                    <a:gd name="connsiteX14" fmla="*/ 2175059 w 2175059"/>
                    <a:gd name="connsiteY14" fmla="*/ 2326511 h 2326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175059" h="2326511">
                      <a:moveTo>
                        <a:pt x="398345" y="0"/>
                      </a:moveTo>
                      <a:cubicBezTo>
                        <a:pt x="298995" y="58838"/>
                        <a:pt x="199646" y="117676"/>
                        <a:pt x="137914" y="167833"/>
                      </a:cubicBezTo>
                      <a:cubicBezTo>
                        <a:pt x="76182" y="217990"/>
                        <a:pt x="50140" y="264289"/>
                        <a:pt x="27955" y="300942"/>
                      </a:cubicBezTo>
                      <a:cubicBezTo>
                        <a:pt x="5770" y="337595"/>
                        <a:pt x="-7734" y="354957"/>
                        <a:pt x="4805" y="387752"/>
                      </a:cubicBezTo>
                      <a:cubicBezTo>
                        <a:pt x="17344" y="420547"/>
                        <a:pt x="12522" y="456235"/>
                        <a:pt x="103190" y="497711"/>
                      </a:cubicBezTo>
                      <a:cubicBezTo>
                        <a:pt x="193858" y="539187"/>
                        <a:pt x="548816" y="636608"/>
                        <a:pt x="548816" y="636608"/>
                      </a:cubicBezTo>
                      <a:cubicBezTo>
                        <a:pt x="736905" y="693517"/>
                        <a:pt x="1096684" y="788043"/>
                        <a:pt x="1231722" y="839164"/>
                      </a:cubicBezTo>
                      <a:cubicBezTo>
                        <a:pt x="1366760" y="890285"/>
                        <a:pt x="1329142" y="885464"/>
                        <a:pt x="1359043" y="943337"/>
                      </a:cubicBezTo>
                      <a:cubicBezTo>
                        <a:pt x="1388944" y="1001210"/>
                        <a:pt x="1400520" y="1115992"/>
                        <a:pt x="1411130" y="1186405"/>
                      </a:cubicBezTo>
                      <a:cubicBezTo>
                        <a:pt x="1421740" y="1256818"/>
                        <a:pt x="1380264" y="1309869"/>
                        <a:pt x="1422704" y="1365813"/>
                      </a:cubicBezTo>
                      <a:cubicBezTo>
                        <a:pt x="1465144" y="1421757"/>
                        <a:pt x="1604041" y="1455517"/>
                        <a:pt x="1665773" y="1522071"/>
                      </a:cubicBezTo>
                      <a:cubicBezTo>
                        <a:pt x="1727505" y="1588625"/>
                        <a:pt x="1750654" y="1700514"/>
                        <a:pt x="1793094" y="1765139"/>
                      </a:cubicBezTo>
                      <a:cubicBezTo>
                        <a:pt x="1835535" y="1829764"/>
                        <a:pt x="1865436" y="1867383"/>
                        <a:pt x="1920416" y="1909823"/>
                      </a:cubicBezTo>
                      <a:cubicBezTo>
                        <a:pt x="1975396" y="1952263"/>
                        <a:pt x="2080532" y="1950334"/>
                        <a:pt x="2122973" y="2019782"/>
                      </a:cubicBezTo>
                      <a:cubicBezTo>
                        <a:pt x="2165414" y="2089230"/>
                        <a:pt x="2170236" y="2207870"/>
                        <a:pt x="2175059" y="232651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192" name="Forme libre 191"/>
                <p:cNvSpPr/>
                <p:nvPr/>
              </p:nvSpPr>
              <p:spPr>
                <a:xfrm>
                  <a:off x="5162309" y="2262851"/>
                  <a:ext cx="1655180" cy="2164465"/>
                </a:xfrm>
                <a:custGeom>
                  <a:avLst/>
                  <a:gdLst>
                    <a:gd name="connsiteX0" fmla="*/ 1655180 w 1655180"/>
                    <a:gd name="connsiteY0" fmla="*/ 0 h 2164465"/>
                    <a:gd name="connsiteX1" fmla="*/ 1307939 w 1655180"/>
                    <a:gd name="connsiteY1" fmla="*/ 46298 h 2164465"/>
                    <a:gd name="connsiteX2" fmla="*/ 879676 w 1655180"/>
                    <a:gd name="connsiteY2" fmla="*/ 277792 h 2164465"/>
                    <a:gd name="connsiteX3" fmla="*/ 457200 w 1655180"/>
                    <a:gd name="connsiteY3" fmla="*/ 555584 h 2164465"/>
                    <a:gd name="connsiteX4" fmla="*/ 272005 w 1655180"/>
                    <a:gd name="connsiteY4" fmla="*/ 642395 h 2164465"/>
                    <a:gd name="connsiteX5" fmla="*/ 237281 w 1655180"/>
                    <a:gd name="connsiteY5" fmla="*/ 706055 h 2164465"/>
                    <a:gd name="connsiteX6" fmla="*/ 225706 w 1655180"/>
                    <a:gd name="connsiteY6" fmla="*/ 937549 h 2164465"/>
                    <a:gd name="connsiteX7" fmla="*/ 179407 w 1655180"/>
                    <a:gd name="connsiteY7" fmla="*/ 1174830 h 2164465"/>
                    <a:gd name="connsiteX8" fmla="*/ 92597 w 1655180"/>
                    <a:gd name="connsiteY8" fmla="*/ 1892460 h 2164465"/>
                    <a:gd name="connsiteX9" fmla="*/ 92597 w 1655180"/>
                    <a:gd name="connsiteY9" fmla="*/ 2025569 h 2164465"/>
                    <a:gd name="connsiteX10" fmla="*/ 0 w 1655180"/>
                    <a:gd name="connsiteY10" fmla="*/ 2164465 h 2164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55180" h="2164465">
                      <a:moveTo>
                        <a:pt x="1655180" y="0"/>
                      </a:moveTo>
                      <a:cubicBezTo>
                        <a:pt x="1546185" y="-1"/>
                        <a:pt x="1437190" y="-1"/>
                        <a:pt x="1307939" y="46298"/>
                      </a:cubicBezTo>
                      <a:cubicBezTo>
                        <a:pt x="1178688" y="92597"/>
                        <a:pt x="1021466" y="192911"/>
                        <a:pt x="879676" y="277792"/>
                      </a:cubicBezTo>
                      <a:cubicBezTo>
                        <a:pt x="737886" y="362673"/>
                        <a:pt x="558478" y="494817"/>
                        <a:pt x="457200" y="555584"/>
                      </a:cubicBezTo>
                      <a:cubicBezTo>
                        <a:pt x="355921" y="616351"/>
                        <a:pt x="308658" y="617317"/>
                        <a:pt x="272005" y="642395"/>
                      </a:cubicBezTo>
                      <a:cubicBezTo>
                        <a:pt x="235352" y="667473"/>
                        <a:pt x="244997" y="656863"/>
                        <a:pt x="237281" y="706055"/>
                      </a:cubicBezTo>
                      <a:cubicBezTo>
                        <a:pt x="229565" y="755247"/>
                        <a:pt x="235352" y="859420"/>
                        <a:pt x="225706" y="937549"/>
                      </a:cubicBezTo>
                      <a:cubicBezTo>
                        <a:pt x="216060" y="1015678"/>
                        <a:pt x="201592" y="1015678"/>
                        <a:pt x="179407" y="1174830"/>
                      </a:cubicBezTo>
                      <a:cubicBezTo>
                        <a:pt x="157222" y="1333982"/>
                        <a:pt x="107065" y="1750670"/>
                        <a:pt x="92597" y="1892460"/>
                      </a:cubicBezTo>
                      <a:cubicBezTo>
                        <a:pt x="78129" y="2034250"/>
                        <a:pt x="108030" y="1980235"/>
                        <a:pt x="92597" y="2025569"/>
                      </a:cubicBezTo>
                      <a:cubicBezTo>
                        <a:pt x="77164" y="2070903"/>
                        <a:pt x="38582" y="2117684"/>
                        <a:pt x="0" y="2164465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193" name="Forme libre 192"/>
                <p:cNvSpPr/>
                <p:nvPr/>
              </p:nvSpPr>
              <p:spPr>
                <a:xfrm>
                  <a:off x="5087073" y="2338086"/>
                  <a:ext cx="625033" cy="405114"/>
                </a:xfrm>
                <a:custGeom>
                  <a:avLst/>
                  <a:gdLst>
                    <a:gd name="connsiteX0" fmla="*/ 0 w 625033"/>
                    <a:gd name="connsiteY0" fmla="*/ 0 h 405114"/>
                    <a:gd name="connsiteX1" fmla="*/ 225707 w 625033"/>
                    <a:gd name="connsiteY1" fmla="*/ 40511 h 405114"/>
                    <a:gd name="connsiteX2" fmla="*/ 405114 w 625033"/>
                    <a:gd name="connsiteY2" fmla="*/ 179408 h 405114"/>
                    <a:gd name="connsiteX3" fmla="*/ 625033 w 625033"/>
                    <a:gd name="connsiteY3" fmla="*/ 405114 h 4051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25033" h="405114">
                      <a:moveTo>
                        <a:pt x="0" y="0"/>
                      </a:moveTo>
                      <a:cubicBezTo>
                        <a:pt x="79094" y="5305"/>
                        <a:pt x="158188" y="10610"/>
                        <a:pt x="225707" y="40511"/>
                      </a:cubicBezTo>
                      <a:cubicBezTo>
                        <a:pt x="293226" y="70412"/>
                        <a:pt x="338560" y="118641"/>
                        <a:pt x="405114" y="179408"/>
                      </a:cubicBezTo>
                      <a:cubicBezTo>
                        <a:pt x="471668" y="240175"/>
                        <a:pt x="548350" y="322644"/>
                        <a:pt x="625033" y="405114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194" name="Forme libre 193"/>
                <p:cNvSpPr/>
                <p:nvPr/>
              </p:nvSpPr>
              <p:spPr>
                <a:xfrm>
                  <a:off x="5260694" y="2592729"/>
                  <a:ext cx="1541324" cy="1759965"/>
                </a:xfrm>
                <a:custGeom>
                  <a:avLst/>
                  <a:gdLst>
                    <a:gd name="connsiteX0" fmla="*/ 1533645 w 1541324"/>
                    <a:gd name="connsiteY0" fmla="*/ 0 h 1759965"/>
                    <a:gd name="connsiteX1" fmla="*/ 1539433 w 1541324"/>
                    <a:gd name="connsiteY1" fmla="*/ 272005 h 1759965"/>
                    <a:gd name="connsiteX2" fmla="*/ 1504709 w 1541324"/>
                    <a:gd name="connsiteY2" fmla="*/ 474562 h 1759965"/>
                    <a:gd name="connsiteX3" fmla="*/ 1221129 w 1541324"/>
                    <a:gd name="connsiteY3" fmla="*/ 914400 h 1759965"/>
                    <a:gd name="connsiteX4" fmla="*/ 1105382 w 1541324"/>
                    <a:gd name="connsiteY4" fmla="*/ 1481560 h 1759965"/>
                    <a:gd name="connsiteX5" fmla="*/ 1059083 w 1541324"/>
                    <a:gd name="connsiteY5" fmla="*/ 1666755 h 1759965"/>
                    <a:gd name="connsiteX6" fmla="*/ 758141 w 1541324"/>
                    <a:gd name="connsiteY6" fmla="*/ 1713053 h 1759965"/>
                    <a:gd name="connsiteX7" fmla="*/ 243068 w 1541324"/>
                    <a:gd name="connsiteY7" fmla="*/ 1759352 h 1759965"/>
                    <a:gd name="connsiteX8" fmla="*/ 0 w 1541324"/>
                    <a:gd name="connsiteY8" fmla="*/ 1678329 h 1759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41324" h="1759965">
                      <a:moveTo>
                        <a:pt x="1533645" y="0"/>
                      </a:moveTo>
                      <a:cubicBezTo>
                        <a:pt x="1538950" y="96455"/>
                        <a:pt x="1544256" y="192911"/>
                        <a:pt x="1539433" y="272005"/>
                      </a:cubicBezTo>
                      <a:cubicBezTo>
                        <a:pt x="1534610" y="351099"/>
                        <a:pt x="1557760" y="367496"/>
                        <a:pt x="1504709" y="474562"/>
                      </a:cubicBezTo>
                      <a:cubicBezTo>
                        <a:pt x="1451658" y="581628"/>
                        <a:pt x="1287683" y="746567"/>
                        <a:pt x="1221129" y="914400"/>
                      </a:cubicBezTo>
                      <a:cubicBezTo>
                        <a:pt x="1154575" y="1082233"/>
                        <a:pt x="1132390" y="1356168"/>
                        <a:pt x="1105382" y="1481560"/>
                      </a:cubicBezTo>
                      <a:cubicBezTo>
                        <a:pt x="1078374" y="1606952"/>
                        <a:pt x="1116956" y="1628173"/>
                        <a:pt x="1059083" y="1666755"/>
                      </a:cubicBezTo>
                      <a:cubicBezTo>
                        <a:pt x="1001210" y="1705337"/>
                        <a:pt x="894143" y="1697620"/>
                        <a:pt x="758141" y="1713053"/>
                      </a:cubicBezTo>
                      <a:cubicBezTo>
                        <a:pt x="622139" y="1728486"/>
                        <a:pt x="369425" y="1765139"/>
                        <a:pt x="243068" y="1759352"/>
                      </a:cubicBezTo>
                      <a:cubicBezTo>
                        <a:pt x="116711" y="1753565"/>
                        <a:pt x="58355" y="1715947"/>
                        <a:pt x="0" y="1678329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195" name="Forme libre 194"/>
                <p:cNvSpPr/>
                <p:nvPr/>
              </p:nvSpPr>
              <p:spPr>
                <a:xfrm>
                  <a:off x="5152445" y="4265875"/>
                  <a:ext cx="111318" cy="163002"/>
                </a:xfrm>
                <a:custGeom>
                  <a:avLst/>
                  <a:gdLst>
                    <a:gd name="connsiteX0" fmla="*/ 0 w 111318"/>
                    <a:gd name="connsiteY0" fmla="*/ 163002 h 163002"/>
                    <a:gd name="connsiteX1" fmla="*/ 69574 w 111318"/>
                    <a:gd name="connsiteY1" fmla="*/ 77525 h 163002"/>
                    <a:gd name="connsiteX2" fmla="*/ 111318 w 111318"/>
                    <a:gd name="connsiteY2" fmla="*/ 0 h 163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11318" h="163002">
                      <a:moveTo>
                        <a:pt x="0" y="163002"/>
                      </a:moveTo>
                      <a:cubicBezTo>
                        <a:pt x="25510" y="133847"/>
                        <a:pt x="51021" y="104692"/>
                        <a:pt x="69574" y="77525"/>
                      </a:cubicBezTo>
                      <a:cubicBezTo>
                        <a:pt x="88127" y="50358"/>
                        <a:pt x="99722" y="25179"/>
                        <a:pt x="111318" y="0"/>
                      </a:cubicBezTo>
                    </a:path>
                  </a:pathLst>
                </a:custGeom>
                <a:noFill/>
                <a:ln w="508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196" name="Forme libre 195"/>
                <p:cNvSpPr/>
                <p:nvPr/>
              </p:nvSpPr>
              <p:spPr>
                <a:xfrm>
                  <a:off x="5128591" y="4426889"/>
                  <a:ext cx="111319" cy="449248"/>
                </a:xfrm>
                <a:custGeom>
                  <a:avLst/>
                  <a:gdLst>
                    <a:gd name="connsiteX0" fmla="*/ 0 w 111319"/>
                    <a:gd name="connsiteY0" fmla="*/ 0 h 449248"/>
                    <a:gd name="connsiteX1" fmla="*/ 61623 w 111319"/>
                    <a:gd name="connsiteY1" fmla="*/ 37768 h 449248"/>
                    <a:gd name="connsiteX2" fmla="*/ 99392 w 111319"/>
                    <a:gd name="connsiteY2" fmla="*/ 123245 h 449248"/>
                    <a:gd name="connsiteX3" fmla="*/ 109331 w 111319"/>
                    <a:gd name="connsiteY3" fmla="*/ 254441 h 449248"/>
                    <a:gd name="connsiteX4" fmla="*/ 111319 w 111319"/>
                    <a:gd name="connsiteY4" fmla="*/ 449248 h 449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319" h="449248">
                      <a:moveTo>
                        <a:pt x="0" y="0"/>
                      </a:moveTo>
                      <a:cubicBezTo>
                        <a:pt x="22529" y="8613"/>
                        <a:pt x="45058" y="17227"/>
                        <a:pt x="61623" y="37768"/>
                      </a:cubicBezTo>
                      <a:cubicBezTo>
                        <a:pt x="78188" y="58309"/>
                        <a:pt x="91441" y="87133"/>
                        <a:pt x="99392" y="123245"/>
                      </a:cubicBezTo>
                      <a:cubicBezTo>
                        <a:pt x="107343" y="159357"/>
                        <a:pt x="107343" y="200107"/>
                        <a:pt x="109331" y="254441"/>
                      </a:cubicBezTo>
                      <a:cubicBezTo>
                        <a:pt x="111319" y="308775"/>
                        <a:pt x="111319" y="379011"/>
                        <a:pt x="111319" y="449248"/>
                      </a:cubicBezTo>
                    </a:path>
                  </a:pathLst>
                </a:custGeom>
                <a:noFill/>
                <a:ln w="698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</p:grpSp>
          <p:sp>
            <p:nvSpPr>
              <p:cNvPr id="189" name="Forme libre 188"/>
              <p:cNvSpPr/>
              <p:nvPr/>
            </p:nvSpPr>
            <p:spPr>
              <a:xfrm>
                <a:off x="4648295" y="3911768"/>
                <a:ext cx="484272" cy="515121"/>
              </a:xfrm>
              <a:custGeom>
                <a:avLst/>
                <a:gdLst>
                  <a:gd name="connsiteX0" fmla="*/ 0 w 455212"/>
                  <a:gd name="connsiteY0" fmla="*/ 0 h 492981"/>
                  <a:gd name="connsiteX1" fmla="*/ 73549 w 455212"/>
                  <a:gd name="connsiteY1" fmla="*/ 59635 h 492981"/>
                  <a:gd name="connsiteX2" fmla="*/ 145111 w 455212"/>
                  <a:gd name="connsiteY2" fmla="*/ 212697 h 492981"/>
                  <a:gd name="connsiteX3" fmla="*/ 230588 w 455212"/>
                  <a:gd name="connsiteY3" fmla="*/ 347869 h 492981"/>
                  <a:gd name="connsiteX4" fmla="*/ 333955 w 455212"/>
                  <a:gd name="connsiteY4" fmla="*/ 441297 h 492981"/>
                  <a:gd name="connsiteX5" fmla="*/ 455212 w 455212"/>
                  <a:gd name="connsiteY5" fmla="*/ 492981 h 492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5212" h="492981">
                    <a:moveTo>
                      <a:pt x="0" y="0"/>
                    </a:moveTo>
                    <a:cubicBezTo>
                      <a:pt x="24682" y="12093"/>
                      <a:pt x="49364" y="24186"/>
                      <a:pt x="73549" y="59635"/>
                    </a:cubicBezTo>
                    <a:cubicBezTo>
                      <a:pt x="97734" y="95085"/>
                      <a:pt x="118938" y="164658"/>
                      <a:pt x="145111" y="212697"/>
                    </a:cubicBezTo>
                    <a:cubicBezTo>
                      <a:pt x="171284" y="260736"/>
                      <a:pt x="199114" y="309769"/>
                      <a:pt x="230588" y="347869"/>
                    </a:cubicBezTo>
                    <a:cubicBezTo>
                      <a:pt x="262062" y="385969"/>
                      <a:pt x="296518" y="417112"/>
                      <a:pt x="333955" y="441297"/>
                    </a:cubicBezTo>
                    <a:cubicBezTo>
                      <a:pt x="371392" y="465482"/>
                      <a:pt x="413302" y="479231"/>
                      <a:pt x="455212" y="492981"/>
                    </a:cubicBezTo>
                  </a:path>
                </a:pathLst>
              </a:cu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90" name="Forme libre 189"/>
              <p:cNvSpPr/>
              <p:nvPr/>
            </p:nvSpPr>
            <p:spPr>
              <a:xfrm>
                <a:off x="5252882" y="3686175"/>
                <a:ext cx="58893" cy="582613"/>
              </a:xfrm>
              <a:custGeom>
                <a:avLst/>
                <a:gdLst>
                  <a:gd name="connsiteX0" fmla="*/ 8093 w 58893"/>
                  <a:gd name="connsiteY0" fmla="*/ 582613 h 582613"/>
                  <a:gd name="connsiteX1" fmla="*/ 156 w 58893"/>
                  <a:gd name="connsiteY1" fmla="*/ 508000 h 582613"/>
                  <a:gd name="connsiteX2" fmla="*/ 14443 w 58893"/>
                  <a:gd name="connsiteY2" fmla="*/ 366713 h 582613"/>
                  <a:gd name="connsiteX3" fmla="*/ 36668 w 58893"/>
                  <a:gd name="connsiteY3" fmla="*/ 174625 h 582613"/>
                  <a:gd name="connsiteX4" fmla="*/ 58893 w 58893"/>
                  <a:gd name="connsiteY4" fmla="*/ 0 h 582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93" h="582613">
                    <a:moveTo>
                      <a:pt x="8093" y="582613"/>
                    </a:moveTo>
                    <a:cubicBezTo>
                      <a:pt x="3595" y="563298"/>
                      <a:pt x="-902" y="543983"/>
                      <a:pt x="156" y="508000"/>
                    </a:cubicBezTo>
                    <a:cubicBezTo>
                      <a:pt x="1214" y="472017"/>
                      <a:pt x="8358" y="422275"/>
                      <a:pt x="14443" y="366713"/>
                    </a:cubicBezTo>
                    <a:cubicBezTo>
                      <a:pt x="20528" y="311151"/>
                      <a:pt x="29260" y="235744"/>
                      <a:pt x="36668" y="174625"/>
                    </a:cubicBezTo>
                    <a:cubicBezTo>
                      <a:pt x="44076" y="113506"/>
                      <a:pt x="51484" y="56753"/>
                      <a:pt x="58893" y="0"/>
                    </a:cubicBezTo>
                  </a:path>
                </a:pathLst>
              </a:custGeom>
              <a:noFill/>
              <a:ln w="444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</p:grpSp>
        <p:grpSp>
          <p:nvGrpSpPr>
            <p:cNvPr id="197" name="Groupe 196"/>
            <p:cNvGrpSpPr/>
            <p:nvPr/>
          </p:nvGrpSpPr>
          <p:grpSpPr>
            <a:xfrm>
              <a:off x="4566070" y="1024960"/>
              <a:ext cx="3946417" cy="2348218"/>
              <a:chOff x="2915816" y="2132856"/>
              <a:chExt cx="3946417" cy="2348218"/>
            </a:xfrm>
          </p:grpSpPr>
          <p:sp>
            <p:nvSpPr>
              <p:cNvPr id="198" name="Rectangle 197"/>
              <p:cNvSpPr/>
              <p:nvPr/>
            </p:nvSpPr>
            <p:spPr>
              <a:xfrm>
                <a:off x="4383680" y="3839761"/>
                <a:ext cx="72008" cy="720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grpSp>
            <p:nvGrpSpPr>
              <p:cNvPr id="199" name="Groupe 198"/>
              <p:cNvGrpSpPr/>
              <p:nvPr/>
            </p:nvGrpSpPr>
            <p:grpSpPr>
              <a:xfrm>
                <a:off x="2915816" y="2132856"/>
                <a:ext cx="3946417" cy="2348218"/>
                <a:chOff x="2915816" y="2132856"/>
                <a:chExt cx="3946417" cy="2348218"/>
              </a:xfrm>
            </p:grpSpPr>
            <p:sp>
              <p:nvSpPr>
                <p:cNvPr id="200" name="Rectangle 199"/>
                <p:cNvSpPr/>
                <p:nvPr/>
              </p:nvSpPr>
              <p:spPr>
                <a:xfrm>
                  <a:off x="4283968" y="3645024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3419872" y="2318792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3563888" y="2471192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3275856" y="2395503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2987824" y="2629925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3181867" y="2745627"/>
                  <a:ext cx="115970" cy="11597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3077204" y="2474266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2915816" y="2785584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2915816" y="2924944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3041200" y="2983259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4211960" y="3140968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4023074" y="3052199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3707904" y="3188525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3934935" y="3284984"/>
                  <a:ext cx="115970" cy="11597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3797284" y="3032866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grpSp>
              <p:nvGrpSpPr>
                <p:cNvPr id="215" name="Groupe 214"/>
                <p:cNvGrpSpPr/>
                <p:nvPr/>
              </p:nvGrpSpPr>
              <p:grpSpPr>
                <a:xfrm>
                  <a:off x="4499992" y="2132856"/>
                  <a:ext cx="2362241" cy="2348218"/>
                  <a:chOff x="4499992" y="2132856"/>
                  <a:chExt cx="2362241" cy="2348218"/>
                </a:xfrm>
              </p:grpSpPr>
              <p:sp>
                <p:nvSpPr>
                  <p:cNvPr id="217" name="Rectangle 216"/>
                  <p:cNvSpPr/>
                  <p:nvPr/>
                </p:nvSpPr>
                <p:spPr>
                  <a:xfrm>
                    <a:off x="5276963" y="2538761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18" name="Rectangle 217"/>
                  <p:cNvSpPr/>
                  <p:nvPr/>
                </p:nvSpPr>
                <p:spPr>
                  <a:xfrm>
                    <a:off x="5220072" y="2219581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19" name="Rectangle 218"/>
                  <p:cNvSpPr/>
                  <p:nvPr/>
                </p:nvSpPr>
                <p:spPr>
                  <a:xfrm>
                    <a:off x="5745015" y="2510270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>
                  <a:xfrm>
                    <a:off x="4982067" y="2263275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21" name="Rectangle 220"/>
                  <p:cNvSpPr/>
                  <p:nvPr/>
                </p:nvSpPr>
                <p:spPr>
                  <a:xfrm>
                    <a:off x="5508104" y="2391693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22" name="Rectangle 221"/>
                  <p:cNvSpPr/>
                  <p:nvPr/>
                </p:nvSpPr>
                <p:spPr>
                  <a:xfrm>
                    <a:off x="5450119" y="2705618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23" name="Rectangle 222"/>
                  <p:cNvSpPr/>
                  <p:nvPr/>
                </p:nvSpPr>
                <p:spPr>
                  <a:xfrm>
                    <a:off x="5172255" y="3188525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24" name="Rectangle 223"/>
                  <p:cNvSpPr/>
                  <p:nvPr/>
                </p:nvSpPr>
                <p:spPr>
                  <a:xfrm>
                    <a:off x="5450119" y="3088203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25" name="Rectangle 224"/>
                  <p:cNvSpPr/>
                  <p:nvPr/>
                </p:nvSpPr>
                <p:spPr>
                  <a:xfrm>
                    <a:off x="5415566" y="3226623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26" name="Rectangle 225"/>
                  <p:cNvSpPr/>
                  <p:nvPr/>
                </p:nvSpPr>
                <p:spPr>
                  <a:xfrm>
                    <a:off x="5453468" y="2988183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>
                  <a:xfrm>
                    <a:off x="5227678" y="2968850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28" name="Rectangle 227"/>
                  <p:cNvSpPr/>
                  <p:nvPr/>
                </p:nvSpPr>
                <p:spPr>
                  <a:xfrm>
                    <a:off x="6737802" y="3144162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29" name="Rectangle 228"/>
                  <p:cNvSpPr/>
                  <p:nvPr/>
                </p:nvSpPr>
                <p:spPr>
                  <a:xfrm>
                    <a:off x="5127810" y="3645024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30" name="Rectangle 229"/>
                  <p:cNvSpPr/>
                  <p:nvPr/>
                </p:nvSpPr>
                <p:spPr>
                  <a:xfrm>
                    <a:off x="5383528" y="3391192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31" name="Rectangle 230"/>
                  <p:cNvSpPr/>
                  <p:nvPr/>
                </p:nvSpPr>
                <p:spPr>
                  <a:xfrm>
                    <a:off x="5371604" y="3619788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32" name="Rectangle 231"/>
                  <p:cNvSpPr/>
                  <p:nvPr/>
                </p:nvSpPr>
                <p:spPr>
                  <a:xfrm>
                    <a:off x="5332413" y="3832861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>
                  <a:xfrm>
                    <a:off x="5127810" y="3817780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34" name="Rectangle 233"/>
                  <p:cNvSpPr/>
                  <p:nvPr/>
                </p:nvSpPr>
                <p:spPr>
                  <a:xfrm>
                    <a:off x="5332846" y="3986955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35" name="Rectangle 234"/>
                  <p:cNvSpPr/>
                  <p:nvPr/>
                </p:nvSpPr>
                <p:spPr>
                  <a:xfrm>
                    <a:off x="6086655" y="4102925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36" name="Rectangle 235"/>
                  <p:cNvSpPr/>
                  <p:nvPr/>
                </p:nvSpPr>
                <p:spPr>
                  <a:xfrm>
                    <a:off x="6732240" y="2483446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37" name="Rectangle 236"/>
                  <p:cNvSpPr/>
                  <p:nvPr/>
                </p:nvSpPr>
                <p:spPr>
                  <a:xfrm>
                    <a:off x="6626340" y="2956265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38" name="Rectangle 237"/>
                  <p:cNvSpPr/>
                  <p:nvPr/>
                </p:nvSpPr>
                <p:spPr>
                  <a:xfrm>
                    <a:off x="6444208" y="3822173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6300192" y="3456727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>
                  <a:xfrm>
                    <a:off x="6025869" y="2132856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41" name="Rectangle 240"/>
                  <p:cNvSpPr/>
                  <p:nvPr/>
                </p:nvSpPr>
                <p:spPr>
                  <a:xfrm>
                    <a:off x="6456169" y="2132856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42" name="Rectangle 241"/>
                  <p:cNvSpPr/>
                  <p:nvPr/>
                </p:nvSpPr>
                <p:spPr>
                  <a:xfrm>
                    <a:off x="6790225" y="2236143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43" name="Rectangle 242"/>
                  <p:cNvSpPr/>
                  <p:nvPr/>
                </p:nvSpPr>
                <p:spPr>
                  <a:xfrm>
                    <a:off x="6197369" y="4365104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44" name="Rectangle 243"/>
                  <p:cNvSpPr/>
                  <p:nvPr/>
                </p:nvSpPr>
                <p:spPr>
                  <a:xfrm>
                    <a:off x="6660232" y="2924944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45" name="Rectangle 244"/>
                  <p:cNvSpPr/>
                  <p:nvPr/>
                </p:nvSpPr>
                <p:spPr>
                  <a:xfrm>
                    <a:off x="4714098" y="3781776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>
                  <a:xfrm>
                    <a:off x="4890431" y="3980008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47" name="Rectangle 246"/>
                  <p:cNvSpPr/>
                  <p:nvPr/>
                </p:nvSpPr>
                <p:spPr>
                  <a:xfrm>
                    <a:off x="4722242" y="4310919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48" name="Rectangle 247"/>
                  <p:cNvSpPr/>
                  <p:nvPr/>
                </p:nvSpPr>
                <p:spPr>
                  <a:xfrm>
                    <a:off x="4946354" y="4154308"/>
                    <a:ext cx="115970" cy="11597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49" name="Rectangle 248"/>
                  <p:cNvSpPr/>
                  <p:nvPr/>
                </p:nvSpPr>
                <p:spPr>
                  <a:xfrm>
                    <a:off x="4626447" y="4141446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  <p:sp>
                <p:nvSpPr>
                  <p:cNvPr id="250" name="Rectangle 249"/>
                  <p:cNvSpPr/>
                  <p:nvPr/>
                </p:nvSpPr>
                <p:spPr>
                  <a:xfrm>
                    <a:off x="4499992" y="4005064"/>
                    <a:ext cx="72008" cy="72008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2400"/>
                  </a:p>
                </p:txBody>
              </p:sp>
            </p:grpSp>
            <p:sp>
              <p:nvSpPr>
                <p:cNvPr id="216" name="Rectangle 215"/>
                <p:cNvSpPr/>
                <p:nvPr/>
              </p:nvSpPr>
              <p:spPr>
                <a:xfrm>
                  <a:off x="4355976" y="3861048"/>
                  <a:ext cx="72008" cy="720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</p:grpSp>
        </p:grpSp>
        <p:cxnSp>
          <p:nvCxnSpPr>
            <p:cNvPr id="251" name="Connecteur droit 250"/>
            <p:cNvCxnSpPr>
              <a:stCxn id="201" idx="2"/>
              <a:endCxn id="191" idx="0"/>
            </p:cNvCxnSpPr>
            <p:nvPr/>
          </p:nvCxnSpPr>
          <p:spPr>
            <a:xfrm>
              <a:off x="5106130" y="1282904"/>
              <a:ext cx="11190" cy="55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cteur droit 251"/>
            <p:cNvCxnSpPr>
              <a:stCxn id="202" idx="1"/>
              <a:endCxn id="191" idx="0"/>
            </p:cNvCxnSpPr>
            <p:nvPr/>
          </p:nvCxnSpPr>
          <p:spPr>
            <a:xfrm flipH="1" flipV="1">
              <a:off x="5117320" y="1338506"/>
              <a:ext cx="96822" cy="60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cteur droit 252"/>
            <p:cNvCxnSpPr/>
            <p:nvPr/>
          </p:nvCxnSpPr>
          <p:spPr>
            <a:xfrm>
              <a:off x="4960507" y="1359514"/>
              <a:ext cx="10742" cy="630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cteur droit 253"/>
            <p:cNvCxnSpPr>
              <a:stCxn id="206" idx="2"/>
              <a:endCxn id="191" idx="1"/>
            </p:cNvCxnSpPr>
            <p:nvPr/>
          </p:nvCxnSpPr>
          <p:spPr>
            <a:xfrm>
              <a:off x="4763462" y="1438378"/>
              <a:ext cx="93427" cy="679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cteur droit 254"/>
            <p:cNvCxnSpPr>
              <a:stCxn id="204" idx="2"/>
              <a:endCxn id="191" idx="2"/>
            </p:cNvCxnSpPr>
            <p:nvPr/>
          </p:nvCxnSpPr>
          <p:spPr>
            <a:xfrm>
              <a:off x="4674082" y="1594037"/>
              <a:ext cx="72848" cy="454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cteur droit 255"/>
            <p:cNvCxnSpPr>
              <a:stCxn id="191" idx="3"/>
              <a:endCxn id="205" idx="1"/>
            </p:cNvCxnSpPr>
            <p:nvPr/>
          </p:nvCxnSpPr>
          <p:spPr>
            <a:xfrm flipV="1">
              <a:off x="4723780" y="1695716"/>
              <a:ext cx="108341" cy="30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cteur droit 256"/>
            <p:cNvCxnSpPr>
              <a:stCxn id="207" idx="3"/>
              <a:endCxn id="191" idx="3"/>
            </p:cNvCxnSpPr>
            <p:nvPr/>
          </p:nvCxnSpPr>
          <p:spPr>
            <a:xfrm>
              <a:off x="4638078" y="1713692"/>
              <a:ext cx="85702" cy="125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cteur droit 257"/>
            <p:cNvCxnSpPr>
              <a:stCxn id="208" idx="3"/>
              <a:endCxn id="191" idx="3"/>
            </p:cNvCxnSpPr>
            <p:nvPr/>
          </p:nvCxnSpPr>
          <p:spPr>
            <a:xfrm flipV="1">
              <a:off x="4638078" y="1726258"/>
              <a:ext cx="85702" cy="1267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cteur droit 258"/>
            <p:cNvCxnSpPr>
              <a:stCxn id="209" idx="3"/>
              <a:endCxn id="191" idx="4"/>
            </p:cNvCxnSpPr>
            <p:nvPr/>
          </p:nvCxnSpPr>
          <p:spPr>
            <a:xfrm flipV="1">
              <a:off x="4763462" y="1836217"/>
              <a:ext cx="58703" cy="75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cteur droit 259"/>
            <p:cNvCxnSpPr/>
            <p:nvPr/>
          </p:nvCxnSpPr>
          <p:spPr>
            <a:xfrm flipV="1">
              <a:off x="5437988" y="1991396"/>
              <a:ext cx="51221" cy="41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cteur droit 260"/>
            <p:cNvCxnSpPr>
              <a:endCxn id="211" idx="2"/>
            </p:cNvCxnSpPr>
            <p:nvPr/>
          </p:nvCxnSpPr>
          <p:spPr>
            <a:xfrm flipV="1">
              <a:off x="5688662" y="2016311"/>
              <a:ext cx="20670" cy="882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cteur droit 261"/>
            <p:cNvCxnSpPr/>
            <p:nvPr/>
          </p:nvCxnSpPr>
          <p:spPr>
            <a:xfrm flipV="1">
              <a:off x="5386447" y="2033072"/>
              <a:ext cx="20820" cy="536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cteur droit 262"/>
            <p:cNvCxnSpPr/>
            <p:nvPr/>
          </p:nvCxnSpPr>
          <p:spPr>
            <a:xfrm flipV="1">
              <a:off x="5631592" y="2094251"/>
              <a:ext cx="11582" cy="830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cteur droit 263"/>
            <p:cNvCxnSpPr>
              <a:stCxn id="191" idx="6"/>
            </p:cNvCxnSpPr>
            <p:nvPr/>
          </p:nvCxnSpPr>
          <p:spPr>
            <a:xfrm flipH="1" flipV="1">
              <a:off x="5898666" y="2093661"/>
              <a:ext cx="52031" cy="840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cteur droit 264"/>
            <p:cNvCxnSpPr>
              <a:stCxn id="200" idx="3"/>
              <a:endCxn id="191" idx="8"/>
            </p:cNvCxnSpPr>
            <p:nvPr/>
          </p:nvCxnSpPr>
          <p:spPr>
            <a:xfrm flipV="1">
              <a:off x="6006230" y="2524911"/>
              <a:ext cx="123875" cy="482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cteur droit 265"/>
            <p:cNvCxnSpPr>
              <a:stCxn id="198" idx="3"/>
              <a:endCxn id="191" idx="9"/>
            </p:cNvCxnSpPr>
            <p:nvPr/>
          </p:nvCxnSpPr>
          <p:spPr>
            <a:xfrm flipV="1">
              <a:off x="6105942" y="2704319"/>
              <a:ext cx="35737" cy="63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cteur droit 266"/>
            <p:cNvCxnSpPr>
              <a:endCxn id="245" idx="2"/>
            </p:cNvCxnSpPr>
            <p:nvPr/>
          </p:nvCxnSpPr>
          <p:spPr>
            <a:xfrm flipV="1">
              <a:off x="6407206" y="2789850"/>
              <a:ext cx="15131" cy="892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cteur droit 267"/>
            <p:cNvCxnSpPr>
              <a:endCxn id="189" idx="1"/>
            </p:cNvCxnSpPr>
            <p:nvPr/>
          </p:nvCxnSpPr>
          <p:spPr>
            <a:xfrm flipV="1">
              <a:off x="6219102" y="2866185"/>
              <a:ext cx="157691" cy="661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cteur droit 268"/>
            <p:cNvCxnSpPr>
              <a:endCxn id="189" idx="2"/>
            </p:cNvCxnSpPr>
            <p:nvPr/>
          </p:nvCxnSpPr>
          <p:spPr>
            <a:xfrm flipV="1">
              <a:off x="6343155" y="3026121"/>
              <a:ext cx="109769" cy="47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cteur droit 269"/>
            <p:cNvCxnSpPr/>
            <p:nvPr/>
          </p:nvCxnSpPr>
          <p:spPr>
            <a:xfrm flipV="1">
              <a:off x="6485800" y="3213281"/>
              <a:ext cx="109769" cy="475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cteur droit 270"/>
            <p:cNvCxnSpPr>
              <a:stCxn id="189" idx="4"/>
              <a:endCxn id="248" idx="2"/>
            </p:cNvCxnSpPr>
            <p:nvPr/>
          </p:nvCxnSpPr>
          <p:spPr>
            <a:xfrm flipV="1">
              <a:off x="6653823" y="3162382"/>
              <a:ext cx="770" cy="1026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cteur droit 271"/>
            <p:cNvCxnSpPr>
              <a:stCxn id="189" idx="2"/>
              <a:endCxn id="246" idx="1"/>
            </p:cNvCxnSpPr>
            <p:nvPr/>
          </p:nvCxnSpPr>
          <p:spPr>
            <a:xfrm flipV="1">
              <a:off x="6452924" y="2930097"/>
              <a:ext cx="87761" cy="9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272"/>
            <p:cNvCxnSpPr>
              <a:stCxn id="190" idx="2"/>
              <a:endCxn id="234" idx="1"/>
            </p:cNvCxnSpPr>
            <p:nvPr/>
          </p:nvCxnSpPr>
          <p:spPr>
            <a:xfrm flipV="1">
              <a:off x="6917579" y="2937044"/>
              <a:ext cx="65521" cy="7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cteur droit 273"/>
            <p:cNvCxnSpPr/>
            <p:nvPr/>
          </p:nvCxnSpPr>
          <p:spPr>
            <a:xfrm flipV="1">
              <a:off x="6921904" y="2782311"/>
              <a:ext cx="65521" cy="7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cteur droit 274"/>
            <p:cNvCxnSpPr/>
            <p:nvPr/>
          </p:nvCxnSpPr>
          <p:spPr>
            <a:xfrm flipV="1">
              <a:off x="7222379" y="3241844"/>
              <a:ext cx="65521" cy="7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cteur droit 275"/>
            <p:cNvCxnSpPr>
              <a:endCxn id="231" idx="1"/>
            </p:cNvCxnSpPr>
            <p:nvPr/>
          </p:nvCxnSpPr>
          <p:spPr>
            <a:xfrm flipV="1">
              <a:off x="6965204" y="2569877"/>
              <a:ext cx="56654" cy="681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cteur droit 276"/>
            <p:cNvCxnSpPr>
              <a:stCxn id="229" idx="3"/>
              <a:endCxn id="190" idx="4"/>
            </p:cNvCxnSpPr>
            <p:nvPr/>
          </p:nvCxnSpPr>
          <p:spPr>
            <a:xfrm flipV="1">
              <a:off x="6894034" y="2578279"/>
              <a:ext cx="67995" cy="168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cteur droit 277"/>
            <p:cNvCxnSpPr/>
            <p:nvPr/>
          </p:nvCxnSpPr>
          <p:spPr>
            <a:xfrm flipV="1">
              <a:off x="6891210" y="2757331"/>
              <a:ext cx="65521" cy="794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cteur droit 278"/>
            <p:cNvCxnSpPr>
              <a:stCxn id="223" idx="3"/>
              <a:endCxn id="192" idx="6"/>
            </p:cNvCxnSpPr>
            <p:nvPr/>
          </p:nvCxnSpPr>
          <p:spPr>
            <a:xfrm flipV="1">
              <a:off x="6938479" y="2092504"/>
              <a:ext cx="99790" cy="46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cteur droit 279"/>
            <p:cNvCxnSpPr>
              <a:stCxn id="192" idx="7"/>
              <a:endCxn id="230" idx="1"/>
            </p:cNvCxnSpPr>
            <p:nvPr/>
          </p:nvCxnSpPr>
          <p:spPr>
            <a:xfrm>
              <a:off x="6991970" y="2329785"/>
              <a:ext cx="41812" cy="11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cteur droit 280"/>
            <p:cNvCxnSpPr/>
            <p:nvPr/>
          </p:nvCxnSpPr>
          <p:spPr>
            <a:xfrm>
              <a:off x="7031160" y="2147602"/>
              <a:ext cx="41812" cy="114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cteur droit 281"/>
            <p:cNvCxnSpPr/>
            <p:nvPr/>
          </p:nvCxnSpPr>
          <p:spPr>
            <a:xfrm>
              <a:off x="7049641" y="2026166"/>
              <a:ext cx="60403" cy="133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cteur droit 282"/>
            <p:cNvCxnSpPr>
              <a:endCxn id="192" idx="5"/>
            </p:cNvCxnSpPr>
            <p:nvPr/>
          </p:nvCxnSpPr>
          <p:spPr>
            <a:xfrm flipV="1">
              <a:off x="6949480" y="1861010"/>
              <a:ext cx="100364" cy="33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cteur droit 283"/>
            <p:cNvCxnSpPr>
              <a:endCxn id="226" idx="1"/>
            </p:cNvCxnSpPr>
            <p:nvPr/>
          </p:nvCxnSpPr>
          <p:spPr>
            <a:xfrm flipV="1">
              <a:off x="7033782" y="1916291"/>
              <a:ext cx="69940" cy="251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cteur droit 284"/>
            <p:cNvCxnSpPr>
              <a:stCxn id="192" idx="4"/>
              <a:endCxn id="222" idx="2"/>
            </p:cNvCxnSpPr>
            <p:nvPr/>
          </p:nvCxnSpPr>
          <p:spPr>
            <a:xfrm flipV="1">
              <a:off x="7084568" y="1713692"/>
              <a:ext cx="73790" cy="836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cteur droit 285"/>
            <p:cNvCxnSpPr>
              <a:endCxn id="194" idx="3"/>
            </p:cNvCxnSpPr>
            <p:nvPr/>
          </p:nvCxnSpPr>
          <p:spPr>
            <a:xfrm>
              <a:off x="8022454" y="2381808"/>
              <a:ext cx="109623" cy="174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cteur droit 286"/>
            <p:cNvCxnSpPr/>
            <p:nvPr/>
          </p:nvCxnSpPr>
          <p:spPr>
            <a:xfrm>
              <a:off x="8049718" y="2750281"/>
              <a:ext cx="54811" cy="7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cteur droit 287"/>
            <p:cNvCxnSpPr>
              <a:stCxn id="235" idx="3"/>
              <a:endCxn id="194" idx="5"/>
            </p:cNvCxnSpPr>
            <p:nvPr/>
          </p:nvCxnSpPr>
          <p:spPr>
            <a:xfrm>
              <a:off x="7852879" y="3053014"/>
              <a:ext cx="117152" cy="985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cteur droit 288"/>
            <p:cNvCxnSpPr>
              <a:endCxn id="243" idx="0"/>
            </p:cNvCxnSpPr>
            <p:nvPr/>
          </p:nvCxnSpPr>
          <p:spPr>
            <a:xfrm>
              <a:off x="7837507" y="3196292"/>
              <a:ext cx="68101" cy="609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Connecteur droit 289"/>
            <p:cNvCxnSpPr>
              <a:endCxn id="228" idx="1"/>
            </p:cNvCxnSpPr>
            <p:nvPr/>
          </p:nvCxnSpPr>
          <p:spPr>
            <a:xfrm>
              <a:off x="8327747" y="2080629"/>
              <a:ext cx="60309" cy="136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Connecteur droit 290"/>
            <p:cNvCxnSpPr>
              <a:endCxn id="194" idx="2"/>
            </p:cNvCxnSpPr>
            <p:nvPr/>
          </p:nvCxnSpPr>
          <p:spPr>
            <a:xfrm>
              <a:off x="8365516" y="1847332"/>
              <a:ext cx="50141" cy="1120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Connecteur droit 291"/>
            <p:cNvCxnSpPr>
              <a:stCxn id="217" idx="3"/>
              <a:endCxn id="193" idx="2"/>
            </p:cNvCxnSpPr>
            <p:nvPr/>
          </p:nvCxnSpPr>
          <p:spPr>
            <a:xfrm flipV="1">
              <a:off x="6999225" y="1409598"/>
              <a:ext cx="143216" cy="5727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Connecteur droit 292"/>
            <p:cNvCxnSpPr/>
            <p:nvPr/>
          </p:nvCxnSpPr>
          <p:spPr>
            <a:xfrm flipH="1" flipV="1">
              <a:off x="7429259" y="1474987"/>
              <a:ext cx="45830" cy="1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Connecteur droit 293"/>
            <p:cNvCxnSpPr>
              <a:stCxn id="193" idx="2"/>
            </p:cNvCxnSpPr>
            <p:nvPr/>
          </p:nvCxnSpPr>
          <p:spPr>
            <a:xfrm flipV="1">
              <a:off x="7142441" y="1347999"/>
              <a:ext cx="51558" cy="61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Connecteur droit 294"/>
            <p:cNvCxnSpPr>
              <a:stCxn id="193" idx="1"/>
            </p:cNvCxnSpPr>
            <p:nvPr/>
          </p:nvCxnSpPr>
          <p:spPr>
            <a:xfrm flipH="1" flipV="1">
              <a:off x="6915943" y="1179480"/>
              <a:ext cx="47091" cy="912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Virage 295"/>
            <p:cNvSpPr/>
            <p:nvPr/>
          </p:nvSpPr>
          <p:spPr>
            <a:xfrm flipV="1">
              <a:off x="7564806" y="1529995"/>
              <a:ext cx="503411" cy="313399"/>
            </a:xfrm>
            <a:prstGeom prst="bentArrow">
              <a:avLst/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297" name="Virage 296"/>
            <p:cNvSpPr/>
            <p:nvPr/>
          </p:nvSpPr>
          <p:spPr>
            <a:xfrm flipH="1" flipV="1">
              <a:off x="5444699" y="2223401"/>
              <a:ext cx="503411" cy="313399"/>
            </a:xfrm>
            <a:prstGeom prst="bentArrow">
              <a:avLst/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1"/>
                </a:solidFill>
              </a:endParaRPr>
            </a:p>
          </p:txBody>
        </p:sp>
        <p:sp>
          <p:nvSpPr>
            <p:cNvPr id="298" name="Virage 297"/>
            <p:cNvSpPr/>
            <p:nvPr/>
          </p:nvSpPr>
          <p:spPr>
            <a:xfrm flipV="1">
              <a:off x="7993694" y="3110824"/>
              <a:ext cx="503411" cy="313399"/>
            </a:xfrm>
            <a:prstGeom prst="ben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>
                <a:solidFill>
                  <a:schemeClr val="tx1"/>
                </a:solidFill>
              </a:endParaRPr>
            </a:p>
          </p:txBody>
        </p:sp>
      </p:grpSp>
      <p:sp>
        <p:nvSpPr>
          <p:cNvPr id="302" name="Rectangle 301"/>
          <p:cNvSpPr/>
          <p:nvPr/>
        </p:nvSpPr>
        <p:spPr>
          <a:xfrm>
            <a:off x="265309" y="2393096"/>
            <a:ext cx="7277120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u="sng" dirty="0">
                <a:solidFill>
                  <a:srgbClr val="70AD47"/>
                </a:solidFill>
              </a:rPr>
              <a:t>(+) Avantages:</a:t>
            </a:r>
          </a:p>
          <a:p>
            <a:pPr marL="380990" indent="-380990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Application sur des systèmes décentralisés (système mobile)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Flux concentré pour la digestion anaérobie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Conservation des nutriments pour l’irrigation</a:t>
            </a:r>
          </a:p>
          <a:p>
            <a:pPr marL="380990" indent="-38099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000" dirty="0"/>
              <a:t>Absence des réactions biologiques : </a:t>
            </a:r>
            <a:r>
              <a:rPr lang="fr-FR" sz="2000" b="1" u="sng" dirty="0"/>
              <a:t>colmatage moins important</a:t>
            </a:r>
          </a:p>
        </p:txBody>
      </p:sp>
      <p:sp>
        <p:nvSpPr>
          <p:cNvPr id="303" name="ZoneTexte 302"/>
          <p:cNvSpPr txBox="1"/>
          <p:nvPr/>
        </p:nvSpPr>
        <p:spPr>
          <a:xfrm>
            <a:off x="3801308" y="5485240"/>
            <a:ext cx="1691149" cy="40011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   Productivité</a:t>
            </a:r>
          </a:p>
        </p:txBody>
      </p:sp>
      <p:sp>
        <p:nvSpPr>
          <p:cNvPr id="304" name="ZoneTexte 303"/>
          <p:cNvSpPr txBox="1"/>
          <p:nvPr/>
        </p:nvSpPr>
        <p:spPr>
          <a:xfrm>
            <a:off x="6246963" y="5485241"/>
            <a:ext cx="3490931" cy="40011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000" dirty="0"/>
              <a:t>   Consommation énergétique</a:t>
            </a:r>
          </a:p>
        </p:txBody>
      </p:sp>
      <p:cxnSp>
        <p:nvCxnSpPr>
          <p:cNvPr id="3" name="Connecteur droit avec flèche 2"/>
          <p:cNvCxnSpPr/>
          <p:nvPr/>
        </p:nvCxnSpPr>
        <p:spPr>
          <a:xfrm flipV="1">
            <a:off x="3893575" y="5539898"/>
            <a:ext cx="108155" cy="2986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Connecteur droit avec flèche 123"/>
          <p:cNvCxnSpPr/>
          <p:nvPr/>
        </p:nvCxnSpPr>
        <p:spPr>
          <a:xfrm>
            <a:off x="6400800" y="5539897"/>
            <a:ext cx="86515" cy="30105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endCxn id="304" idx="0"/>
          </p:cNvCxnSpPr>
          <p:nvPr/>
        </p:nvCxnSpPr>
        <p:spPr>
          <a:xfrm>
            <a:off x="6487315" y="5038847"/>
            <a:ext cx="1476813" cy="446395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endCxn id="303" idx="0"/>
          </p:cNvCxnSpPr>
          <p:nvPr/>
        </p:nvCxnSpPr>
        <p:spPr>
          <a:xfrm flipH="1">
            <a:off x="4618583" y="5038848"/>
            <a:ext cx="995637" cy="446393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F0954A"/>
          </a:solidFill>
          <a:ln>
            <a:solidFill>
              <a:srgbClr val="F095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</p:spTree>
    <p:extLst>
      <p:ext uri="{BB962C8B-B14F-4D97-AF65-F5344CB8AC3E}">
        <p14:creationId xmlns:p14="http://schemas.microsoft.com/office/powerpoint/2010/main" val="8077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1355D"/>
            </a:gs>
            <a:gs pos="48000">
              <a:srgbClr val="135F61"/>
            </a:gs>
            <a:gs pos="100000">
              <a:srgbClr val="197F7F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3118E2-BF00-4E44-ACE0-4A332819B70C}"/>
              </a:ext>
            </a:extLst>
          </p:cNvPr>
          <p:cNvGrpSpPr/>
          <p:nvPr/>
        </p:nvGrpSpPr>
        <p:grpSpPr>
          <a:xfrm>
            <a:off x="947010" y="2626006"/>
            <a:ext cx="2011680" cy="2011680"/>
            <a:chOff x="996873" y="2401153"/>
            <a:chExt cx="2011680" cy="2011680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C8BDD49-AFBB-4295-B2B3-0C29B7E05845}"/>
                </a:ext>
              </a:extLst>
            </p:cNvPr>
            <p:cNvSpPr/>
            <p:nvPr/>
          </p:nvSpPr>
          <p:spPr>
            <a:xfrm>
              <a:off x="996873" y="3406992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1382C12-A7E5-4F4F-8A82-6093C1CC7263}"/>
                </a:ext>
              </a:extLst>
            </p:cNvPr>
            <p:cNvSpPr/>
            <p:nvPr/>
          </p:nvSpPr>
          <p:spPr>
            <a:xfrm>
              <a:off x="996873" y="2401153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FE8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78D8A57-C22B-49DE-B3EC-30C4A6BCBE37}"/>
                </a:ext>
              </a:extLst>
            </p:cNvPr>
            <p:cNvSpPr/>
            <p:nvPr/>
          </p:nvSpPr>
          <p:spPr>
            <a:xfrm>
              <a:off x="1225473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FFCE52"/>
                </a:gs>
                <a:gs pos="100000">
                  <a:srgbClr val="FF5A58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0721" y="1216811"/>
            <a:ext cx="3059947" cy="3654532"/>
            <a:chOff x="270584" y="991958"/>
            <a:chExt cx="3059947" cy="3654532"/>
          </a:xfrm>
        </p:grpSpPr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DDA1338-2364-4BC1-A176-D58159530C42}"/>
                </a:ext>
              </a:extLst>
            </p:cNvPr>
            <p:cNvSpPr/>
            <p:nvPr/>
          </p:nvSpPr>
          <p:spPr>
            <a:xfrm flipV="1">
              <a:off x="763215" y="2167494"/>
              <a:ext cx="2478996" cy="2478996"/>
            </a:xfrm>
            <a:prstGeom prst="arc">
              <a:avLst>
                <a:gd name="adj1" fmla="val 10892029"/>
                <a:gd name="adj2" fmla="val 0"/>
              </a:avLst>
            </a:prstGeom>
            <a:ln w="19050">
              <a:solidFill>
                <a:srgbClr val="FE8A5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202018B5-EF76-42A4-95E1-6289B4836CD7}"/>
                </a:ext>
              </a:extLst>
            </p:cNvPr>
            <p:cNvSpPr/>
            <p:nvPr/>
          </p:nvSpPr>
          <p:spPr>
            <a:xfrm>
              <a:off x="3143773" y="3200224"/>
              <a:ext cx="186758" cy="206768"/>
            </a:xfrm>
            <a:prstGeom prst="triangle">
              <a:avLst/>
            </a:prstGeom>
            <a:solidFill>
              <a:srgbClr val="FE8A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C33473-7DFF-4A1E-AF0A-9FDDF83DDB90}"/>
                </a:ext>
              </a:extLst>
            </p:cNvPr>
            <p:cNvSpPr txBox="1"/>
            <p:nvPr/>
          </p:nvSpPr>
          <p:spPr>
            <a:xfrm>
              <a:off x="270584" y="991958"/>
              <a:ext cx="1127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5875">
                    <a:solidFill>
                      <a:schemeClr val="bg1"/>
                    </a:solidFill>
                  </a:ln>
                  <a:noFill/>
                  <a:latin typeface="Archivo Black" panose="020B0A03020202020B04" pitchFamily="34" charset="0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91425" y="2626004"/>
            <a:ext cx="2011680" cy="2011680"/>
            <a:chOff x="3741288" y="2401151"/>
            <a:chExt cx="2011680" cy="201168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C2558E3-7EF6-4484-9B33-0004A68186D9}"/>
                </a:ext>
              </a:extLst>
            </p:cNvPr>
            <p:cNvSpPr/>
            <p:nvPr/>
          </p:nvSpPr>
          <p:spPr>
            <a:xfrm flipV="1">
              <a:off x="3741288" y="2401151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6861DAF-06D8-455E-B5F5-14779DA4D383}"/>
                </a:ext>
              </a:extLst>
            </p:cNvPr>
            <p:cNvSpPr/>
            <p:nvPr/>
          </p:nvSpPr>
          <p:spPr>
            <a:xfrm flipV="1">
              <a:off x="3741288" y="3406992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23A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27114DC-CB47-4E38-98CC-6A34917ACD28}"/>
                </a:ext>
              </a:extLst>
            </p:cNvPr>
            <p:cNvSpPr/>
            <p:nvPr/>
          </p:nvSpPr>
          <p:spPr>
            <a:xfrm flipV="1">
              <a:off x="3969888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2CCAD2"/>
                </a:gs>
                <a:gs pos="100000">
                  <a:srgbClr val="15716F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1272A678-2431-4A8D-9661-0B440E46D477}"/>
              </a:ext>
            </a:extLst>
          </p:cNvPr>
          <p:cNvSpPr txBox="1"/>
          <p:nvPr/>
        </p:nvSpPr>
        <p:spPr>
          <a:xfrm>
            <a:off x="2958690" y="5099944"/>
            <a:ext cx="1127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5875">
                  <a:solidFill>
                    <a:schemeClr val="bg1"/>
                  </a:solidFill>
                </a:ln>
                <a:noFill/>
                <a:latin typeface="Archivo Black" panose="020B0A03020202020B04" pitchFamily="34" charset="0"/>
              </a:rPr>
              <a:t>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618E9D-73E1-430F-90D5-FC5B3C694BAB}"/>
              </a:ext>
            </a:extLst>
          </p:cNvPr>
          <p:cNvGrpSpPr/>
          <p:nvPr/>
        </p:nvGrpSpPr>
        <p:grpSpPr>
          <a:xfrm>
            <a:off x="6435840" y="2626006"/>
            <a:ext cx="2011680" cy="2011680"/>
            <a:chOff x="6485703" y="2401153"/>
            <a:chExt cx="2011680" cy="2011680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E0C1333-0C82-4717-A4C8-05969EE8A5DD}"/>
                </a:ext>
              </a:extLst>
            </p:cNvPr>
            <p:cNvSpPr/>
            <p:nvPr/>
          </p:nvSpPr>
          <p:spPr>
            <a:xfrm>
              <a:off x="6485703" y="3406992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512F179-A650-4300-9861-CCE6D31CBD68}"/>
                </a:ext>
              </a:extLst>
            </p:cNvPr>
            <p:cNvSpPr/>
            <p:nvPr/>
          </p:nvSpPr>
          <p:spPr>
            <a:xfrm>
              <a:off x="6485703" y="2401153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8D5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E035995-87D4-4671-9D3D-51F392BC7F51}"/>
                </a:ext>
              </a:extLst>
            </p:cNvPr>
            <p:cNvSpPr/>
            <p:nvPr/>
          </p:nvSpPr>
          <p:spPr>
            <a:xfrm>
              <a:off x="6714303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CE65FB"/>
                </a:gs>
                <a:gs pos="100000">
                  <a:srgbClr val="3F4D9E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09551" y="1216811"/>
            <a:ext cx="3059947" cy="3654532"/>
            <a:chOff x="5759414" y="991958"/>
            <a:chExt cx="3059947" cy="3654532"/>
          </a:xfrm>
        </p:grpSpPr>
        <p:sp>
          <p:nvSpPr>
            <p:cNvPr id="96" name="Arc 95">
              <a:extLst>
                <a:ext uri="{FF2B5EF4-FFF2-40B4-BE49-F238E27FC236}">
                  <a16:creationId xmlns:a16="http://schemas.microsoft.com/office/drawing/2014/main" id="{55CE89C8-E5BE-4613-ADB4-A47B7FD2ED1C}"/>
                </a:ext>
              </a:extLst>
            </p:cNvPr>
            <p:cNvSpPr/>
            <p:nvPr/>
          </p:nvSpPr>
          <p:spPr>
            <a:xfrm flipV="1">
              <a:off x="6252045" y="2167494"/>
              <a:ext cx="2478996" cy="2478996"/>
            </a:xfrm>
            <a:prstGeom prst="arc">
              <a:avLst>
                <a:gd name="adj1" fmla="val 10892029"/>
                <a:gd name="adj2" fmla="val 0"/>
              </a:avLst>
            </a:prstGeom>
            <a:ln w="19050">
              <a:solidFill>
                <a:srgbClr val="8D59D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id="{94241962-FA6B-4DC9-B5B1-F77DDBE54878}"/>
                </a:ext>
              </a:extLst>
            </p:cNvPr>
            <p:cNvSpPr/>
            <p:nvPr/>
          </p:nvSpPr>
          <p:spPr>
            <a:xfrm>
              <a:off x="8632603" y="3200224"/>
              <a:ext cx="186758" cy="206768"/>
            </a:xfrm>
            <a:prstGeom prst="triangle">
              <a:avLst/>
            </a:prstGeom>
            <a:solidFill>
              <a:srgbClr val="8D59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BB8852B-7159-44AA-BF62-8A19C02A39FB}"/>
                </a:ext>
              </a:extLst>
            </p:cNvPr>
            <p:cNvSpPr txBox="1"/>
            <p:nvPr/>
          </p:nvSpPr>
          <p:spPr>
            <a:xfrm>
              <a:off x="5759414" y="991958"/>
              <a:ext cx="1127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5875">
                    <a:solidFill>
                      <a:schemeClr val="bg1"/>
                    </a:solidFill>
                  </a:ln>
                  <a:noFill/>
                  <a:latin typeface="Archivo Black" panose="020B0A03020202020B04" pitchFamily="34" charset="0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7D20BA8-C4F3-4679-BCBF-FAABADDE3C17}"/>
              </a:ext>
            </a:extLst>
          </p:cNvPr>
          <p:cNvGrpSpPr/>
          <p:nvPr/>
        </p:nvGrpSpPr>
        <p:grpSpPr>
          <a:xfrm>
            <a:off x="9180256" y="2626004"/>
            <a:ext cx="2011680" cy="2011680"/>
            <a:chOff x="9230119" y="2401151"/>
            <a:chExt cx="2011680" cy="2011680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2EE35B5-3714-49B2-A0CC-DDABE733BF32}"/>
                </a:ext>
              </a:extLst>
            </p:cNvPr>
            <p:cNvSpPr/>
            <p:nvPr/>
          </p:nvSpPr>
          <p:spPr>
            <a:xfrm flipV="1">
              <a:off x="9230119" y="2401151"/>
              <a:ext cx="2011680" cy="1005841"/>
            </a:xfrm>
            <a:custGeom>
              <a:avLst/>
              <a:gdLst>
                <a:gd name="connsiteX0" fmla="*/ 0 w 2011680"/>
                <a:gd name="connsiteY0" fmla="*/ 0 h 1005841"/>
                <a:gd name="connsiteX1" fmla="*/ 2011680 w 2011680"/>
                <a:gd name="connsiteY1" fmla="*/ 0 h 1005841"/>
                <a:gd name="connsiteX2" fmla="*/ 2011680 w 2011680"/>
                <a:gd name="connsiteY2" fmla="*/ 1 h 1005841"/>
                <a:gd name="connsiteX3" fmla="*/ 1005840 w 2011680"/>
                <a:gd name="connsiteY3" fmla="*/ 1005841 h 1005841"/>
                <a:gd name="connsiteX4" fmla="*/ 0 w 2011680"/>
                <a:gd name="connsiteY4" fmla="*/ 1 h 1005841"/>
                <a:gd name="connsiteX5" fmla="*/ 0 w 2011680"/>
                <a:gd name="connsiteY5" fmla="*/ 0 h 100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41">
                  <a:moveTo>
                    <a:pt x="0" y="0"/>
                  </a:moveTo>
                  <a:lnTo>
                    <a:pt x="2011680" y="0"/>
                  </a:lnTo>
                  <a:lnTo>
                    <a:pt x="2011680" y="1"/>
                  </a:lnTo>
                  <a:cubicBezTo>
                    <a:pt x="2011680" y="555511"/>
                    <a:pt x="1561350" y="1005841"/>
                    <a:pt x="1005840" y="1005841"/>
                  </a:cubicBezTo>
                  <a:cubicBezTo>
                    <a:pt x="450330" y="1005841"/>
                    <a:pt x="0" y="55551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4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B2518E5-C6EB-4F48-8597-F276DC06558B}"/>
                </a:ext>
              </a:extLst>
            </p:cNvPr>
            <p:cNvSpPr/>
            <p:nvPr/>
          </p:nvSpPr>
          <p:spPr>
            <a:xfrm flipV="1">
              <a:off x="9230119" y="3406992"/>
              <a:ext cx="2011680" cy="1005839"/>
            </a:xfrm>
            <a:custGeom>
              <a:avLst/>
              <a:gdLst>
                <a:gd name="connsiteX0" fmla="*/ 1005840 w 2011680"/>
                <a:gd name="connsiteY0" fmla="*/ 0 h 1005839"/>
                <a:gd name="connsiteX1" fmla="*/ 2006487 w 2011680"/>
                <a:gd name="connsiteY1" fmla="*/ 902999 h 1005839"/>
                <a:gd name="connsiteX2" fmla="*/ 2011680 w 2011680"/>
                <a:gd name="connsiteY2" fmla="*/ 1005839 h 1005839"/>
                <a:gd name="connsiteX3" fmla="*/ 0 w 2011680"/>
                <a:gd name="connsiteY3" fmla="*/ 1005839 h 1005839"/>
                <a:gd name="connsiteX4" fmla="*/ 5193 w 2011680"/>
                <a:gd name="connsiteY4" fmla="*/ 902999 h 1005839"/>
                <a:gd name="connsiteX5" fmla="*/ 1005840 w 2011680"/>
                <a:gd name="connsiteY5" fmla="*/ 0 h 100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1680" h="1005839">
                  <a:moveTo>
                    <a:pt x="1005840" y="0"/>
                  </a:moveTo>
                  <a:cubicBezTo>
                    <a:pt x="1526631" y="0"/>
                    <a:pt x="1954978" y="395798"/>
                    <a:pt x="2006487" y="902999"/>
                  </a:cubicBezTo>
                  <a:lnTo>
                    <a:pt x="2011680" y="1005839"/>
                  </a:lnTo>
                  <a:lnTo>
                    <a:pt x="0" y="1005839"/>
                  </a:lnTo>
                  <a:lnTo>
                    <a:pt x="5193" y="902999"/>
                  </a:lnTo>
                  <a:cubicBezTo>
                    <a:pt x="56702" y="395798"/>
                    <a:pt x="485050" y="0"/>
                    <a:pt x="1005840" y="0"/>
                  </a:cubicBezTo>
                  <a:close/>
                </a:path>
              </a:pathLst>
            </a:custGeom>
            <a:solidFill>
              <a:srgbClr val="74C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75AB7AB-2B6C-45AA-B5CF-7720560C973B}"/>
                </a:ext>
              </a:extLst>
            </p:cNvPr>
            <p:cNvSpPr/>
            <p:nvPr/>
          </p:nvSpPr>
          <p:spPr>
            <a:xfrm flipV="1">
              <a:off x="9458719" y="2629752"/>
              <a:ext cx="1554480" cy="1554480"/>
            </a:xfrm>
            <a:prstGeom prst="ellipse">
              <a:avLst/>
            </a:prstGeom>
            <a:gradFill>
              <a:gsLst>
                <a:gs pos="0">
                  <a:srgbClr val="A0D32C"/>
                </a:gs>
                <a:gs pos="100000">
                  <a:srgbClr val="46CA89"/>
                </a:gs>
              </a:gsLst>
              <a:lin ang="5400000" scaled="0"/>
            </a:gradFill>
            <a:ln>
              <a:noFill/>
            </a:ln>
            <a:effectLst>
              <a:outerShdw blurRad="1016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47520" y="2392347"/>
            <a:ext cx="3066394" cy="3698548"/>
            <a:chOff x="8497383" y="2167494"/>
            <a:chExt cx="3066394" cy="3698548"/>
          </a:xfrm>
        </p:grpSpPr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B9633129-1C06-4969-B038-B972505CE79F}"/>
                </a:ext>
              </a:extLst>
            </p:cNvPr>
            <p:cNvSpPr/>
            <p:nvPr/>
          </p:nvSpPr>
          <p:spPr>
            <a:xfrm>
              <a:off x="8996461" y="2167494"/>
              <a:ext cx="2478996" cy="2478996"/>
            </a:xfrm>
            <a:prstGeom prst="arc">
              <a:avLst>
                <a:gd name="adj1" fmla="val 10892029"/>
                <a:gd name="adj2" fmla="val 0"/>
              </a:avLst>
            </a:prstGeom>
            <a:ln w="19050">
              <a:solidFill>
                <a:srgbClr val="74CD5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6B95AA0A-5507-4D8E-BEB8-B269B9C0D0A4}"/>
                </a:ext>
              </a:extLst>
            </p:cNvPr>
            <p:cNvSpPr/>
            <p:nvPr/>
          </p:nvSpPr>
          <p:spPr>
            <a:xfrm flipV="1">
              <a:off x="11377019" y="3406992"/>
              <a:ext cx="186758" cy="206768"/>
            </a:xfrm>
            <a:prstGeom prst="triangle">
              <a:avLst/>
            </a:prstGeom>
            <a:solidFill>
              <a:srgbClr val="74CD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435B1D5-178F-4763-B61B-9A5324D3C894}"/>
                </a:ext>
              </a:extLst>
            </p:cNvPr>
            <p:cNvSpPr txBox="1"/>
            <p:nvPr/>
          </p:nvSpPr>
          <p:spPr>
            <a:xfrm>
              <a:off x="8497383" y="4850379"/>
              <a:ext cx="11274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n w="15875">
                    <a:solidFill>
                      <a:schemeClr val="bg1"/>
                    </a:solidFill>
                  </a:ln>
                  <a:noFill/>
                  <a:latin typeface="Archivo Black" panose="020B0A03020202020B04" pitchFamily="34" charset="0"/>
                </a:rPr>
                <a:t>4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0FDEFD0D-717F-4E77-837F-1081ED7F20A5}"/>
              </a:ext>
            </a:extLst>
          </p:cNvPr>
          <p:cNvSpPr/>
          <p:nvPr/>
        </p:nvSpPr>
        <p:spPr>
          <a:xfrm>
            <a:off x="1064249" y="1424980"/>
            <a:ext cx="1894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E8C5D"/>
                </a:solidFill>
                <a:latin typeface="Roboto" pitchFamily="2" charset="0"/>
                <a:ea typeface="Roboto" pitchFamily="2" charset="0"/>
              </a:rPr>
              <a:t>Introduction</a:t>
            </a:r>
            <a:endParaRPr lang="en-US" dirty="0">
              <a:solidFill>
                <a:srgbClr val="FE8C5D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41" name="Graphic 40" descr="Circles with arrows">
            <a:extLst>
              <a:ext uri="{FF2B5EF4-FFF2-40B4-BE49-F238E27FC236}">
                <a16:creationId xmlns:a16="http://schemas.microsoft.com/office/drawing/2014/main" id="{99038C04-0303-40A3-B85D-A4D8B5A012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73664" y="3336123"/>
            <a:ext cx="635459" cy="635459"/>
          </a:xfrm>
          <a:prstGeom prst="rect">
            <a:avLst/>
          </a:prstGeom>
        </p:spPr>
      </p:pic>
      <p:pic>
        <p:nvPicPr>
          <p:cNvPr id="43" name="Graphic 42" descr="Cloud Computing">
            <a:extLst>
              <a:ext uri="{FF2B5EF4-FFF2-40B4-BE49-F238E27FC236}">
                <a16:creationId xmlns:a16="http://schemas.microsoft.com/office/drawing/2014/main" id="{01415FFA-DE34-45B0-9DCE-D490695B0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11482" y="3346062"/>
            <a:ext cx="571565" cy="571565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933F016E-D331-4361-8301-751099F7DBD4}"/>
              </a:ext>
            </a:extLst>
          </p:cNvPr>
          <p:cNvSpPr/>
          <p:nvPr/>
        </p:nvSpPr>
        <p:spPr>
          <a:xfrm>
            <a:off x="6599987" y="1409852"/>
            <a:ext cx="16722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5F49B1"/>
                </a:solidFill>
                <a:latin typeface="Roboto" pitchFamily="2" charset="0"/>
                <a:ea typeface="Roboto" pitchFamily="2" charset="0"/>
              </a:rPr>
              <a:t>Résultats</a:t>
            </a:r>
            <a:r>
              <a:rPr lang="en-US" b="1" dirty="0" smtClean="0">
                <a:solidFill>
                  <a:srgbClr val="5F49B1"/>
                </a:solidFill>
                <a:latin typeface="Roboto" pitchFamily="2" charset="0"/>
                <a:ea typeface="Roboto" pitchFamily="2" charset="0"/>
              </a:rPr>
              <a:t> </a:t>
            </a:r>
          </a:p>
          <a:p>
            <a:r>
              <a:rPr lang="en-US" b="1" dirty="0" smtClean="0">
                <a:solidFill>
                  <a:srgbClr val="5F49B1"/>
                </a:solidFill>
                <a:latin typeface="Roboto" pitchFamily="2" charset="0"/>
                <a:ea typeface="Roboto" pitchFamily="2" charset="0"/>
              </a:rPr>
              <a:t>et </a:t>
            </a:r>
            <a:r>
              <a:rPr lang="en-US" b="1" dirty="0">
                <a:solidFill>
                  <a:srgbClr val="5F49B1"/>
                </a:solidFill>
                <a:latin typeface="Roboto" pitchFamily="2" charset="0"/>
                <a:ea typeface="Roboto" pitchFamily="2" charset="0"/>
              </a:rPr>
              <a:t>discussions</a:t>
            </a:r>
          </a:p>
          <a:p>
            <a:endParaRPr lang="en-US" dirty="0">
              <a:solidFill>
                <a:srgbClr val="8F5CD3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50092FE-CE08-415C-A0FE-522788A1ABA2}"/>
              </a:ext>
            </a:extLst>
          </p:cNvPr>
          <p:cNvSpPr/>
          <p:nvPr/>
        </p:nvSpPr>
        <p:spPr>
          <a:xfrm>
            <a:off x="3806011" y="5281999"/>
            <a:ext cx="2510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Matériel et méthodes</a:t>
            </a:r>
            <a:endParaRPr lang="en-US" dirty="0">
              <a:solidFill>
                <a:srgbClr val="23A8AC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D21AFD-0C55-4031-AD49-71DF07896D0A}"/>
              </a:ext>
            </a:extLst>
          </p:cNvPr>
          <p:cNvSpPr/>
          <p:nvPr/>
        </p:nvSpPr>
        <p:spPr>
          <a:xfrm>
            <a:off x="9383428" y="5310014"/>
            <a:ext cx="18085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A0D335"/>
                </a:solidFill>
                <a:latin typeface="Roboto" pitchFamily="2" charset="0"/>
                <a:ea typeface="Roboto" pitchFamily="2" charset="0"/>
              </a:rPr>
              <a:t>Conclusions </a:t>
            </a:r>
          </a:p>
          <a:p>
            <a:r>
              <a:rPr lang="en-US" b="1" dirty="0" smtClean="0">
                <a:solidFill>
                  <a:srgbClr val="A0D335"/>
                </a:solidFill>
                <a:latin typeface="Roboto" pitchFamily="2" charset="0"/>
                <a:ea typeface="Roboto" pitchFamily="2" charset="0"/>
              </a:rPr>
              <a:t>et </a:t>
            </a:r>
            <a:r>
              <a:rPr lang="en-US" b="1" dirty="0">
                <a:solidFill>
                  <a:srgbClr val="A0D335"/>
                </a:solidFill>
                <a:latin typeface="Roboto" pitchFamily="2" charset="0"/>
                <a:ea typeface="Roboto" pitchFamily="2" charset="0"/>
              </a:rPr>
              <a:t>perspectives</a:t>
            </a:r>
          </a:p>
          <a:p>
            <a:endParaRPr lang="en-US" dirty="0">
              <a:solidFill>
                <a:srgbClr val="77CE61"/>
              </a:solidFill>
              <a:latin typeface="Roboto" pitchFamily="2" charset="0"/>
              <a:ea typeface="Roboto" pitchFamily="2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58D72F9-AD20-4CB5-9585-60436491F3A6}"/>
              </a:ext>
            </a:extLst>
          </p:cNvPr>
          <p:cNvGrpSpPr/>
          <p:nvPr/>
        </p:nvGrpSpPr>
        <p:grpSpPr>
          <a:xfrm>
            <a:off x="7261135" y="3362724"/>
            <a:ext cx="349956" cy="384952"/>
            <a:chOff x="8889951" y="2760237"/>
            <a:chExt cx="402172" cy="402172"/>
          </a:xfrm>
          <a:solidFill>
            <a:schemeClr val="tx1">
              <a:alpha val="60000"/>
            </a:schemeClr>
          </a:solidFill>
        </p:grpSpPr>
        <p:sp>
          <p:nvSpPr>
            <p:cNvPr id="64" name="Freeform: Shape 35">
              <a:extLst>
                <a:ext uri="{FF2B5EF4-FFF2-40B4-BE49-F238E27FC236}">
                  <a16:creationId xmlns:a16="http://schemas.microsoft.com/office/drawing/2014/main" id="{DD86A6BB-78CE-4F27-B9F1-F34C708D8D5A}"/>
                </a:ext>
              </a:extLst>
            </p:cNvPr>
            <p:cNvSpPr/>
            <p:nvPr/>
          </p:nvSpPr>
          <p:spPr>
            <a:xfrm>
              <a:off x="8889951" y="2760237"/>
              <a:ext cx="402172" cy="402172"/>
            </a:xfrm>
            <a:custGeom>
              <a:avLst/>
              <a:gdLst>
                <a:gd name="connsiteX0" fmla="*/ 35486 w 402171"/>
                <a:gd name="connsiteY0" fmla="*/ 0 h 402171"/>
                <a:gd name="connsiteX1" fmla="*/ 0 w 402171"/>
                <a:gd name="connsiteY1" fmla="*/ 0 h 402171"/>
                <a:gd name="connsiteX2" fmla="*/ 0 w 402171"/>
                <a:gd name="connsiteY2" fmla="*/ 402172 h 402171"/>
                <a:gd name="connsiteX3" fmla="*/ 402172 w 402171"/>
                <a:gd name="connsiteY3" fmla="*/ 402172 h 402171"/>
                <a:gd name="connsiteX4" fmla="*/ 402172 w 402171"/>
                <a:gd name="connsiteY4" fmla="*/ 366686 h 402171"/>
                <a:gd name="connsiteX5" fmla="*/ 35486 w 402171"/>
                <a:gd name="connsiteY5" fmla="*/ 366686 h 402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171" h="402171">
                  <a:moveTo>
                    <a:pt x="35486" y="0"/>
                  </a:moveTo>
                  <a:lnTo>
                    <a:pt x="0" y="0"/>
                  </a:lnTo>
                  <a:lnTo>
                    <a:pt x="0" y="402172"/>
                  </a:lnTo>
                  <a:lnTo>
                    <a:pt x="402172" y="402172"/>
                  </a:lnTo>
                  <a:lnTo>
                    <a:pt x="402172" y="366686"/>
                  </a:lnTo>
                  <a:lnTo>
                    <a:pt x="35486" y="366686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6">
              <a:extLst>
                <a:ext uri="{FF2B5EF4-FFF2-40B4-BE49-F238E27FC236}">
                  <a16:creationId xmlns:a16="http://schemas.microsoft.com/office/drawing/2014/main" id="{F54646EF-E451-4C59-A359-E1FB0FE428A3}"/>
                </a:ext>
              </a:extLst>
            </p:cNvPr>
            <p:cNvSpPr/>
            <p:nvPr/>
          </p:nvSpPr>
          <p:spPr>
            <a:xfrm>
              <a:off x="8960923" y="2884437"/>
              <a:ext cx="65057" cy="207000"/>
            </a:xfrm>
            <a:custGeom>
              <a:avLst/>
              <a:gdLst>
                <a:gd name="connsiteX0" fmla="*/ 0 w 65057"/>
                <a:gd name="connsiteY0" fmla="*/ 0 h 207000"/>
                <a:gd name="connsiteX1" fmla="*/ 65057 w 65057"/>
                <a:gd name="connsiteY1" fmla="*/ 0 h 207000"/>
                <a:gd name="connsiteX2" fmla="*/ 65057 w 65057"/>
                <a:gd name="connsiteY2" fmla="*/ 207000 h 207000"/>
                <a:gd name="connsiteX3" fmla="*/ 0 w 65057"/>
                <a:gd name="connsiteY3" fmla="*/ 207000 h 2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207000">
                  <a:moveTo>
                    <a:pt x="0" y="0"/>
                  </a:moveTo>
                  <a:lnTo>
                    <a:pt x="65057" y="0"/>
                  </a:lnTo>
                  <a:lnTo>
                    <a:pt x="65057" y="207000"/>
                  </a:lnTo>
                  <a:lnTo>
                    <a:pt x="0" y="2070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7">
              <a:extLst>
                <a:ext uri="{FF2B5EF4-FFF2-40B4-BE49-F238E27FC236}">
                  <a16:creationId xmlns:a16="http://schemas.microsoft.com/office/drawing/2014/main" id="{5D0C52F9-C32E-419D-B220-0F6D39E9497D}"/>
                </a:ext>
              </a:extLst>
            </p:cNvPr>
            <p:cNvSpPr/>
            <p:nvPr/>
          </p:nvSpPr>
          <p:spPr>
            <a:xfrm>
              <a:off x="9049637" y="2760237"/>
              <a:ext cx="65057" cy="331200"/>
            </a:xfrm>
            <a:custGeom>
              <a:avLst/>
              <a:gdLst>
                <a:gd name="connsiteX0" fmla="*/ 0 w 65057"/>
                <a:gd name="connsiteY0" fmla="*/ 0 h 331200"/>
                <a:gd name="connsiteX1" fmla="*/ 65057 w 65057"/>
                <a:gd name="connsiteY1" fmla="*/ 0 h 331200"/>
                <a:gd name="connsiteX2" fmla="*/ 65057 w 65057"/>
                <a:gd name="connsiteY2" fmla="*/ 331200 h 331200"/>
                <a:gd name="connsiteX3" fmla="*/ 0 w 65057"/>
                <a:gd name="connsiteY3" fmla="*/ 331200 h 33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331200">
                  <a:moveTo>
                    <a:pt x="0" y="0"/>
                  </a:moveTo>
                  <a:lnTo>
                    <a:pt x="65057" y="0"/>
                  </a:lnTo>
                  <a:lnTo>
                    <a:pt x="65057" y="331200"/>
                  </a:lnTo>
                  <a:lnTo>
                    <a:pt x="0" y="3312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8">
              <a:extLst>
                <a:ext uri="{FF2B5EF4-FFF2-40B4-BE49-F238E27FC236}">
                  <a16:creationId xmlns:a16="http://schemas.microsoft.com/office/drawing/2014/main" id="{F13F0D42-153A-4F1F-8E8F-0852A6149010}"/>
                </a:ext>
              </a:extLst>
            </p:cNvPr>
            <p:cNvSpPr/>
            <p:nvPr/>
          </p:nvSpPr>
          <p:spPr>
            <a:xfrm>
              <a:off x="9138351" y="2884437"/>
              <a:ext cx="65057" cy="207000"/>
            </a:xfrm>
            <a:custGeom>
              <a:avLst/>
              <a:gdLst>
                <a:gd name="connsiteX0" fmla="*/ 0 w 65057"/>
                <a:gd name="connsiteY0" fmla="*/ 0 h 207000"/>
                <a:gd name="connsiteX1" fmla="*/ 65057 w 65057"/>
                <a:gd name="connsiteY1" fmla="*/ 0 h 207000"/>
                <a:gd name="connsiteX2" fmla="*/ 65057 w 65057"/>
                <a:gd name="connsiteY2" fmla="*/ 207000 h 207000"/>
                <a:gd name="connsiteX3" fmla="*/ 0 w 65057"/>
                <a:gd name="connsiteY3" fmla="*/ 207000 h 20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207000">
                  <a:moveTo>
                    <a:pt x="0" y="0"/>
                  </a:moveTo>
                  <a:lnTo>
                    <a:pt x="65057" y="0"/>
                  </a:lnTo>
                  <a:lnTo>
                    <a:pt x="65057" y="207000"/>
                  </a:lnTo>
                  <a:lnTo>
                    <a:pt x="0" y="207000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9">
              <a:extLst>
                <a:ext uri="{FF2B5EF4-FFF2-40B4-BE49-F238E27FC236}">
                  <a16:creationId xmlns:a16="http://schemas.microsoft.com/office/drawing/2014/main" id="{727F78D2-5F21-4E13-B603-30213858D011}"/>
                </a:ext>
              </a:extLst>
            </p:cNvPr>
            <p:cNvSpPr/>
            <p:nvPr/>
          </p:nvSpPr>
          <p:spPr>
            <a:xfrm>
              <a:off x="9227066" y="2984980"/>
              <a:ext cx="65057" cy="106457"/>
            </a:xfrm>
            <a:custGeom>
              <a:avLst/>
              <a:gdLst>
                <a:gd name="connsiteX0" fmla="*/ 0 w 65057"/>
                <a:gd name="connsiteY0" fmla="*/ 0 h 106457"/>
                <a:gd name="connsiteX1" fmla="*/ 65057 w 65057"/>
                <a:gd name="connsiteY1" fmla="*/ 0 h 106457"/>
                <a:gd name="connsiteX2" fmla="*/ 65057 w 65057"/>
                <a:gd name="connsiteY2" fmla="*/ 106457 h 106457"/>
                <a:gd name="connsiteX3" fmla="*/ 0 w 65057"/>
                <a:gd name="connsiteY3" fmla="*/ 106457 h 10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57" h="106457">
                  <a:moveTo>
                    <a:pt x="0" y="0"/>
                  </a:moveTo>
                  <a:lnTo>
                    <a:pt x="65057" y="0"/>
                  </a:lnTo>
                  <a:lnTo>
                    <a:pt x="65057" y="106457"/>
                  </a:lnTo>
                  <a:lnTo>
                    <a:pt x="0" y="106457"/>
                  </a:lnTo>
                  <a:close/>
                </a:path>
              </a:pathLst>
            </a:custGeom>
            <a:grpFill/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9" name="Graphic 24" descr="Lightbulb">
            <a:extLst>
              <a:ext uri="{FF2B5EF4-FFF2-40B4-BE49-F238E27FC236}">
                <a16:creationId xmlns:a16="http://schemas.microsoft.com/office/drawing/2014/main" id="{ED357C56-DF0C-4F38-8FCC-8F300979B5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37675" y="3258713"/>
            <a:ext cx="590966" cy="590966"/>
          </a:xfrm>
          <a:prstGeom prst="rect">
            <a:avLst/>
          </a:prstGeom>
          <a:effectLst>
            <a:glow rad="127000">
              <a:srgbClr val="FE8A5A"/>
            </a:glow>
          </a:effec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F2033-8C59-4CAD-9D0F-60E8D97DC50F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653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0.03449 L 0.10742 -0.02269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1" y="-287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7 0.03426 L 0.1108 -0.02569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" y="-300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4 -0.6706 L 0.12474 -0.66111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46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8 -0.71944 L 0.05834 -0.66528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" y="270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75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75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750" fill="hold"/>
                                        <p:tgtEl>
                                          <p:spTgt spid="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1" grpId="1"/>
      <p:bldP spid="33" grpId="0"/>
      <p:bldP spid="45" grpId="0"/>
      <p:bldP spid="48" grpId="0"/>
      <p:bldP spid="48" grpId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99" y="186967"/>
            <a:ext cx="11909345" cy="763600"/>
          </a:xfrm>
        </p:spPr>
        <p:txBody>
          <a:bodyPr>
            <a:normAutofit/>
          </a:bodyPr>
          <a:lstStyle/>
          <a:p>
            <a:r>
              <a:rPr dirty="0" err="1" smtClean="0"/>
              <a:t>Matéri</a:t>
            </a:r>
            <a:r>
              <a:rPr lang="fr-FR" dirty="0" smtClean="0"/>
              <a:t>el</a:t>
            </a:r>
            <a:r>
              <a:rPr dirty="0" smtClean="0"/>
              <a:t> </a:t>
            </a:r>
            <a:r>
              <a:rPr dirty="0"/>
              <a:t>- </a:t>
            </a:r>
            <a:r>
              <a:rPr dirty="0" smtClean="0"/>
              <a:t>Site </a:t>
            </a:r>
            <a:r>
              <a:rPr dirty="0"/>
              <a:t>de </a:t>
            </a:r>
            <a:r>
              <a:rPr dirty="0" err="1" smtClean="0"/>
              <a:t>l'Expérience</a:t>
            </a:r>
            <a:r>
              <a:rPr lang="fr-FR" dirty="0" smtClean="0"/>
              <a:t> et Configuration </a:t>
            </a:r>
            <a:r>
              <a:rPr lang="fr-FR" dirty="0"/>
              <a:t>de l'Unité Pilote</a:t>
            </a:r>
            <a:endParaRPr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6997" y="1112558"/>
            <a:ext cx="5750585" cy="2736134"/>
          </a:xfrm>
          <a:prstGeom prst="rect">
            <a:avLst/>
          </a:prstGeom>
          <a:noFill/>
          <a:ln>
            <a:noFill/>
          </a:ln>
        </p:spPr>
        <p:txBody>
          <a:bodyPr wrap="square" lIns="254000" tIns="0" rIns="0" bIns="254000" anchor="t">
            <a:spAutoFit/>
          </a:bodyPr>
          <a:lstStyle/>
          <a:p>
            <a:pPr marL="304792" indent="-121917">
              <a:spcAft>
                <a:spcPts val="1067"/>
              </a:spcAft>
              <a:buSzPct val="100000"/>
              <a:buFont typeface="Arial"/>
              <a:buChar char="•"/>
            </a:pPr>
            <a:r>
              <a:rPr sz="1733" b="1" dirty="0">
                <a:solidFill>
                  <a:srgbClr val="616161"/>
                </a:solidFill>
                <a:latin typeface="Proxima Nova"/>
              </a:rPr>
              <a:t>Emplacement et </a:t>
            </a:r>
            <a:r>
              <a:rPr sz="1733" b="1" dirty="0" smtClean="0">
                <a:solidFill>
                  <a:srgbClr val="616161"/>
                </a:solidFill>
                <a:latin typeface="Proxima Nova"/>
              </a:rPr>
              <a:t>configuration 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de </a:t>
            </a:r>
            <a:r>
              <a:rPr sz="1733" b="1" dirty="0" err="1">
                <a:solidFill>
                  <a:srgbClr val="616161"/>
                </a:solidFill>
                <a:latin typeface="Proxima Nova"/>
              </a:rPr>
              <a:t>l'unité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b="1" dirty="0" err="1">
                <a:solidFill>
                  <a:srgbClr val="616161"/>
                </a:solidFill>
                <a:latin typeface="Proxima Nova"/>
              </a:rPr>
              <a:t>pilote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: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Installée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à la station de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traitement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des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eaux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usées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municipales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de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Noreste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, La Laguna,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îles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Canaries,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Espagne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.</a:t>
            </a:r>
          </a:p>
          <a:p>
            <a:pPr marL="304792" lvl="1" indent="-121917">
              <a:spcBef>
                <a:spcPts val="1600"/>
              </a:spcBef>
              <a:buSzPct val="100000"/>
              <a:buFont typeface="Arial"/>
              <a:buChar char="•"/>
            </a:pPr>
            <a:r>
              <a:rPr sz="1733" b="1" dirty="0" err="1">
                <a:solidFill>
                  <a:srgbClr val="616161"/>
                </a:solidFill>
                <a:latin typeface="Proxima Nova"/>
              </a:rPr>
              <a:t>Caractéristiques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 de </a:t>
            </a:r>
            <a:r>
              <a:rPr sz="1733" b="1" dirty="0" err="1">
                <a:solidFill>
                  <a:srgbClr val="616161"/>
                </a:solidFill>
                <a:latin typeface="Proxima Nova"/>
              </a:rPr>
              <a:t>l'eau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b="1" dirty="0" err="1">
                <a:solidFill>
                  <a:srgbClr val="616161"/>
                </a:solidFill>
                <a:latin typeface="Proxima Nova"/>
              </a:rPr>
              <a:t>d'alimentation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: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dirty="0" smtClean="0">
                <a:solidFill>
                  <a:srgbClr val="616161"/>
                </a:solidFill>
                <a:latin typeface="Proxima Nova"/>
              </a:rPr>
              <a:t>Eau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d'alimentation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tamisée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,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dégrossie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,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dégraissée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et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homogénéisée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avec des concentrations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élevées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en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matières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particulaires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854" y="1348716"/>
            <a:ext cx="6381358" cy="45832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6483" y="4187529"/>
            <a:ext cx="4724623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92" lvl="1" indent="-121917">
              <a:spcBef>
                <a:spcPts val="1600"/>
              </a:spcBef>
              <a:buSzPct val="100000"/>
              <a:buFont typeface="Arial"/>
              <a:buChar char="•"/>
            </a:pPr>
            <a:r>
              <a:rPr lang="fr-FR" sz="1733" b="1" dirty="0" smtClean="0">
                <a:solidFill>
                  <a:srgbClr val="616161"/>
                </a:solidFill>
                <a:latin typeface="Proxima Nova"/>
              </a:rPr>
              <a:t>Méthodes de contrôle du colmatage : </a:t>
            </a:r>
            <a:endParaRPr lang="fr-FR" sz="1733" b="1" dirty="0">
              <a:solidFill>
                <a:srgbClr val="616161"/>
              </a:solidFill>
              <a:latin typeface="Proxima Nov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43B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courbée vers le haut 12"/>
          <p:cNvSpPr/>
          <p:nvPr/>
        </p:nvSpPr>
        <p:spPr>
          <a:xfrm>
            <a:off x="5980387" y="2768976"/>
            <a:ext cx="704193" cy="29429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0699530" y="3605053"/>
            <a:ext cx="63062" cy="4571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avec coin arrondi 14"/>
          <p:cNvSpPr/>
          <p:nvPr/>
        </p:nvSpPr>
        <p:spPr>
          <a:xfrm>
            <a:off x="10594702" y="3720871"/>
            <a:ext cx="639121" cy="120765"/>
          </a:xfrm>
          <a:prstGeom prst="round1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avec flèche 16"/>
          <p:cNvCxnSpPr>
            <a:endCxn id="15" idx="3"/>
          </p:cNvCxnSpPr>
          <p:nvPr/>
        </p:nvCxnSpPr>
        <p:spPr>
          <a:xfrm flipH="1">
            <a:off x="11233823" y="3781253"/>
            <a:ext cx="542577" cy="1"/>
          </a:xfrm>
          <a:prstGeom prst="straightConnector1">
            <a:avLst/>
          </a:prstGeom>
          <a:ln w="349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146696" y="3385589"/>
            <a:ext cx="678712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76" lvl="1">
              <a:spcBef>
                <a:spcPts val="1600"/>
              </a:spcBef>
              <a:buSzPct val="100000"/>
            </a:pPr>
            <a:r>
              <a:rPr lang="fr-FR" sz="1733" b="1" dirty="0" smtClean="0">
                <a:solidFill>
                  <a:srgbClr val="92D050"/>
                </a:solidFill>
                <a:latin typeface="Proxima Nova"/>
              </a:rPr>
              <a:t>Air</a:t>
            </a:r>
            <a:endParaRPr lang="fr-FR" sz="1733" b="1" dirty="0">
              <a:solidFill>
                <a:srgbClr val="92D050"/>
              </a:solidFill>
              <a:latin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06017" y="2326737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616161"/>
                </a:solidFill>
                <a:latin typeface="Proxima Nova"/>
              </a:rPr>
              <a:t>UF</a:t>
            </a:r>
            <a:r>
              <a:rPr lang="fr-FR" sz="1400" dirty="0">
                <a:solidFill>
                  <a:srgbClr val="616161"/>
                </a:solidFill>
                <a:latin typeface="Proxima Nova"/>
              </a:rPr>
              <a:t> ZW-10 </a:t>
            </a:r>
            <a:endParaRPr lang="fr-FR" sz="1400" dirty="0"/>
          </a:p>
        </p:txBody>
      </p:sp>
      <p:sp>
        <p:nvSpPr>
          <p:cNvPr id="18" name="Rectangle 17"/>
          <p:cNvSpPr/>
          <p:nvPr/>
        </p:nvSpPr>
        <p:spPr>
          <a:xfrm>
            <a:off x="1068808" y="5287927"/>
            <a:ext cx="2822256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3866" lvl="1" indent="-380990">
              <a:spcBef>
                <a:spcPts val="1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733" b="1" dirty="0" smtClean="0">
                <a:solidFill>
                  <a:srgbClr val="92D050"/>
                </a:solidFill>
                <a:latin typeface="Proxima Nova"/>
              </a:rPr>
              <a:t>Injection d’air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68808" y="4730074"/>
            <a:ext cx="4789584" cy="35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3866" lvl="1" indent="-380990">
              <a:spcBef>
                <a:spcPts val="1600"/>
              </a:spcBef>
              <a:buSzPct val="100000"/>
              <a:buFont typeface="Wingdings" panose="05000000000000000000" pitchFamily="2" charset="2"/>
              <a:buChar char="Ø"/>
            </a:pPr>
            <a:r>
              <a:rPr lang="fr-FR" sz="1733" b="1" dirty="0">
                <a:solidFill>
                  <a:srgbClr val="528DC3"/>
                </a:solidFill>
                <a:latin typeface="Proxima Nova"/>
              </a:rPr>
              <a:t>Membrane </a:t>
            </a:r>
            <a:r>
              <a:rPr lang="fr-FR" sz="1733" b="1" dirty="0" smtClean="0">
                <a:solidFill>
                  <a:srgbClr val="528DC3"/>
                </a:solidFill>
                <a:latin typeface="Proxima Nova"/>
              </a:rPr>
              <a:t>rotative</a:t>
            </a:r>
          </a:p>
        </p:txBody>
      </p:sp>
    </p:spTree>
    <p:extLst>
      <p:ext uri="{BB962C8B-B14F-4D97-AF65-F5344CB8AC3E}">
        <p14:creationId xmlns:p14="http://schemas.microsoft.com/office/powerpoint/2010/main" val="101448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 smtClean="0"/>
              <a:t>Méthodes</a:t>
            </a:r>
            <a:r>
              <a:rPr dirty="0" smtClean="0"/>
              <a:t> </a:t>
            </a:r>
            <a:r>
              <a:rPr dirty="0"/>
              <a:t>- </a:t>
            </a:r>
            <a:r>
              <a:rPr dirty="0" err="1"/>
              <a:t>Caractérisation</a:t>
            </a:r>
            <a:r>
              <a:rPr dirty="0"/>
              <a:t> du </a:t>
            </a:r>
            <a:r>
              <a:rPr dirty="0" err="1"/>
              <a:t>Colmatage</a:t>
            </a:r>
            <a:r>
              <a:rPr dirty="0"/>
              <a:t> des Membranes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110067" y="1234479"/>
            <a:ext cx="11582400" cy="523157"/>
          </a:xfrm>
          <a:prstGeom prst="rect">
            <a:avLst/>
          </a:prstGeom>
          <a:noFill/>
          <a:ln>
            <a:noFill/>
          </a:ln>
        </p:spPr>
        <p:txBody>
          <a:bodyPr wrap="square" lIns="254000" tIns="0" rIns="0" bIns="254000" anchor="t">
            <a:spAutoFit/>
          </a:bodyPr>
          <a:lstStyle/>
          <a:p>
            <a:pPr marL="304792" indent="-121917">
              <a:spcAft>
                <a:spcPts val="1067"/>
              </a:spcAft>
              <a:buSzPct val="100000"/>
              <a:buFont typeface="Arial"/>
              <a:buChar char="•"/>
            </a:pPr>
            <a:r>
              <a:rPr sz="1733" b="1" dirty="0" err="1">
                <a:solidFill>
                  <a:srgbClr val="616161"/>
                </a:solidFill>
                <a:latin typeface="Proxima Nova"/>
              </a:rPr>
              <a:t>Modèle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 de résistance </a:t>
            </a:r>
            <a:r>
              <a:rPr sz="1733" b="1" dirty="0" err="1">
                <a:solidFill>
                  <a:srgbClr val="616161"/>
                </a:solidFill>
                <a:latin typeface="Proxima Nova"/>
              </a:rPr>
              <a:t>en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b="1" dirty="0" err="1">
                <a:solidFill>
                  <a:srgbClr val="616161"/>
                </a:solidFill>
                <a:latin typeface="Proxima Nova"/>
              </a:rPr>
              <a:t>série</a:t>
            </a: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b="1" dirty="0">
                <a:solidFill>
                  <a:srgbClr val="616161"/>
                </a:solidFill>
                <a:latin typeface="Proxima Nova"/>
              </a:rPr>
              <a:t>: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fr-FR" sz="1733" dirty="0">
                <a:solidFill>
                  <a:srgbClr val="616161"/>
                </a:solidFill>
                <a:latin typeface="Proxima Nova"/>
              </a:rPr>
              <a:t>É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valu</a:t>
            </a:r>
            <a:r>
              <a:rPr lang="fr-FR" sz="1733" dirty="0" err="1">
                <a:solidFill>
                  <a:srgbClr val="616161"/>
                </a:solidFill>
                <a:latin typeface="Proxima Nova"/>
              </a:rPr>
              <a:t>ation</a:t>
            </a:r>
            <a:r>
              <a:rPr lang="fr-FR"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lang="fr-FR" sz="1733" dirty="0">
                <a:solidFill>
                  <a:srgbClr val="616161"/>
                </a:solidFill>
                <a:latin typeface="Proxima Nova"/>
              </a:rPr>
              <a:t>du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colmatage</a:t>
            </a:r>
            <a:r>
              <a:rPr sz="1733" dirty="0">
                <a:solidFill>
                  <a:srgbClr val="616161"/>
                </a:solidFill>
                <a:latin typeface="Proxima Nova"/>
              </a:rPr>
              <a:t> 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membran</a:t>
            </a:r>
            <a:r>
              <a:rPr lang="fr-FR" sz="1733" dirty="0">
                <a:solidFill>
                  <a:srgbClr val="616161"/>
                </a:solidFill>
                <a:latin typeface="Proxima Nova"/>
              </a:rPr>
              <a:t>air</a:t>
            </a:r>
            <a:r>
              <a:rPr sz="1733" dirty="0" err="1">
                <a:solidFill>
                  <a:srgbClr val="616161"/>
                </a:solidFill>
                <a:latin typeface="Proxima Nova"/>
              </a:rPr>
              <a:t>es</a:t>
            </a:r>
            <a:endParaRPr sz="1733" dirty="0">
              <a:solidFill>
                <a:srgbClr val="616161"/>
              </a:solidFill>
              <a:latin typeface="Proxima Nova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89626" y="4393792"/>
            <a:ext cx="3936000" cy="50276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r>
              <a:rPr lang="fr-FR" sz="2667" b="1" i="1" dirty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</a:rPr>
              <a:t>PTM </a:t>
            </a:r>
            <a:r>
              <a:rPr lang="fr-FR" sz="2667" b="1" i="1" dirty="0">
                <a:latin typeface="Cambria Math" pitchFamily="18" charset="0"/>
                <a:ea typeface="Cambria Math" pitchFamily="18" charset="0"/>
              </a:rPr>
              <a:t>= </a:t>
            </a:r>
            <a:r>
              <a:rPr lang="fr-FR" sz="2667" b="1" i="1" dirty="0">
                <a:latin typeface="Symbol" pitchFamily="18" charset="2"/>
                <a:ea typeface="Cambria Math" pitchFamily="18" charset="0"/>
              </a:rPr>
              <a:t>m</a:t>
            </a:r>
            <a:r>
              <a:rPr lang="fr-FR" sz="2667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2667" b="1" i="1" dirty="0" err="1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fr-FR" sz="2667" b="1" i="1" baseline="-25000" dirty="0" err="1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fr-FR" sz="2667" b="1" i="1" dirty="0">
                <a:latin typeface="Cambria Math" pitchFamily="18" charset="0"/>
                <a:ea typeface="Cambria Math" pitchFamily="18" charset="0"/>
              </a:rPr>
              <a:t> (R</a:t>
            </a:r>
            <a:r>
              <a:rPr lang="fr-FR" sz="2667" b="1" i="1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fr-FR" sz="2667" b="1" i="1" dirty="0">
                <a:latin typeface="Cambria Math" pitchFamily="18" charset="0"/>
                <a:ea typeface="Cambria Math" pitchFamily="18" charset="0"/>
              </a:rPr>
              <a:t>+</a:t>
            </a:r>
            <a:r>
              <a:rPr lang="fr-FR" sz="2667" b="1" i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fr-FR" sz="2667" b="1" i="1" baseline="-25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g</a:t>
            </a:r>
            <a:r>
              <a:rPr lang="fr-FR" sz="2667" b="1" i="1" dirty="0">
                <a:latin typeface="Cambria Math" pitchFamily="18" charset="0"/>
                <a:ea typeface="Cambria Math" pitchFamily="18" charset="0"/>
              </a:rPr>
              <a:t> +</a:t>
            </a:r>
            <a:r>
              <a:rPr lang="fr-FR" sz="2667" b="1" i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fr-FR" sz="2667" b="1" i="1" baseline="-250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if</a:t>
            </a:r>
            <a:r>
              <a:rPr lang="fr-FR" sz="2667" b="1" i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2667" b="1" i="1" dirty="0">
                <a:latin typeface="Cambria Math" pitchFamily="18" charset="0"/>
                <a:ea typeface="Cambria Math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635952" y="1897507"/>
                <a:ext cx="1929952" cy="7823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240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952" y="1897507"/>
                <a:ext cx="1929952" cy="7823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495469" y="4449686"/>
            <a:ext cx="3665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</a:rPr>
              <a:t>Simulation de la PTM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5469" y="2057871"/>
            <a:ext cx="514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Résistance de la couche du gâteau :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5469" y="3041243"/>
            <a:ext cx="5140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Résistance du colmatage interne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543921" y="2860185"/>
                <a:ext cx="2210798" cy="847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fr-FR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𝒊𝒇</m:t>
                          </m:r>
                        </m:sub>
                      </m:sSub>
                      <m:r>
                        <a:rPr lang="fr-F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fr-FR" sz="240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fr-F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fr-F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  <m:r>
                            <a:rPr lang="fr-FR" sz="2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d>
                            <m:dPr>
                              <m:ctrlPr>
                                <a:rPr lang="fr-FR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4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fr-FR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921" y="2860185"/>
                <a:ext cx="2210798" cy="847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43921" y="5166901"/>
                <a:ext cx="2607702" cy="83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400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4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fr-FR" sz="240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d>
                              <m:d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r>
                              <a:rPr lang="fr-FR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fr-FR" sz="240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fr-F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fr-F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fr-FR" sz="240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r>
                  <a:rPr lang="fr-FR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3921" y="5166901"/>
                <a:ext cx="2607702" cy="8308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639513" y="5297307"/>
            <a:ext cx="330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Surface filtrante :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43B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22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95" y="288464"/>
            <a:ext cx="11360800" cy="763600"/>
          </a:xfrm>
        </p:spPr>
        <p:txBody>
          <a:bodyPr>
            <a:normAutofit/>
          </a:bodyPr>
          <a:lstStyle/>
          <a:p>
            <a:r>
              <a:rPr dirty="0" err="1" smtClean="0"/>
              <a:t>Méthodes</a:t>
            </a:r>
            <a:r>
              <a:rPr dirty="0" smtClean="0"/>
              <a:t> </a:t>
            </a:r>
            <a:r>
              <a:rPr lang="fr-FR" dirty="0" smtClean="0"/>
              <a:t>–</a:t>
            </a:r>
            <a:r>
              <a:rPr dirty="0" smtClean="0"/>
              <a:t> </a:t>
            </a:r>
            <a:r>
              <a:rPr lang="fr-FR" dirty="0" smtClean="0"/>
              <a:t>Modèle du colmatage membranaire</a:t>
            </a:r>
            <a:endParaRPr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8477" y="1205726"/>
            <a:ext cx="6654527" cy="523157"/>
          </a:xfrm>
          <a:prstGeom prst="rect">
            <a:avLst/>
          </a:prstGeom>
          <a:noFill/>
          <a:ln>
            <a:noFill/>
          </a:ln>
        </p:spPr>
        <p:txBody>
          <a:bodyPr wrap="square" lIns="254000" tIns="0" rIns="0" bIns="254000" anchor="t">
            <a:spAutoFit/>
          </a:bodyPr>
          <a:lstStyle/>
          <a:p>
            <a:pPr marL="304792" indent="-121917">
              <a:spcAft>
                <a:spcPts val="1067"/>
              </a:spcAft>
              <a:buSzPct val="100000"/>
              <a:buFont typeface="Arial"/>
              <a:buChar char="•"/>
            </a:pP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Dynamique de la masse en phase de filtration :</a:t>
            </a:r>
            <a:endParaRPr sz="1733" dirty="0">
              <a:solidFill>
                <a:srgbClr val="616161"/>
              </a:solidFill>
              <a:latin typeface="Proxima Nova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247054" y="1732205"/>
            <a:ext cx="3468675" cy="1774164"/>
            <a:chOff x="7724882" y="4636773"/>
            <a:chExt cx="3451140" cy="1778052"/>
          </a:xfrm>
        </p:grpSpPr>
        <p:grpSp>
          <p:nvGrpSpPr>
            <p:cNvPr id="15" name="Groupe 14"/>
            <p:cNvGrpSpPr>
              <a:grpSpLocks noChangeAspect="1"/>
            </p:cNvGrpSpPr>
            <p:nvPr/>
          </p:nvGrpSpPr>
          <p:grpSpPr>
            <a:xfrm>
              <a:off x="7724882" y="4636773"/>
              <a:ext cx="3252930" cy="1778052"/>
              <a:chOff x="2318041" y="2643443"/>
              <a:chExt cx="4558215" cy="236566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3563888" y="4000996"/>
                <a:ext cx="648072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036987" y="4000996"/>
                <a:ext cx="648072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860032" y="4000996"/>
                <a:ext cx="648072" cy="100811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21" name="Groupe 20"/>
              <p:cNvGrpSpPr/>
              <p:nvPr/>
            </p:nvGrpSpPr>
            <p:grpSpPr>
              <a:xfrm>
                <a:off x="3443656" y="3717714"/>
                <a:ext cx="3252580" cy="1015370"/>
                <a:chOff x="923376" y="3565758"/>
                <a:chExt cx="3252580" cy="1015370"/>
              </a:xfrm>
            </p:grpSpPr>
            <p:sp>
              <p:nvSpPr>
                <p:cNvPr id="74" name="Organigramme : Connecteur 12"/>
                <p:cNvSpPr/>
                <p:nvPr/>
              </p:nvSpPr>
              <p:spPr>
                <a:xfrm>
                  <a:off x="1560071" y="3742179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5" name="Organigramme : Connecteur 74"/>
                <p:cNvSpPr/>
                <p:nvPr/>
              </p:nvSpPr>
              <p:spPr>
                <a:xfrm>
                  <a:off x="1708115" y="3811845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6" name="Organigramme : Connecteur 75"/>
                <p:cNvSpPr/>
                <p:nvPr/>
              </p:nvSpPr>
              <p:spPr>
                <a:xfrm>
                  <a:off x="1691680" y="4437112"/>
                  <a:ext cx="108012" cy="144016"/>
                </a:xfrm>
                <a:prstGeom prst="flowChartConnector">
                  <a:avLst/>
                </a:prstGeom>
                <a:solidFill>
                  <a:srgbClr val="FF00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7" name="Organigramme : Connecteur 76"/>
                <p:cNvSpPr/>
                <p:nvPr/>
              </p:nvSpPr>
              <p:spPr>
                <a:xfrm>
                  <a:off x="1691680" y="4077072"/>
                  <a:ext cx="108012" cy="144016"/>
                </a:xfrm>
                <a:prstGeom prst="flowChartConnector">
                  <a:avLst/>
                </a:prstGeom>
                <a:solidFill>
                  <a:srgbClr val="FF00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8" name="Organigramme : Connecteur 16"/>
                <p:cNvSpPr/>
                <p:nvPr/>
              </p:nvSpPr>
              <p:spPr>
                <a:xfrm>
                  <a:off x="1691680" y="3951192"/>
                  <a:ext cx="108012" cy="144016"/>
                </a:xfrm>
                <a:prstGeom prst="flowChartConnector">
                  <a:avLst/>
                </a:prstGeom>
                <a:solidFill>
                  <a:srgbClr val="FF00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9" name="Groupe 17"/>
                <p:cNvGrpSpPr/>
                <p:nvPr/>
              </p:nvGrpSpPr>
              <p:grpSpPr>
                <a:xfrm>
                  <a:off x="923376" y="3580958"/>
                  <a:ext cx="845256" cy="286663"/>
                  <a:chOff x="1022744" y="3581072"/>
                  <a:chExt cx="845256" cy="292065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120" name="Organigramme : Connecteur 119"/>
                  <p:cNvSpPr/>
                  <p:nvPr/>
                </p:nvSpPr>
                <p:spPr>
                  <a:xfrm>
                    <a:off x="1076750" y="3689937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1" name="Organigramme : Connecteur 120"/>
                  <p:cNvSpPr/>
                  <p:nvPr/>
                </p:nvSpPr>
                <p:spPr>
                  <a:xfrm>
                    <a:off x="1263978" y="3589779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2" name="Organigramme : Connecteur 121"/>
                  <p:cNvSpPr/>
                  <p:nvPr/>
                </p:nvSpPr>
                <p:spPr>
                  <a:xfrm>
                    <a:off x="1176898" y="3698644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3" name="Organigramme : Connecteur 122"/>
                  <p:cNvSpPr/>
                  <p:nvPr/>
                </p:nvSpPr>
                <p:spPr>
                  <a:xfrm>
                    <a:off x="1263983" y="3707351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4" name="Organigramme : Connecteur 123"/>
                  <p:cNvSpPr/>
                  <p:nvPr/>
                </p:nvSpPr>
                <p:spPr>
                  <a:xfrm>
                    <a:off x="1364131" y="3729121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5" name="Organigramme : Connecteur 124"/>
                  <p:cNvSpPr/>
                  <p:nvPr/>
                </p:nvSpPr>
                <p:spPr>
                  <a:xfrm>
                    <a:off x="1150767" y="3581072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6" name="Organigramme : Connecteur 125"/>
                  <p:cNvSpPr/>
                  <p:nvPr/>
                </p:nvSpPr>
                <p:spPr>
                  <a:xfrm>
                    <a:off x="1472986" y="3720409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7" name="Organigramme : Connecteur 126"/>
                  <p:cNvSpPr/>
                  <p:nvPr/>
                </p:nvSpPr>
                <p:spPr>
                  <a:xfrm>
                    <a:off x="1564432" y="3589784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8" name="Organigramme : Connecteur 67"/>
                  <p:cNvSpPr/>
                  <p:nvPr/>
                </p:nvSpPr>
                <p:spPr>
                  <a:xfrm>
                    <a:off x="1022744" y="3689937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9" name="Organigramme : Connecteur 68"/>
                  <p:cNvSpPr/>
                  <p:nvPr/>
                </p:nvSpPr>
                <p:spPr>
                  <a:xfrm>
                    <a:off x="1759988" y="3725088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80" name="Groupe 18"/>
                <p:cNvGrpSpPr/>
                <p:nvPr/>
              </p:nvGrpSpPr>
              <p:grpSpPr>
                <a:xfrm>
                  <a:off x="2238594" y="3565758"/>
                  <a:ext cx="850387" cy="292065"/>
                  <a:chOff x="1022744" y="3581072"/>
                  <a:chExt cx="850387" cy="292065"/>
                </a:xfrm>
                <a:solidFill>
                  <a:schemeClr val="tx1">
                    <a:lumMod val="50000"/>
                    <a:lumOff val="50000"/>
                  </a:schemeClr>
                </a:solidFill>
              </p:grpSpPr>
              <p:sp>
                <p:nvSpPr>
                  <p:cNvPr id="109" name="Organigramme : Connecteur 108"/>
                  <p:cNvSpPr/>
                  <p:nvPr/>
                </p:nvSpPr>
                <p:spPr>
                  <a:xfrm>
                    <a:off x="1076750" y="3689937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0" name="Organigramme : Connecteur 109"/>
                  <p:cNvSpPr/>
                  <p:nvPr/>
                </p:nvSpPr>
                <p:spPr>
                  <a:xfrm>
                    <a:off x="1263978" y="3589779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1" name="Organigramme : Connecteur 110"/>
                  <p:cNvSpPr/>
                  <p:nvPr/>
                </p:nvSpPr>
                <p:spPr>
                  <a:xfrm>
                    <a:off x="1176898" y="3698644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2" name="Organigramme : Connecteur 111"/>
                  <p:cNvSpPr/>
                  <p:nvPr/>
                </p:nvSpPr>
                <p:spPr>
                  <a:xfrm>
                    <a:off x="1263983" y="3707351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3" name="Organigramme : Connecteur 112"/>
                  <p:cNvSpPr/>
                  <p:nvPr/>
                </p:nvSpPr>
                <p:spPr>
                  <a:xfrm>
                    <a:off x="1364131" y="3729121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4" name="Organigramme : Connecteur 113"/>
                  <p:cNvSpPr/>
                  <p:nvPr/>
                </p:nvSpPr>
                <p:spPr>
                  <a:xfrm>
                    <a:off x="1150767" y="3581072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5" name="Organigramme : Connecteur 114"/>
                  <p:cNvSpPr/>
                  <p:nvPr/>
                </p:nvSpPr>
                <p:spPr>
                  <a:xfrm>
                    <a:off x="1472986" y="3720409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6" name="Organigramme : Connecteur 115"/>
                  <p:cNvSpPr/>
                  <p:nvPr/>
                </p:nvSpPr>
                <p:spPr>
                  <a:xfrm>
                    <a:off x="1647156" y="3711697"/>
                    <a:ext cx="108012" cy="144016"/>
                  </a:xfrm>
                  <a:prstGeom prst="flowChartConnector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7" name="Organigramme : Connecteur 116"/>
                  <p:cNvSpPr/>
                  <p:nvPr/>
                </p:nvSpPr>
                <p:spPr>
                  <a:xfrm>
                    <a:off x="1564432" y="3589784"/>
                    <a:ext cx="108012" cy="144016"/>
                  </a:xfrm>
                  <a:prstGeom prst="flowChartConnector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8" name="Organigramme : Connecteur 117"/>
                  <p:cNvSpPr/>
                  <p:nvPr/>
                </p:nvSpPr>
                <p:spPr>
                  <a:xfrm>
                    <a:off x="1022744" y="3689937"/>
                    <a:ext cx="108012" cy="144016"/>
                  </a:xfrm>
                  <a:prstGeom prst="flowChartConnector">
                    <a:avLst/>
                  </a:prstGeom>
                  <a:solidFill>
                    <a:srgbClr val="669900">
                      <a:alpha val="88000"/>
                    </a:srgb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19" name="Organigramme : Connecteur 118"/>
                  <p:cNvSpPr/>
                  <p:nvPr/>
                </p:nvSpPr>
                <p:spPr>
                  <a:xfrm>
                    <a:off x="1765119" y="3717032"/>
                    <a:ext cx="108012" cy="144016"/>
                  </a:xfrm>
                  <a:prstGeom prst="flowChartConnector">
                    <a:avLst/>
                  </a:prstGeom>
                  <a:grpFill/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81" name="Organigramme : Connecteur 80"/>
                <p:cNvSpPr/>
                <p:nvPr/>
              </p:nvSpPr>
              <p:spPr>
                <a:xfrm>
                  <a:off x="1907704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Organigramme : Connecteur 81"/>
                <p:cNvSpPr/>
                <p:nvPr/>
              </p:nvSpPr>
              <p:spPr>
                <a:xfrm>
                  <a:off x="1996480" y="364502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3" name="Organigramme : Connecteur 82"/>
                <p:cNvSpPr/>
                <p:nvPr/>
              </p:nvSpPr>
              <p:spPr>
                <a:xfrm>
                  <a:off x="2051720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Organigramme : Connecteur 83"/>
                <p:cNvSpPr/>
                <p:nvPr/>
              </p:nvSpPr>
              <p:spPr>
                <a:xfrm>
                  <a:off x="2123728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Organigramme : Connecteur 84"/>
                <p:cNvSpPr/>
                <p:nvPr/>
              </p:nvSpPr>
              <p:spPr>
                <a:xfrm>
                  <a:off x="2771800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Organigramme : Connecteur 85"/>
                <p:cNvSpPr/>
                <p:nvPr/>
              </p:nvSpPr>
              <p:spPr>
                <a:xfrm>
                  <a:off x="2231740" y="3789040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Organigramme : Connecteur 86"/>
                <p:cNvSpPr/>
                <p:nvPr/>
              </p:nvSpPr>
              <p:spPr>
                <a:xfrm>
                  <a:off x="2231740" y="3861048"/>
                  <a:ext cx="108012" cy="144016"/>
                </a:xfrm>
                <a:prstGeom prst="flowChartConnector">
                  <a:avLst/>
                </a:prstGeom>
                <a:solidFill>
                  <a:srgbClr val="FF00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8" name="Organigramme : Connecteur 87"/>
                <p:cNvSpPr/>
                <p:nvPr/>
              </p:nvSpPr>
              <p:spPr>
                <a:xfrm>
                  <a:off x="2231740" y="4005064"/>
                  <a:ext cx="108012" cy="144016"/>
                </a:xfrm>
                <a:prstGeom prst="flowChartConnector">
                  <a:avLst/>
                </a:prstGeom>
                <a:solidFill>
                  <a:srgbClr val="FF00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9" name="Organigramme : Connecteur 88"/>
                <p:cNvSpPr/>
                <p:nvPr/>
              </p:nvSpPr>
              <p:spPr>
                <a:xfrm>
                  <a:off x="2987824" y="3789040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Organigramme : Connecteur 89"/>
                <p:cNvSpPr/>
                <p:nvPr/>
              </p:nvSpPr>
              <p:spPr>
                <a:xfrm>
                  <a:off x="2987824" y="3933056"/>
                  <a:ext cx="108012" cy="144016"/>
                </a:xfrm>
                <a:prstGeom prst="flowChartConnector">
                  <a:avLst/>
                </a:prstGeom>
                <a:solidFill>
                  <a:srgbClr val="FF00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1" name="Organigramme : Connecteur 90"/>
                <p:cNvSpPr/>
                <p:nvPr/>
              </p:nvSpPr>
              <p:spPr>
                <a:xfrm>
                  <a:off x="2987824" y="4077072"/>
                  <a:ext cx="108012" cy="144016"/>
                </a:xfrm>
                <a:prstGeom prst="flowChartConnector">
                  <a:avLst/>
                </a:prstGeom>
                <a:solidFill>
                  <a:srgbClr val="FF00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Organigramme : Connecteur 91"/>
                <p:cNvSpPr/>
                <p:nvPr/>
              </p:nvSpPr>
              <p:spPr>
                <a:xfrm>
                  <a:off x="1799692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3" name="Organigramme : Connecteur 92"/>
                <p:cNvSpPr/>
                <p:nvPr/>
              </p:nvSpPr>
              <p:spPr>
                <a:xfrm>
                  <a:off x="1439652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Organigramme : Connecteur 93"/>
                <p:cNvSpPr/>
                <p:nvPr/>
              </p:nvSpPr>
              <p:spPr>
                <a:xfrm>
                  <a:off x="2843808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5" name="Organigramme : Connecteur 94"/>
                <p:cNvSpPr/>
                <p:nvPr/>
              </p:nvSpPr>
              <p:spPr>
                <a:xfrm>
                  <a:off x="2915816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Organigramme : Connecteur 95"/>
                <p:cNvSpPr/>
                <p:nvPr/>
              </p:nvSpPr>
              <p:spPr>
                <a:xfrm>
                  <a:off x="3023828" y="3717032"/>
                  <a:ext cx="108012" cy="144016"/>
                </a:xfrm>
                <a:prstGeom prst="flowChartConnector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7" name="Organigramme : Connecteur 96"/>
                <p:cNvSpPr/>
                <p:nvPr/>
              </p:nvSpPr>
              <p:spPr>
                <a:xfrm>
                  <a:off x="3131840" y="3717032"/>
                  <a:ext cx="108012" cy="144016"/>
                </a:xfrm>
                <a:prstGeom prst="flowChartConnector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8" name="Organigramme : Connecteur 97"/>
                <p:cNvSpPr/>
                <p:nvPr/>
              </p:nvSpPr>
              <p:spPr>
                <a:xfrm>
                  <a:off x="3239852" y="3717032"/>
                  <a:ext cx="108012" cy="144016"/>
                </a:xfrm>
                <a:prstGeom prst="flowChartConnector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9" name="Organigramme : Connecteur 98"/>
                <p:cNvSpPr/>
                <p:nvPr/>
              </p:nvSpPr>
              <p:spPr>
                <a:xfrm>
                  <a:off x="3068216" y="38694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0" name="Organigramme : Connecteur 99"/>
                <p:cNvSpPr/>
                <p:nvPr/>
              </p:nvSpPr>
              <p:spPr>
                <a:xfrm>
                  <a:off x="3383868" y="3933056"/>
                  <a:ext cx="108012" cy="144016"/>
                </a:xfrm>
                <a:prstGeom prst="flowChartConnector">
                  <a:avLst/>
                </a:prstGeom>
                <a:solidFill>
                  <a:srgbClr val="FF00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1" name="Organigramme : Connecteur 100"/>
                <p:cNvSpPr/>
                <p:nvPr/>
              </p:nvSpPr>
              <p:spPr>
                <a:xfrm>
                  <a:off x="3347864" y="3789040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2" name="Organigramme : Connecteur 101"/>
                <p:cNvSpPr/>
                <p:nvPr/>
              </p:nvSpPr>
              <p:spPr>
                <a:xfrm>
                  <a:off x="3563888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3" name="Organigramme : Connecteur 102"/>
                <p:cNvSpPr/>
                <p:nvPr/>
              </p:nvSpPr>
              <p:spPr>
                <a:xfrm>
                  <a:off x="3455876" y="364502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04" name="Organigramme : Connecteur 103"/>
                <p:cNvSpPr/>
                <p:nvPr/>
              </p:nvSpPr>
              <p:spPr>
                <a:xfrm>
                  <a:off x="3347864" y="364502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5" name="Organigramme : Connecteur 104"/>
                <p:cNvSpPr/>
                <p:nvPr/>
              </p:nvSpPr>
              <p:spPr>
                <a:xfrm>
                  <a:off x="3851920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6" name="Organigramme : Connecteur 105"/>
                <p:cNvSpPr/>
                <p:nvPr/>
              </p:nvSpPr>
              <p:spPr>
                <a:xfrm>
                  <a:off x="3959932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7" name="Organigramme : Connecteur 106"/>
                <p:cNvSpPr/>
                <p:nvPr/>
              </p:nvSpPr>
              <p:spPr>
                <a:xfrm>
                  <a:off x="4067944" y="371703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8" name="Organigramme : Connecteur 107"/>
                <p:cNvSpPr/>
                <p:nvPr/>
              </p:nvSpPr>
              <p:spPr>
                <a:xfrm>
                  <a:off x="3419872" y="4077072"/>
                  <a:ext cx="108012" cy="144016"/>
                </a:xfrm>
                <a:prstGeom prst="flowChartConnector">
                  <a:avLst/>
                </a:prstGeom>
                <a:solidFill>
                  <a:srgbClr val="FF00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grpSp>
            <p:nvGrpSpPr>
              <p:cNvPr id="22" name="Groupe 69"/>
              <p:cNvGrpSpPr/>
              <p:nvPr/>
            </p:nvGrpSpPr>
            <p:grpSpPr>
              <a:xfrm>
                <a:off x="3347864" y="2656334"/>
                <a:ext cx="3528392" cy="1428678"/>
                <a:chOff x="827584" y="2504378"/>
                <a:chExt cx="3528392" cy="1428678"/>
              </a:xfrm>
            </p:grpSpPr>
            <p:sp>
              <p:nvSpPr>
                <p:cNvPr id="26" name="Organigramme : Connecteur 25"/>
                <p:cNvSpPr/>
                <p:nvPr/>
              </p:nvSpPr>
              <p:spPr>
                <a:xfrm>
                  <a:off x="1115616" y="3140968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Organigramme : Connecteur 26"/>
                <p:cNvSpPr/>
                <p:nvPr/>
              </p:nvSpPr>
              <p:spPr>
                <a:xfrm>
                  <a:off x="1979712" y="3277726"/>
                  <a:ext cx="504056" cy="511314"/>
                </a:xfrm>
                <a:prstGeom prst="flowChartConnector">
                  <a:avLst/>
                </a:prstGeom>
                <a:solidFill>
                  <a:srgbClr val="984807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8" name="Groupe 72"/>
                <p:cNvGrpSpPr/>
                <p:nvPr/>
              </p:nvGrpSpPr>
              <p:grpSpPr>
                <a:xfrm>
                  <a:off x="827584" y="2557646"/>
                  <a:ext cx="1152128" cy="1159386"/>
                  <a:chOff x="827584" y="2557646"/>
                  <a:chExt cx="1152128" cy="1159386"/>
                </a:xfrm>
              </p:grpSpPr>
              <p:sp>
                <p:nvSpPr>
                  <p:cNvPr id="70" name="Organigramme : Connecteur 69"/>
                  <p:cNvSpPr/>
                  <p:nvPr/>
                </p:nvSpPr>
                <p:spPr>
                  <a:xfrm>
                    <a:off x="1115616" y="3205718"/>
                    <a:ext cx="504056" cy="511314"/>
                  </a:xfrm>
                  <a:prstGeom prst="flowChartConnector">
                    <a:avLst/>
                  </a:prstGeom>
                  <a:solidFill>
                    <a:srgbClr val="984807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1" name="Organigramme : Connecteur 70"/>
                  <p:cNvSpPr/>
                  <p:nvPr/>
                </p:nvSpPr>
                <p:spPr>
                  <a:xfrm>
                    <a:off x="1475656" y="3061702"/>
                    <a:ext cx="504056" cy="511314"/>
                  </a:xfrm>
                  <a:prstGeom prst="flowChartConnector">
                    <a:avLst/>
                  </a:prstGeom>
                  <a:solidFill>
                    <a:srgbClr val="984807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2" name="Organigramme : Connecteur 71"/>
                  <p:cNvSpPr/>
                  <p:nvPr/>
                </p:nvSpPr>
                <p:spPr>
                  <a:xfrm>
                    <a:off x="827584" y="2708920"/>
                    <a:ext cx="504056" cy="511314"/>
                  </a:xfrm>
                  <a:prstGeom prst="flowChartConnector">
                    <a:avLst/>
                  </a:prstGeom>
                  <a:solidFill>
                    <a:srgbClr val="984807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73" name="Organigramme : Connecteur 72"/>
                  <p:cNvSpPr/>
                  <p:nvPr/>
                </p:nvSpPr>
                <p:spPr>
                  <a:xfrm>
                    <a:off x="1331640" y="2557646"/>
                    <a:ext cx="504056" cy="511314"/>
                  </a:xfrm>
                  <a:prstGeom prst="flowChartConnector">
                    <a:avLst/>
                  </a:prstGeom>
                  <a:solidFill>
                    <a:srgbClr val="984807"/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29" name="Organigramme : Connecteur 28"/>
                <p:cNvSpPr/>
                <p:nvPr/>
              </p:nvSpPr>
              <p:spPr>
                <a:xfrm>
                  <a:off x="2483768" y="3277726"/>
                  <a:ext cx="504056" cy="511314"/>
                </a:xfrm>
                <a:prstGeom prst="flowChartConnector">
                  <a:avLst/>
                </a:prstGeom>
                <a:solidFill>
                  <a:srgbClr val="984807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0" name="Organigramme : Connecteur 29"/>
                <p:cNvSpPr/>
                <p:nvPr/>
              </p:nvSpPr>
              <p:spPr>
                <a:xfrm>
                  <a:off x="1979712" y="2708920"/>
                  <a:ext cx="504056" cy="511314"/>
                </a:xfrm>
                <a:prstGeom prst="flowChartConnector">
                  <a:avLst/>
                </a:prstGeom>
                <a:solidFill>
                  <a:srgbClr val="984807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1" name="Organigramme : Connecteur 30"/>
                <p:cNvSpPr/>
                <p:nvPr/>
              </p:nvSpPr>
              <p:spPr>
                <a:xfrm>
                  <a:off x="2405490" y="2504378"/>
                  <a:ext cx="504056" cy="511314"/>
                </a:xfrm>
                <a:prstGeom prst="flowChartConnector">
                  <a:avLst/>
                </a:prstGeom>
                <a:solidFill>
                  <a:srgbClr val="984807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2" name="Organigramme : Connecteur 31"/>
                <p:cNvSpPr/>
                <p:nvPr/>
              </p:nvSpPr>
              <p:spPr>
                <a:xfrm>
                  <a:off x="1331640" y="292494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3" name="Organigramme : Connecteur 32"/>
                <p:cNvSpPr/>
                <p:nvPr/>
              </p:nvSpPr>
              <p:spPr>
                <a:xfrm>
                  <a:off x="2015716" y="3140968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Organigramme : Connecteur 33"/>
                <p:cNvSpPr/>
                <p:nvPr/>
              </p:nvSpPr>
              <p:spPr>
                <a:xfrm>
                  <a:off x="2267744" y="3140968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5" name="Organigramme : Connecteur 34"/>
                <p:cNvSpPr/>
                <p:nvPr/>
              </p:nvSpPr>
              <p:spPr>
                <a:xfrm>
                  <a:off x="1223628" y="3068960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6" name="Organigramme : Connecteur 35"/>
                <p:cNvSpPr/>
                <p:nvPr/>
              </p:nvSpPr>
              <p:spPr>
                <a:xfrm>
                  <a:off x="1331640" y="3068960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7" name="Organigramme : Connecteur 36"/>
                <p:cNvSpPr/>
                <p:nvPr/>
              </p:nvSpPr>
              <p:spPr>
                <a:xfrm>
                  <a:off x="1439652" y="3068960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8" name="Organigramme : Connecteur 37"/>
                <p:cNvSpPr/>
                <p:nvPr/>
              </p:nvSpPr>
              <p:spPr>
                <a:xfrm>
                  <a:off x="1547664" y="292494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9" name="Organigramme : Connecteur 38"/>
                <p:cNvSpPr/>
                <p:nvPr/>
              </p:nvSpPr>
              <p:spPr>
                <a:xfrm>
                  <a:off x="1511660" y="299695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0" name="Organigramme : Connecteur 39"/>
                <p:cNvSpPr/>
                <p:nvPr/>
              </p:nvSpPr>
              <p:spPr>
                <a:xfrm>
                  <a:off x="1655676" y="292494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1" name="Organigramme : Connecteur 40"/>
                <p:cNvSpPr/>
                <p:nvPr/>
              </p:nvSpPr>
              <p:spPr>
                <a:xfrm>
                  <a:off x="1007604" y="328498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2" name="Organigramme : Connecteur 41"/>
                <p:cNvSpPr/>
                <p:nvPr/>
              </p:nvSpPr>
              <p:spPr>
                <a:xfrm>
                  <a:off x="2375756" y="3068960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" name="Organigramme : Connecteur 42"/>
                <p:cNvSpPr/>
                <p:nvPr/>
              </p:nvSpPr>
              <p:spPr>
                <a:xfrm>
                  <a:off x="2555776" y="292494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4" name="Organigramme : Connecteur 43"/>
                <p:cNvSpPr/>
                <p:nvPr/>
              </p:nvSpPr>
              <p:spPr>
                <a:xfrm>
                  <a:off x="2627784" y="3068960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5" name="Organigramme : Connecteur 44"/>
                <p:cNvSpPr/>
                <p:nvPr/>
              </p:nvSpPr>
              <p:spPr>
                <a:xfrm>
                  <a:off x="2735796" y="3140968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6" name="Organigramme : Connecteur 45"/>
                <p:cNvSpPr/>
                <p:nvPr/>
              </p:nvSpPr>
              <p:spPr>
                <a:xfrm>
                  <a:off x="2483768" y="3140968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7" name="Organigramme : Connecteur 46"/>
                <p:cNvSpPr/>
                <p:nvPr/>
              </p:nvSpPr>
              <p:spPr>
                <a:xfrm>
                  <a:off x="2591780" y="3212976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8" name="Organigramme : Connecteur 47"/>
                <p:cNvSpPr/>
                <p:nvPr/>
              </p:nvSpPr>
              <p:spPr>
                <a:xfrm>
                  <a:off x="2735796" y="299695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9" name="Organigramme : Connecteur 48"/>
                <p:cNvSpPr/>
                <p:nvPr/>
              </p:nvSpPr>
              <p:spPr>
                <a:xfrm>
                  <a:off x="2843808" y="3212976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0" name="Organigramme : Connecteur 49"/>
                <p:cNvSpPr/>
                <p:nvPr/>
              </p:nvSpPr>
              <p:spPr>
                <a:xfrm>
                  <a:off x="2411760" y="3212976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1" name="Organigramme : Connecteur 50"/>
                <p:cNvSpPr/>
                <p:nvPr/>
              </p:nvSpPr>
              <p:spPr>
                <a:xfrm>
                  <a:off x="2915816" y="3293368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2" name="Organigramme : Connecteur 51"/>
                <p:cNvSpPr/>
                <p:nvPr/>
              </p:nvSpPr>
              <p:spPr>
                <a:xfrm>
                  <a:off x="2915816" y="3421742"/>
                  <a:ext cx="504056" cy="511314"/>
                </a:xfrm>
                <a:prstGeom prst="flowChartConnector">
                  <a:avLst/>
                </a:prstGeom>
                <a:solidFill>
                  <a:srgbClr val="984807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3" name="Organigramme : Connecteur 52"/>
                <p:cNvSpPr/>
                <p:nvPr/>
              </p:nvSpPr>
              <p:spPr>
                <a:xfrm>
                  <a:off x="3555241" y="3333847"/>
                  <a:ext cx="504056" cy="511314"/>
                </a:xfrm>
                <a:prstGeom prst="flowChartConnector">
                  <a:avLst/>
                </a:prstGeom>
                <a:solidFill>
                  <a:srgbClr val="984807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4" name="Organigramme : Connecteur 53"/>
                <p:cNvSpPr/>
                <p:nvPr/>
              </p:nvSpPr>
              <p:spPr>
                <a:xfrm>
                  <a:off x="3851920" y="2780928"/>
                  <a:ext cx="504056" cy="511314"/>
                </a:xfrm>
                <a:prstGeom prst="flowChartConnector">
                  <a:avLst/>
                </a:prstGeom>
                <a:solidFill>
                  <a:srgbClr val="984807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5" name="Organigramme : Connecteur 54"/>
                <p:cNvSpPr/>
                <p:nvPr/>
              </p:nvSpPr>
              <p:spPr>
                <a:xfrm>
                  <a:off x="3347864" y="2917686"/>
                  <a:ext cx="504056" cy="511314"/>
                </a:xfrm>
                <a:prstGeom prst="flowChartConnector">
                  <a:avLst/>
                </a:prstGeom>
                <a:solidFill>
                  <a:srgbClr val="984807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6" name="Organigramme : Connecteur 55"/>
                <p:cNvSpPr/>
                <p:nvPr/>
              </p:nvSpPr>
              <p:spPr>
                <a:xfrm>
                  <a:off x="2519772" y="3068960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7" name="Organigramme : Connecteur 56"/>
                <p:cNvSpPr/>
                <p:nvPr/>
              </p:nvSpPr>
              <p:spPr>
                <a:xfrm>
                  <a:off x="2483768" y="292494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8" name="Organigramme : Connecteur 57"/>
                <p:cNvSpPr/>
                <p:nvPr/>
              </p:nvSpPr>
              <p:spPr>
                <a:xfrm>
                  <a:off x="2339752" y="263691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59" name="Organigramme : Connecteur 58"/>
                <p:cNvSpPr/>
                <p:nvPr/>
              </p:nvSpPr>
              <p:spPr>
                <a:xfrm>
                  <a:off x="2267744" y="263691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0" name="Organigramme : Connecteur 59"/>
                <p:cNvSpPr/>
                <p:nvPr/>
              </p:nvSpPr>
              <p:spPr>
                <a:xfrm>
                  <a:off x="3455876" y="3429000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1" name="Organigramme : Connecteur 60"/>
                <p:cNvSpPr/>
                <p:nvPr/>
              </p:nvSpPr>
              <p:spPr>
                <a:xfrm>
                  <a:off x="3841068" y="3212976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2" name="Organigramme : Connecteur 61"/>
                <p:cNvSpPr/>
                <p:nvPr/>
              </p:nvSpPr>
              <p:spPr>
                <a:xfrm>
                  <a:off x="3923928" y="3212976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3" name="Organigramme : Connecteur 62"/>
                <p:cNvSpPr/>
                <p:nvPr/>
              </p:nvSpPr>
              <p:spPr>
                <a:xfrm>
                  <a:off x="3995936" y="335699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4" name="Organigramme : Connecteur 63"/>
                <p:cNvSpPr/>
                <p:nvPr/>
              </p:nvSpPr>
              <p:spPr>
                <a:xfrm>
                  <a:off x="3779912" y="2852936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5" name="Organigramme : Connecteur 64"/>
                <p:cNvSpPr/>
                <p:nvPr/>
              </p:nvSpPr>
              <p:spPr>
                <a:xfrm>
                  <a:off x="3995936" y="3573016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6" name="Organigramme : Connecteur 65"/>
                <p:cNvSpPr/>
                <p:nvPr/>
              </p:nvSpPr>
              <p:spPr>
                <a:xfrm>
                  <a:off x="3419872" y="3501008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7" name="Organigramme : Connecteur 66"/>
                <p:cNvSpPr/>
                <p:nvPr/>
              </p:nvSpPr>
              <p:spPr>
                <a:xfrm>
                  <a:off x="3563888" y="335699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8" name="Organigramme : Connecteur 67"/>
                <p:cNvSpPr/>
                <p:nvPr/>
              </p:nvSpPr>
              <p:spPr>
                <a:xfrm>
                  <a:off x="2411760" y="328498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9" name="Organigramme : Connecteur 68"/>
                <p:cNvSpPr/>
                <p:nvPr/>
              </p:nvSpPr>
              <p:spPr>
                <a:xfrm>
                  <a:off x="2771800" y="292494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7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23" name="ZoneTexte 22"/>
              <p:cNvSpPr txBox="1"/>
              <p:nvPr/>
            </p:nvSpPr>
            <p:spPr>
              <a:xfrm>
                <a:off x="2353650" y="2643443"/>
                <a:ext cx="848840" cy="49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984807"/>
                    </a:solidFill>
                  </a:rPr>
                  <a:t>X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2318041" y="3174811"/>
                <a:ext cx="1516698" cy="49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err="1">
                    <a:solidFill>
                      <a:srgbClr val="669900"/>
                    </a:solidFill>
                  </a:rPr>
                  <a:t>Sc</a:t>
                </a:r>
                <a:endParaRPr lang="fr-FR" b="1" dirty="0">
                  <a:solidFill>
                    <a:srgbClr val="669900"/>
                  </a:solidFill>
                </a:endParaRP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2335689" y="3839767"/>
                <a:ext cx="1127976" cy="49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srgbClr val="FF0000"/>
                    </a:solidFill>
                  </a:rPr>
                  <a:t>S</a:t>
                </a:r>
              </a:p>
            </p:txBody>
          </p:sp>
        </p:grpSp>
        <p:sp>
          <p:nvSpPr>
            <p:cNvPr id="14" name="Flèche vers le bas 13"/>
            <p:cNvSpPr/>
            <p:nvPr/>
          </p:nvSpPr>
          <p:spPr>
            <a:xfrm>
              <a:off x="11024794" y="4744862"/>
              <a:ext cx="151228" cy="987528"/>
            </a:xfrm>
            <a:prstGeom prst="downArrow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le 131"/>
              <p:cNvSpPr/>
              <p:nvPr/>
            </p:nvSpPr>
            <p:spPr>
              <a:xfrm>
                <a:off x="6867125" y="2828406"/>
                <a:ext cx="3193695" cy="4776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fr-FR" sz="22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2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fr-FR" sz="2200" i="1"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fr-F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fr-FR" sz="22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2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fr-FR" sz="2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fr-FR" sz="22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200" i="1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fr-FR" sz="220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fr-FR" sz="2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fr-FR" sz="2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fr-FR" sz="22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32" name="Rectangle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125" y="2828406"/>
                <a:ext cx="3193695" cy="477695"/>
              </a:xfrm>
              <a:prstGeom prst="rect">
                <a:avLst/>
              </a:prstGeom>
              <a:blipFill>
                <a:blip r:embed="rId2"/>
                <a:stretch>
                  <a:fillRect r="-191" b="-102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65410" y="5128465"/>
                <a:ext cx="4616599" cy="485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fr-FR" sz="2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fr-FR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p</m:t>
                          </m:r>
                        </m:sub>
                      </m:sSub>
                      <m:r>
                        <a:rPr lang="fr-FR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fr-FR" sz="2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fr-FR" sz="2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2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S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p</m:t>
                              </m:r>
                            </m:sub>
                          </m:sSub>
                        </m:e>
                      </m:d>
                      <m:r>
                        <a:rPr lang="fr-FR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−(</m:t>
                      </m:r>
                      <m:sSup>
                        <m:sSupPr>
                          <m:ctrlP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e>
                        <m:sup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fr-FR" sz="220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).</m:t>
                      </m:r>
                      <m:sSub>
                        <m:sSubPr>
                          <m:ctrlPr>
                            <a:rPr lang="fr-FR" sz="22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fr-FR" sz="22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fr-FR" sz="22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5410" y="5128465"/>
                <a:ext cx="4616599" cy="485454"/>
              </a:xfrm>
              <a:prstGeom prst="rect">
                <a:avLst/>
              </a:prstGeom>
              <a:blipFill>
                <a:blip r:embed="rId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TextBox 5"/>
          <p:cNvSpPr txBox="1"/>
          <p:nvPr/>
        </p:nvSpPr>
        <p:spPr>
          <a:xfrm>
            <a:off x="52110" y="4025027"/>
            <a:ext cx="6654527" cy="523157"/>
          </a:xfrm>
          <a:prstGeom prst="rect">
            <a:avLst/>
          </a:prstGeom>
          <a:noFill/>
          <a:ln>
            <a:noFill/>
          </a:ln>
        </p:spPr>
        <p:txBody>
          <a:bodyPr wrap="square" lIns="254000" tIns="0" rIns="0" bIns="254000" anchor="t">
            <a:spAutoFit/>
          </a:bodyPr>
          <a:lstStyle/>
          <a:p>
            <a:pPr marL="304792" indent="-121917">
              <a:spcAft>
                <a:spcPts val="1067"/>
              </a:spcAft>
              <a:buSzPct val="100000"/>
              <a:buFont typeface="Arial"/>
              <a:buChar char="•"/>
            </a:pP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Dynamique de la masse en phase de </a:t>
            </a:r>
            <a:r>
              <a:rPr lang="fr-FR" sz="1733" b="1" dirty="0" err="1">
                <a:solidFill>
                  <a:srgbClr val="616161"/>
                </a:solidFill>
                <a:latin typeface="Proxima Nova"/>
              </a:rPr>
              <a:t>rétrolavage</a:t>
            </a:r>
            <a:r>
              <a:rPr lang="fr-FR" sz="1733" b="1" dirty="0">
                <a:solidFill>
                  <a:srgbClr val="616161"/>
                </a:solidFill>
                <a:latin typeface="Proxima Nova"/>
              </a:rPr>
              <a:t> :</a:t>
            </a:r>
            <a:endParaRPr sz="1733" dirty="0">
              <a:solidFill>
                <a:srgbClr val="616161"/>
              </a:solidFill>
              <a:latin typeface="Proxima Nov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6504311" y="2085691"/>
                <a:ext cx="441691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fr-FR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fr-FR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sz="220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fr-FR" sz="22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 sz="2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sz="220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220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</m:sSub>
                          <m:r>
                            <a:rPr lang="fr-FR" sz="22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200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b="1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fr-FR" sz="2200" b="1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sub>
                          </m:sSub>
                          <m:r>
                            <a:rPr lang="fr-FR" sz="22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200" i="1" smtClean="0">
                              <a:solidFill>
                                <a:srgbClr val="984807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fr-FR" sz="220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200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b="1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fr-FR" sz="2200" b="1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𝐒</m:t>
                              </m:r>
                              <m:r>
                                <a:rPr lang="fr-FR" sz="2200" b="1" i="1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  <m:r>
                            <a:rPr lang="fr-FR" sz="220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fr-FR" sz="2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fr-FR" sz="22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r>
                            <a:rPr lang="fr-FR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fr-FR" sz="22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4311" y="2085691"/>
                <a:ext cx="4416915" cy="430887"/>
              </a:xfrm>
              <a:prstGeom prst="rect">
                <a:avLst/>
              </a:prstGeom>
              <a:blipFill>
                <a:blip r:embed="rId4"/>
                <a:stretch>
                  <a:fillRect t="-126761" r="-13655" b="-1887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7" name="Groupe 136"/>
          <p:cNvGrpSpPr>
            <a:grpSpLocks noChangeAspect="1"/>
          </p:cNvGrpSpPr>
          <p:nvPr/>
        </p:nvGrpSpPr>
        <p:grpSpPr>
          <a:xfrm>
            <a:off x="1255047" y="4489218"/>
            <a:ext cx="2460680" cy="1751901"/>
            <a:chOff x="3347864" y="2513897"/>
            <a:chExt cx="3504712" cy="2495211"/>
          </a:xfrm>
        </p:grpSpPr>
        <p:sp>
          <p:nvSpPr>
            <p:cNvPr id="138" name="Rectangle 137"/>
            <p:cNvSpPr/>
            <p:nvPr/>
          </p:nvSpPr>
          <p:spPr>
            <a:xfrm>
              <a:off x="3563888" y="4000996"/>
              <a:ext cx="648072" cy="1008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6036987" y="4000996"/>
              <a:ext cx="648072" cy="1008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860032" y="4000996"/>
              <a:ext cx="648072" cy="100811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  <p:grpSp>
          <p:nvGrpSpPr>
            <p:cNvPr id="141" name="Groupe 140"/>
            <p:cNvGrpSpPr/>
            <p:nvPr/>
          </p:nvGrpSpPr>
          <p:grpSpPr>
            <a:xfrm>
              <a:off x="3443656" y="3717714"/>
              <a:ext cx="3252580" cy="1015370"/>
              <a:chOff x="923376" y="3565758"/>
              <a:chExt cx="3252580" cy="1015370"/>
            </a:xfrm>
          </p:grpSpPr>
          <p:sp>
            <p:nvSpPr>
              <p:cNvPr id="183" name="Organigramme : Connecteur 12"/>
              <p:cNvSpPr/>
              <p:nvPr/>
            </p:nvSpPr>
            <p:spPr>
              <a:xfrm>
                <a:off x="1560071" y="3742179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84" name="Organigramme : Connecteur 183"/>
              <p:cNvSpPr/>
              <p:nvPr/>
            </p:nvSpPr>
            <p:spPr>
              <a:xfrm>
                <a:off x="1708115" y="3811845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85" name="Organigramme : Connecteur 184"/>
              <p:cNvSpPr/>
              <p:nvPr/>
            </p:nvSpPr>
            <p:spPr>
              <a:xfrm>
                <a:off x="1691680" y="4437112"/>
                <a:ext cx="108012" cy="144016"/>
              </a:xfrm>
              <a:prstGeom prst="flowChartConnector">
                <a:avLst/>
              </a:prstGeom>
              <a:solidFill>
                <a:srgbClr val="FF00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86" name="Organigramme : Connecteur 185"/>
              <p:cNvSpPr/>
              <p:nvPr/>
            </p:nvSpPr>
            <p:spPr>
              <a:xfrm>
                <a:off x="1691680" y="4077072"/>
                <a:ext cx="108012" cy="144016"/>
              </a:xfrm>
              <a:prstGeom prst="flowChartConnector">
                <a:avLst/>
              </a:prstGeom>
              <a:solidFill>
                <a:srgbClr val="FF00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87" name="Organigramme : Connecteur 16"/>
              <p:cNvSpPr/>
              <p:nvPr/>
            </p:nvSpPr>
            <p:spPr>
              <a:xfrm>
                <a:off x="1691680" y="3951192"/>
                <a:ext cx="108012" cy="144016"/>
              </a:xfrm>
              <a:prstGeom prst="flowChartConnector">
                <a:avLst/>
              </a:prstGeom>
              <a:solidFill>
                <a:srgbClr val="FF00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grpSp>
            <p:nvGrpSpPr>
              <p:cNvPr id="188" name="Groupe 17"/>
              <p:cNvGrpSpPr/>
              <p:nvPr/>
            </p:nvGrpSpPr>
            <p:grpSpPr>
              <a:xfrm>
                <a:off x="923376" y="3580956"/>
                <a:ext cx="649700" cy="278112"/>
                <a:chOff x="1022744" y="3581072"/>
                <a:chExt cx="649700" cy="283353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18" name="Organigramme : Connecteur 217"/>
                <p:cNvSpPr/>
                <p:nvPr/>
              </p:nvSpPr>
              <p:spPr>
                <a:xfrm>
                  <a:off x="1076750" y="3689937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9" name="Organigramme : Connecteur 218"/>
                <p:cNvSpPr/>
                <p:nvPr/>
              </p:nvSpPr>
              <p:spPr>
                <a:xfrm>
                  <a:off x="1263978" y="3589779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20" name="Organigramme : Connecteur 219"/>
                <p:cNvSpPr/>
                <p:nvPr/>
              </p:nvSpPr>
              <p:spPr>
                <a:xfrm>
                  <a:off x="1176898" y="369864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21" name="Organigramme : Connecteur 220"/>
                <p:cNvSpPr/>
                <p:nvPr/>
              </p:nvSpPr>
              <p:spPr>
                <a:xfrm>
                  <a:off x="1150767" y="358107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22" name="Organigramme : Connecteur 221"/>
                <p:cNvSpPr/>
                <p:nvPr/>
              </p:nvSpPr>
              <p:spPr>
                <a:xfrm>
                  <a:off x="1472986" y="3720409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23" name="Organigramme : Connecteur 222"/>
                <p:cNvSpPr/>
                <p:nvPr/>
              </p:nvSpPr>
              <p:spPr>
                <a:xfrm>
                  <a:off x="1564432" y="358978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24" name="Organigramme : Connecteur 67"/>
                <p:cNvSpPr/>
                <p:nvPr/>
              </p:nvSpPr>
              <p:spPr>
                <a:xfrm>
                  <a:off x="1022744" y="3689937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</p:grpSp>
          <p:grpSp>
            <p:nvGrpSpPr>
              <p:cNvPr id="189" name="Groupe 18"/>
              <p:cNvGrpSpPr/>
              <p:nvPr/>
            </p:nvGrpSpPr>
            <p:grpSpPr>
              <a:xfrm>
                <a:off x="2238594" y="3565758"/>
                <a:ext cx="732424" cy="274641"/>
                <a:chOff x="1022744" y="3581072"/>
                <a:chExt cx="732424" cy="274641"/>
              </a:xfrm>
              <a:solidFill>
                <a:schemeClr val="tx1">
                  <a:lumMod val="50000"/>
                  <a:lumOff val="50000"/>
                </a:schemeClr>
              </a:solidFill>
            </p:grpSpPr>
            <p:sp>
              <p:nvSpPr>
                <p:cNvPr id="211" name="Organigramme : Connecteur 210"/>
                <p:cNvSpPr/>
                <p:nvPr/>
              </p:nvSpPr>
              <p:spPr>
                <a:xfrm>
                  <a:off x="1076750" y="3689937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2" name="Organigramme : Connecteur 211"/>
                <p:cNvSpPr/>
                <p:nvPr/>
              </p:nvSpPr>
              <p:spPr>
                <a:xfrm>
                  <a:off x="1176898" y="3698644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3" name="Organigramme : Connecteur 212"/>
                <p:cNvSpPr/>
                <p:nvPr/>
              </p:nvSpPr>
              <p:spPr>
                <a:xfrm>
                  <a:off x="1263983" y="3707351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4" name="Organigramme : Connecteur 213"/>
                <p:cNvSpPr/>
                <p:nvPr/>
              </p:nvSpPr>
              <p:spPr>
                <a:xfrm>
                  <a:off x="1150767" y="3581072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5" name="Organigramme : Connecteur 214"/>
                <p:cNvSpPr/>
                <p:nvPr/>
              </p:nvSpPr>
              <p:spPr>
                <a:xfrm>
                  <a:off x="1647156" y="3711697"/>
                  <a:ext cx="108012" cy="144016"/>
                </a:xfrm>
                <a:prstGeom prst="flowChartConnector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6" name="Organigramme : Connecteur 215"/>
                <p:cNvSpPr/>
                <p:nvPr/>
              </p:nvSpPr>
              <p:spPr>
                <a:xfrm>
                  <a:off x="1564432" y="3589784"/>
                  <a:ext cx="108012" cy="144016"/>
                </a:xfrm>
                <a:prstGeom prst="flowChartConnector">
                  <a:avLst/>
                </a:prstGeom>
                <a:grpFill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217" name="Organigramme : Connecteur 216"/>
                <p:cNvSpPr/>
                <p:nvPr/>
              </p:nvSpPr>
              <p:spPr>
                <a:xfrm>
                  <a:off x="1022744" y="3689937"/>
                  <a:ext cx="108012" cy="144016"/>
                </a:xfrm>
                <a:prstGeom prst="flowChartConnector">
                  <a:avLst/>
                </a:prstGeom>
                <a:solidFill>
                  <a:srgbClr val="669900">
                    <a:alpha val="88000"/>
                  </a:srgb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</p:grpSp>
          <p:sp>
            <p:nvSpPr>
              <p:cNvPr id="190" name="Organigramme : Connecteur 189"/>
              <p:cNvSpPr/>
              <p:nvPr/>
            </p:nvSpPr>
            <p:spPr>
              <a:xfrm>
                <a:off x="1996480" y="3645024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91" name="Organigramme : Connecteur 190"/>
              <p:cNvSpPr/>
              <p:nvPr/>
            </p:nvSpPr>
            <p:spPr>
              <a:xfrm>
                <a:off x="2051720" y="371703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92" name="Organigramme : Connecteur 191"/>
              <p:cNvSpPr/>
              <p:nvPr/>
            </p:nvSpPr>
            <p:spPr>
              <a:xfrm>
                <a:off x="2771800" y="371703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93" name="Organigramme : Connecteur 192"/>
              <p:cNvSpPr/>
              <p:nvPr/>
            </p:nvSpPr>
            <p:spPr>
              <a:xfrm>
                <a:off x="2231740" y="3789040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94" name="Organigramme : Connecteur 193"/>
              <p:cNvSpPr/>
              <p:nvPr/>
            </p:nvSpPr>
            <p:spPr>
              <a:xfrm>
                <a:off x="2231740" y="3861048"/>
                <a:ext cx="108012" cy="144016"/>
              </a:xfrm>
              <a:prstGeom prst="flowChartConnector">
                <a:avLst/>
              </a:prstGeom>
              <a:solidFill>
                <a:srgbClr val="FF00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95" name="Organigramme : Connecteur 194"/>
              <p:cNvSpPr/>
              <p:nvPr/>
            </p:nvSpPr>
            <p:spPr>
              <a:xfrm>
                <a:off x="2231740" y="4005064"/>
                <a:ext cx="108012" cy="144016"/>
              </a:xfrm>
              <a:prstGeom prst="flowChartConnector">
                <a:avLst/>
              </a:prstGeom>
              <a:solidFill>
                <a:srgbClr val="FF00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96" name="Organigramme : Connecteur 195"/>
              <p:cNvSpPr/>
              <p:nvPr/>
            </p:nvSpPr>
            <p:spPr>
              <a:xfrm>
                <a:off x="2987824" y="3789040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97" name="Organigramme : Connecteur 196"/>
              <p:cNvSpPr/>
              <p:nvPr/>
            </p:nvSpPr>
            <p:spPr>
              <a:xfrm>
                <a:off x="2987824" y="3933056"/>
                <a:ext cx="108012" cy="144016"/>
              </a:xfrm>
              <a:prstGeom prst="flowChartConnector">
                <a:avLst/>
              </a:prstGeom>
              <a:solidFill>
                <a:srgbClr val="FF00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98" name="Organigramme : Connecteur 197"/>
              <p:cNvSpPr/>
              <p:nvPr/>
            </p:nvSpPr>
            <p:spPr>
              <a:xfrm>
                <a:off x="2987824" y="4077072"/>
                <a:ext cx="108012" cy="144016"/>
              </a:xfrm>
              <a:prstGeom prst="flowChartConnector">
                <a:avLst/>
              </a:prstGeom>
              <a:solidFill>
                <a:srgbClr val="FF00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99" name="Organigramme : Connecteur 198"/>
              <p:cNvSpPr/>
              <p:nvPr/>
            </p:nvSpPr>
            <p:spPr>
              <a:xfrm>
                <a:off x="1799692" y="371703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00" name="Organigramme : Connecteur 199"/>
              <p:cNvSpPr/>
              <p:nvPr/>
            </p:nvSpPr>
            <p:spPr>
              <a:xfrm>
                <a:off x="1439652" y="371703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01" name="Organigramme : Connecteur 200"/>
              <p:cNvSpPr/>
              <p:nvPr/>
            </p:nvSpPr>
            <p:spPr>
              <a:xfrm>
                <a:off x="3068216" y="386943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02" name="Organigramme : Connecteur 201"/>
              <p:cNvSpPr/>
              <p:nvPr/>
            </p:nvSpPr>
            <p:spPr>
              <a:xfrm>
                <a:off x="3383868" y="3933056"/>
                <a:ext cx="108012" cy="144016"/>
              </a:xfrm>
              <a:prstGeom prst="flowChartConnector">
                <a:avLst/>
              </a:prstGeom>
              <a:solidFill>
                <a:srgbClr val="FF00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203" name="Organigramme : Connecteur 202"/>
              <p:cNvSpPr/>
              <p:nvPr/>
            </p:nvSpPr>
            <p:spPr>
              <a:xfrm>
                <a:off x="3347864" y="3789040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04" name="Organigramme : Connecteur 203"/>
              <p:cNvSpPr/>
              <p:nvPr/>
            </p:nvSpPr>
            <p:spPr>
              <a:xfrm>
                <a:off x="3563888" y="371703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05" name="Organigramme : Connecteur 204"/>
              <p:cNvSpPr/>
              <p:nvPr/>
            </p:nvSpPr>
            <p:spPr>
              <a:xfrm>
                <a:off x="3455876" y="3645024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06" name="Organigramme : Connecteur 205"/>
              <p:cNvSpPr/>
              <p:nvPr/>
            </p:nvSpPr>
            <p:spPr>
              <a:xfrm>
                <a:off x="3347864" y="3645024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207" name="Organigramme : Connecteur 206"/>
              <p:cNvSpPr/>
              <p:nvPr/>
            </p:nvSpPr>
            <p:spPr>
              <a:xfrm>
                <a:off x="3851920" y="371703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208" name="Organigramme : Connecteur 207"/>
              <p:cNvSpPr/>
              <p:nvPr/>
            </p:nvSpPr>
            <p:spPr>
              <a:xfrm>
                <a:off x="3959932" y="371703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209" name="Organigramme : Connecteur 208"/>
              <p:cNvSpPr/>
              <p:nvPr/>
            </p:nvSpPr>
            <p:spPr>
              <a:xfrm>
                <a:off x="4067944" y="371703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210" name="Organigramme : Connecteur 209"/>
              <p:cNvSpPr/>
              <p:nvPr/>
            </p:nvSpPr>
            <p:spPr>
              <a:xfrm>
                <a:off x="3419872" y="4077072"/>
                <a:ext cx="108012" cy="144016"/>
              </a:xfrm>
              <a:prstGeom prst="flowChartConnector">
                <a:avLst/>
              </a:prstGeom>
              <a:solidFill>
                <a:srgbClr val="FF00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</p:grpSp>
        <p:grpSp>
          <p:nvGrpSpPr>
            <p:cNvPr id="142" name="Groupe 69"/>
            <p:cNvGrpSpPr/>
            <p:nvPr/>
          </p:nvGrpSpPr>
          <p:grpSpPr>
            <a:xfrm>
              <a:off x="3347864" y="2513897"/>
              <a:ext cx="3504712" cy="1483220"/>
              <a:chOff x="827584" y="2361941"/>
              <a:chExt cx="3504712" cy="1483220"/>
            </a:xfrm>
          </p:grpSpPr>
          <p:sp>
            <p:nvSpPr>
              <p:cNvPr id="143" name="Organigramme : Connecteur 142"/>
              <p:cNvSpPr/>
              <p:nvPr/>
            </p:nvSpPr>
            <p:spPr>
              <a:xfrm>
                <a:off x="1115616" y="3140968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44" name="Organigramme : Connecteur 143"/>
              <p:cNvSpPr/>
              <p:nvPr/>
            </p:nvSpPr>
            <p:spPr>
              <a:xfrm>
                <a:off x="1897050" y="3092940"/>
                <a:ext cx="504055" cy="511314"/>
              </a:xfrm>
              <a:prstGeom prst="flowChartConnector">
                <a:avLst/>
              </a:prstGeom>
              <a:solidFill>
                <a:srgbClr val="984807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grpSp>
            <p:nvGrpSpPr>
              <p:cNvPr id="145" name="Groupe 72"/>
              <p:cNvGrpSpPr/>
              <p:nvPr/>
            </p:nvGrpSpPr>
            <p:grpSpPr>
              <a:xfrm>
                <a:off x="827584" y="2385887"/>
                <a:ext cx="1332149" cy="1331145"/>
                <a:chOff x="827584" y="2385887"/>
                <a:chExt cx="1332149" cy="1331145"/>
              </a:xfrm>
            </p:grpSpPr>
            <p:sp>
              <p:nvSpPr>
                <p:cNvPr id="180" name="Organigramme : Connecteur 179"/>
                <p:cNvSpPr/>
                <p:nvPr/>
              </p:nvSpPr>
              <p:spPr>
                <a:xfrm>
                  <a:off x="1115616" y="3205718"/>
                  <a:ext cx="504056" cy="511314"/>
                </a:xfrm>
                <a:prstGeom prst="flowChartConnector">
                  <a:avLst/>
                </a:prstGeom>
                <a:solidFill>
                  <a:srgbClr val="984807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181" name="Organigramme : Connecteur 180"/>
                <p:cNvSpPr/>
                <p:nvPr/>
              </p:nvSpPr>
              <p:spPr>
                <a:xfrm>
                  <a:off x="1655676" y="2385887"/>
                  <a:ext cx="504057" cy="511314"/>
                </a:xfrm>
                <a:prstGeom prst="flowChartConnector">
                  <a:avLst/>
                </a:prstGeom>
                <a:solidFill>
                  <a:srgbClr val="984807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  <p:sp>
              <p:nvSpPr>
                <p:cNvPr id="182" name="Organigramme : Connecteur 181"/>
                <p:cNvSpPr/>
                <p:nvPr/>
              </p:nvSpPr>
              <p:spPr>
                <a:xfrm>
                  <a:off x="827584" y="2708920"/>
                  <a:ext cx="504056" cy="511314"/>
                </a:xfrm>
                <a:prstGeom prst="flowChartConnector">
                  <a:avLst/>
                </a:prstGeom>
                <a:solidFill>
                  <a:srgbClr val="984807"/>
                </a:solid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2400"/>
                </a:p>
              </p:txBody>
            </p:sp>
          </p:grpSp>
          <p:sp>
            <p:nvSpPr>
              <p:cNvPr id="146" name="Organigramme : Connecteur 145"/>
              <p:cNvSpPr/>
              <p:nvPr/>
            </p:nvSpPr>
            <p:spPr>
              <a:xfrm>
                <a:off x="2601377" y="2957483"/>
                <a:ext cx="504055" cy="511315"/>
              </a:xfrm>
              <a:prstGeom prst="flowChartConnector">
                <a:avLst/>
              </a:prstGeom>
              <a:solidFill>
                <a:srgbClr val="984807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47" name="Organigramme : Connecteur 146"/>
              <p:cNvSpPr/>
              <p:nvPr/>
            </p:nvSpPr>
            <p:spPr>
              <a:xfrm>
                <a:off x="1331640" y="2924944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48" name="Organigramme : Connecteur 147"/>
              <p:cNvSpPr/>
              <p:nvPr/>
            </p:nvSpPr>
            <p:spPr>
              <a:xfrm>
                <a:off x="2015716" y="3140968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49" name="Organigramme : Connecteur 148"/>
              <p:cNvSpPr/>
              <p:nvPr/>
            </p:nvSpPr>
            <p:spPr>
              <a:xfrm>
                <a:off x="2267744" y="3140968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0" name="Organigramme : Connecteur 149"/>
              <p:cNvSpPr/>
              <p:nvPr/>
            </p:nvSpPr>
            <p:spPr>
              <a:xfrm>
                <a:off x="1223628" y="3068960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1" name="Organigramme : Connecteur 150"/>
              <p:cNvSpPr/>
              <p:nvPr/>
            </p:nvSpPr>
            <p:spPr>
              <a:xfrm>
                <a:off x="1331640" y="3068960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2" name="Organigramme : Connecteur 151"/>
              <p:cNvSpPr/>
              <p:nvPr/>
            </p:nvSpPr>
            <p:spPr>
              <a:xfrm>
                <a:off x="1439652" y="3068960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3" name="Organigramme : Connecteur 152"/>
              <p:cNvSpPr/>
              <p:nvPr/>
            </p:nvSpPr>
            <p:spPr>
              <a:xfrm>
                <a:off x="1547664" y="2924944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4" name="Organigramme : Connecteur 153"/>
              <p:cNvSpPr/>
              <p:nvPr/>
            </p:nvSpPr>
            <p:spPr>
              <a:xfrm>
                <a:off x="1511660" y="299695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5" name="Organigramme : Connecteur 154"/>
              <p:cNvSpPr/>
              <p:nvPr/>
            </p:nvSpPr>
            <p:spPr>
              <a:xfrm>
                <a:off x="1655676" y="2924944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6" name="Organigramme : Connecteur 155"/>
              <p:cNvSpPr/>
              <p:nvPr/>
            </p:nvSpPr>
            <p:spPr>
              <a:xfrm>
                <a:off x="1007604" y="3284984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7" name="Organigramme : Connecteur 156"/>
              <p:cNvSpPr/>
              <p:nvPr/>
            </p:nvSpPr>
            <p:spPr>
              <a:xfrm>
                <a:off x="2555776" y="2924944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8" name="Organigramme : Connecteur 157"/>
              <p:cNvSpPr/>
              <p:nvPr/>
            </p:nvSpPr>
            <p:spPr>
              <a:xfrm>
                <a:off x="2627784" y="3068960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59" name="Organigramme : Connecteur 158"/>
              <p:cNvSpPr/>
              <p:nvPr/>
            </p:nvSpPr>
            <p:spPr>
              <a:xfrm>
                <a:off x="2591780" y="3212976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0" name="Organigramme : Connecteur 159"/>
              <p:cNvSpPr/>
              <p:nvPr/>
            </p:nvSpPr>
            <p:spPr>
              <a:xfrm>
                <a:off x="2735796" y="299695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1" name="Organigramme : Connecteur 160"/>
              <p:cNvSpPr/>
              <p:nvPr/>
            </p:nvSpPr>
            <p:spPr>
              <a:xfrm>
                <a:off x="2843808" y="3212976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2" name="Organigramme : Connecteur 161"/>
              <p:cNvSpPr/>
              <p:nvPr/>
            </p:nvSpPr>
            <p:spPr>
              <a:xfrm>
                <a:off x="2411760" y="3212976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3" name="Organigramme : Connecteur 162"/>
              <p:cNvSpPr/>
              <p:nvPr/>
            </p:nvSpPr>
            <p:spPr>
              <a:xfrm>
                <a:off x="2915816" y="3293368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4" name="Organigramme : Connecteur 163"/>
              <p:cNvSpPr/>
              <p:nvPr/>
            </p:nvSpPr>
            <p:spPr>
              <a:xfrm>
                <a:off x="3555241" y="3333847"/>
                <a:ext cx="504056" cy="511314"/>
              </a:xfrm>
              <a:prstGeom prst="flowChartConnector">
                <a:avLst/>
              </a:prstGeom>
              <a:solidFill>
                <a:srgbClr val="984807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5" name="Organigramme : Connecteur 164"/>
              <p:cNvSpPr/>
              <p:nvPr/>
            </p:nvSpPr>
            <p:spPr>
              <a:xfrm>
                <a:off x="3828241" y="2361941"/>
                <a:ext cx="504055" cy="511314"/>
              </a:xfrm>
              <a:prstGeom prst="flowChartConnector">
                <a:avLst/>
              </a:prstGeom>
              <a:solidFill>
                <a:srgbClr val="984807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6" name="Organigramme : Connecteur 165"/>
              <p:cNvSpPr/>
              <p:nvPr/>
            </p:nvSpPr>
            <p:spPr>
              <a:xfrm>
                <a:off x="3225378" y="2755923"/>
                <a:ext cx="504055" cy="511314"/>
              </a:xfrm>
              <a:prstGeom prst="flowChartConnector">
                <a:avLst/>
              </a:prstGeom>
              <a:solidFill>
                <a:srgbClr val="984807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7" name="Organigramme : Connecteur 166"/>
              <p:cNvSpPr/>
              <p:nvPr/>
            </p:nvSpPr>
            <p:spPr>
              <a:xfrm>
                <a:off x="2483768" y="2924944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8" name="Organigramme : Connecteur 167"/>
              <p:cNvSpPr/>
              <p:nvPr/>
            </p:nvSpPr>
            <p:spPr>
              <a:xfrm>
                <a:off x="2339752" y="263691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69" name="Organigramme : Connecteur 168"/>
              <p:cNvSpPr/>
              <p:nvPr/>
            </p:nvSpPr>
            <p:spPr>
              <a:xfrm>
                <a:off x="2267744" y="263691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170" name="Organigramme : Connecteur 169"/>
              <p:cNvSpPr/>
              <p:nvPr/>
            </p:nvSpPr>
            <p:spPr>
              <a:xfrm>
                <a:off x="3455876" y="3429000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171" name="Organigramme : Connecteur 170"/>
              <p:cNvSpPr/>
              <p:nvPr/>
            </p:nvSpPr>
            <p:spPr>
              <a:xfrm>
                <a:off x="3841068" y="3212976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172" name="Organigramme : Connecteur 171"/>
              <p:cNvSpPr/>
              <p:nvPr/>
            </p:nvSpPr>
            <p:spPr>
              <a:xfrm>
                <a:off x="3923928" y="3212976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173" name="Organigramme : Connecteur 172"/>
              <p:cNvSpPr/>
              <p:nvPr/>
            </p:nvSpPr>
            <p:spPr>
              <a:xfrm>
                <a:off x="3995936" y="335699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174" name="Organigramme : Connecteur 173"/>
              <p:cNvSpPr/>
              <p:nvPr/>
            </p:nvSpPr>
            <p:spPr>
              <a:xfrm>
                <a:off x="3779912" y="2852936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175" name="Organigramme : Connecteur 174"/>
              <p:cNvSpPr/>
              <p:nvPr/>
            </p:nvSpPr>
            <p:spPr>
              <a:xfrm>
                <a:off x="3995936" y="3573016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176" name="Organigramme : Connecteur 175"/>
              <p:cNvSpPr/>
              <p:nvPr/>
            </p:nvSpPr>
            <p:spPr>
              <a:xfrm>
                <a:off x="3419872" y="3501008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177" name="Organigramme : Connecteur 176"/>
              <p:cNvSpPr/>
              <p:nvPr/>
            </p:nvSpPr>
            <p:spPr>
              <a:xfrm>
                <a:off x="3563888" y="3356992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178" name="Organigramme : Connecteur 177"/>
              <p:cNvSpPr/>
              <p:nvPr/>
            </p:nvSpPr>
            <p:spPr>
              <a:xfrm>
                <a:off x="2411760" y="3284984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8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  <p:sp>
            <p:nvSpPr>
              <p:cNvPr id="179" name="Organigramme : Connecteur 178"/>
              <p:cNvSpPr/>
              <p:nvPr/>
            </p:nvSpPr>
            <p:spPr>
              <a:xfrm>
                <a:off x="2771800" y="2924944"/>
                <a:ext cx="108012" cy="144016"/>
              </a:xfrm>
              <a:prstGeom prst="flowChartConnector">
                <a:avLst/>
              </a:prstGeom>
              <a:solidFill>
                <a:srgbClr val="669900">
                  <a:alpha val="78000"/>
                </a:srgb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2400" dirty="0"/>
              </a:p>
            </p:txBody>
          </p:sp>
        </p:grpSp>
      </p:grpSp>
      <p:sp>
        <p:nvSpPr>
          <p:cNvPr id="225" name="Flèche vers le bas 224"/>
          <p:cNvSpPr/>
          <p:nvPr/>
        </p:nvSpPr>
        <p:spPr>
          <a:xfrm rot="10800000">
            <a:off x="3959939" y="5036178"/>
            <a:ext cx="244960" cy="664237"/>
          </a:xfrm>
          <a:prstGeom prst="downArrow">
            <a:avLst>
              <a:gd name="adj1" fmla="val 3416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26" name="ZoneTexte 225"/>
          <p:cNvSpPr txBox="1"/>
          <p:nvPr/>
        </p:nvSpPr>
        <p:spPr>
          <a:xfrm>
            <a:off x="4881327" y="4633124"/>
            <a:ext cx="144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Gâteau (m)  :</a:t>
            </a:r>
          </a:p>
        </p:txBody>
      </p:sp>
      <p:sp>
        <p:nvSpPr>
          <p:cNvPr id="227" name="ZoneTexte 226"/>
          <p:cNvSpPr txBox="1"/>
          <p:nvPr/>
        </p:nvSpPr>
        <p:spPr>
          <a:xfrm>
            <a:off x="4330625" y="5160043"/>
            <a:ext cx="253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Blocage des pores (</a:t>
            </a:r>
            <a:r>
              <a:rPr lang="fr-FR" dirty="0" err="1"/>
              <a:t>S</a:t>
            </a:r>
            <a:r>
              <a:rPr lang="fr-FR" baseline="-25000" dirty="0" err="1"/>
              <a:t>p</a:t>
            </a:r>
            <a:r>
              <a:rPr lang="fr-FR" dirty="0"/>
              <a:t>)  :</a:t>
            </a:r>
            <a:endParaRPr lang="fr-FR" baseline="-25000" dirty="0"/>
          </a:p>
        </p:txBody>
      </p:sp>
      <p:sp>
        <p:nvSpPr>
          <p:cNvPr id="5" name="ZoneTexte 4"/>
          <p:cNvSpPr txBox="1"/>
          <p:nvPr/>
        </p:nvSpPr>
        <p:spPr>
          <a:xfrm>
            <a:off x="4228040" y="5670943"/>
            <a:ext cx="410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Rapport </a:t>
            </a:r>
            <a:r>
              <a:rPr lang="fr-FR" dirty="0" smtClean="0"/>
              <a:t>de fréquence de nettoyage </a:t>
            </a:r>
            <a:r>
              <a:rPr lang="fr-FR" dirty="0"/>
              <a:t>:</a:t>
            </a:r>
          </a:p>
        </p:txBody>
      </p:sp>
      <p:sp>
        <p:nvSpPr>
          <p:cNvPr id="229" name="Rectangle 228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43B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courbée vers le haut 6"/>
          <p:cNvSpPr/>
          <p:nvPr/>
        </p:nvSpPr>
        <p:spPr>
          <a:xfrm>
            <a:off x="1269781" y="1741873"/>
            <a:ext cx="1936837" cy="579983"/>
          </a:xfrm>
          <a:prstGeom prst="curvedUp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/>
              <p:cNvSpPr/>
              <p:nvPr/>
            </p:nvSpPr>
            <p:spPr>
              <a:xfrm>
                <a:off x="7010349" y="5008524"/>
                <a:ext cx="3523854" cy="1096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800"/>
                  </a:spcBef>
                  <a:spcAft>
                    <a:spcPts val="1333"/>
                  </a:spcAft>
                </a:pPr>
                <a:endParaRPr lang="fr-FR" sz="2200" b="1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fr-F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>
                    <a:solidFill>
                      <a:prstClr val="black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(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fr-FR" sz="20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fr-F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fr-F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den>
                    </m:f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228" name="Rectangle 2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349" y="5008524"/>
                <a:ext cx="3523854" cy="10960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Rectangle 229"/>
              <p:cNvSpPr/>
              <p:nvPr/>
            </p:nvSpPr>
            <p:spPr>
              <a:xfrm>
                <a:off x="6481377" y="4608551"/>
                <a:ext cx="4616599" cy="5975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800"/>
                  </a:spcBef>
                  <a:spcAft>
                    <a:spcPts val="13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fr-FR" sz="22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acc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fr-FR" sz="22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sub>
                      </m:sSub>
                      <m:d>
                        <m:dPr>
                          <m:ctrlP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</m:d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=−</m:t>
                      </m:r>
                      <m:d>
                        <m:dPr>
                          <m:ctrlP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fr-FR" sz="2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fr-FR" sz="2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fr-FR" sz="2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𝒎</m:t>
                      </m:r>
                    </m:oMath>
                  </m:oMathPara>
                </a14:m>
                <a:endParaRPr lang="fr-FR" sz="2200" b="1" i="1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0" name="Rectangle 2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377" y="4608551"/>
                <a:ext cx="4616599" cy="59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1" name="ZoneTexte 16"/>
          <p:cNvSpPr txBox="1"/>
          <p:nvPr/>
        </p:nvSpPr>
        <p:spPr>
          <a:xfrm>
            <a:off x="4389276" y="2896395"/>
            <a:ext cx="253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Blocage des pores (</a:t>
            </a:r>
            <a:r>
              <a:rPr lang="fr-FR" dirty="0" err="1"/>
              <a:t>S</a:t>
            </a:r>
            <a:r>
              <a:rPr lang="fr-FR" baseline="-25000" dirty="0" err="1"/>
              <a:t>p</a:t>
            </a:r>
            <a:r>
              <a:rPr lang="fr-FR" dirty="0"/>
              <a:t>)  :</a:t>
            </a:r>
            <a:endParaRPr lang="fr-FR" baseline="-25000" dirty="0"/>
          </a:p>
        </p:txBody>
      </p:sp>
      <p:sp>
        <p:nvSpPr>
          <p:cNvPr id="232" name="ZoneTexte 15"/>
          <p:cNvSpPr txBox="1"/>
          <p:nvPr/>
        </p:nvSpPr>
        <p:spPr>
          <a:xfrm>
            <a:off x="4933607" y="2103174"/>
            <a:ext cx="1447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Gâteau (m)  :</a:t>
            </a:r>
          </a:p>
        </p:txBody>
      </p:sp>
    </p:spTree>
    <p:extLst>
      <p:ext uri="{BB962C8B-B14F-4D97-AF65-F5344CB8AC3E}">
        <p14:creationId xmlns:p14="http://schemas.microsoft.com/office/powerpoint/2010/main" val="23426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250"/>
                            </p:stCondLst>
                            <p:childTnLst>
                              <p:par>
                                <p:cTn id="7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4" grpId="0"/>
      <p:bldP spid="135" grpId="0"/>
      <p:bldP spid="136" grpId="0"/>
      <p:bldP spid="225" grpId="0" animBg="1"/>
      <p:bldP spid="226" grpId="0"/>
      <p:bldP spid="227" grpId="0"/>
      <p:bldP spid="5" grpId="0"/>
      <p:bldP spid="7" grpId="0" animBg="1"/>
      <p:bldP spid="228" grpId="0"/>
      <p:bldP spid="230" grpId="0"/>
      <p:bldP spid="231" grpId="0"/>
      <p:bldP spid="2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 rotWithShape="1">
          <a:blip r:embed="rId2"/>
          <a:srcRect r="24603"/>
          <a:stretch/>
        </p:blipFill>
        <p:spPr>
          <a:xfrm>
            <a:off x="198143" y="903262"/>
            <a:ext cx="7395359" cy="5163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7992247" y="2786095"/>
                <a:ext cx="3069045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𝑃𝑇𝑀</m:t>
                      </m:r>
                      <m:r>
                        <a:rPr lang="fr-F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fr-F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𝑃𝑇𝑀</m:t>
                          </m:r>
                        </m:e>
                        <m:sub>
                          <m:r>
                            <a:rPr lang="fr-F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fr-FR" sz="24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sz="2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247" y="2786095"/>
                <a:ext cx="3069045" cy="398955"/>
              </a:xfrm>
              <a:prstGeom prst="rect">
                <a:avLst/>
              </a:prstGeom>
              <a:blipFill>
                <a:blip r:embed="rId3"/>
                <a:stretch>
                  <a:fillRect l="-1786" r="-1190" b="-276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7854106" y="4355959"/>
            <a:ext cx="3644770" cy="4205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133" b="1" i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PTM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=  </a:t>
            </a:r>
            <a:r>
              <a:rPr lang="fr-FR" sz="2133" b="1" i="1" dirty="0">
                <a:latin typeface="Symbol" pitchFamily="18" charset="2"/>
                <a:ea typeface="Cambria Math" pitchFamily="18" charset="0"/>
              </a:rPr>
              <a:t>m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2133" b="1" i="1" dirty="0" err="1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fr-FR" sz="2133" b="1" i="1" baseline="-25000" dirty="0" err="1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 (R</a:t>
            </a:r>
            <a:r>
              <a:rPr lang="fr-FR" sz="2133" b="1" i="1" baseline="-25000" dirty="0">
                <a:latin typeface="Cambria Math" pitchFamily="18" charset="0"/>
                <a:ea typeface="Cambria Math" pitchFamily="18" charset="0"/>
              </a:rPr>
              <a:t>i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 )=</a:t>
            </a:r>
            <a:r>
              <a:rPr lang="fr-FR" sz="2133" b="1" i="1" dirty="0">
                <a:latin typeface="Symbol" pitchFamily="18" charset="2"/>
                <a:ea typeface="Cambria Math" pitchFamily="18" charset="0"/>
              </a:rPr>
              <a:t>m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2133" b="1" i="1" dirty="0" err="1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J</a:t>
            </a:r>
            <a:r>
              <a:rPr lang="fr-FR" sz="2133" b="1" i="1" baseline="-25000" dirty="0" err="1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v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 (R</a:t>
            </a:r>
            <a:r>
              <a:rPr lang="fr-FR" sz="2133" b="1" i="1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+</a:t>
            </a:r>
            <a:r>
              <a:rPr lang="fr-FR" sz="2133" b="1" i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R</a:t>
            </a:r>
            <a:r>
              <a:rPr lang="fr-FR" sz="2133" b="1" i="1" baseline="-25000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if</a:t>
            </a:r>
            <a:r>
              <a:rPr lang="fr-FR" sz="2133" b="1" i="1" dirty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2133" b="1" i="1" dirty="0">
                <a:latin typeface="Cambria Math" pitchFamily="18" charset="0"/>
                <a:ea typeface="Cambria Math" pitchFamily="18" charset="0"/>
              </a:rPr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009102" y="2140284"/>
            <a:ext cx="333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Colmatage réversible :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185929" y="3743407"/>
            <a:ext cx="2681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</a:rPr>
              <a:t>Colmatage interne : 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 smtClean="0"/>
              <a:t>Méthodes</a:t>
            </a:r>
            <a:r>
              <a:rPr dirty="0" smtClean="0"/>
              <a:t> </a:t>
            </a:r>
            <a:r>
              <a:rPr dirty="0"/>
              <a:t>- </a:t>
            </a:r>
            <a:r>
              <a:rPr dirty="0" err="1"/>
              <a:t>Caractérisation</a:t>
            </a:r>
            <a:r>
              <a:rPr dirty="0"/>
              <a:t> du </a:t>
            </a:r>
            <a:r>
              <a:rPr dirty="0" err="1"/>
              <a:t>Colmatage</a:t>
            </a:r>
            <a:r>
              <a:rPr dirty="0"/>
              <a:t> des Membranes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203200"/>
          </a:xfrm>
          <a:prstGeom prst="rect">
            <a:avLst/>
          </a:prstGeom>
          <a:solidFill>
            <a:srgbClr val="43BE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193686" y="4453357"/>
            <a:ext cx="1305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616161"/>
                </a:solidFill>
                <a:latin typeface="Proxima Nova"/>
              </a:rPr>
              <a:t>P</a:t>
            </a:r>
            <a:r>
              <a:rPr lang="fr-FR" b="1" dirty="0" smtClean="0">
                <a:solidFill>
                  <a:srgbClr val="616161"/>
                </a:solidFill>
                <a:latin typeface="Proxima Nova"/>
              </a:rPr>
              <a:t>hase </a:t>
            </a:r>
            <a:r>
              <a:rPr lang="fr-FR" b="1" dirty="0">
                <a:solidFill>
                  <a:srgbClr val="616161"/>
                </a:solidFill>
                <a:latin typeface="Proxima Nova"/>
              </a:rPr>
              <a:t>de filtration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284860" y="5974440"/>
            <a:ext cx="1489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616161"/>
                </a:solidFill>
                <a:latin typeface="Proxima Nova"/>
              </a:rPr>
              <a:t>P</a:t>
            </a:r>
            <a:r>
              <a:rPr lang="fr-FR" b="1" dirty="0" smtClean="0">
                <a:solidFill>
                  <a:srgbClr val="616161"/>
                </a:solidFill>
                <a:latin typeface="Proxima Nova"/>
              </a:rPr>
              <a:t>hase </a:t>
            </a:r>
            <a:r>
              <a:rPr lang="fr-FR" b="1" dirty="0">
                <a:solidFill>
                  <a:srgbClr val="616161"/>
                </a:solidFill>
                <a:latin typeface="Proxima Nova"/>
              </a:rPr>
              <a:t>de </a:t>
            </a:r>
            <a:r>
              <a:rPr lang="fr-FR" b="1" dirty="0" err="1" smtClean="0">
                <a:solidFill>
                  <a:srgbClr val="616161"/>
                </a:solidFill>
                <a:latin typeface="Proxima Nova"/>
              </a:rPr>
              <a:t>rétrolavage</a:t>
            </a:r>
            <a:r>
              <a:rPr lang="fr-FR" b="1" dirty="0" smtClean="0">
                <a:solidFill>
                  <a:srgbClr val="616161"/>
                </a:solidFill>
                <a:latin typeface="Proxima Nova"/>
              </a:rPr>
              <a:t> </a:t>
            </a:r>
            <a:endParaRPr lang="fr-FR" dirty="0"/>
          </a:p>
        </p:txBody>
      </p:sp>
      <p:cxnSp>
        <p:nvCxnSpPr>
          <p:cNvPr id="5" name="Connecteur droit avec flèche 4"/>
          <p:cNvCxnSpPr>
            <a:stCxn id="10" idx="0"/>
          </p:cNvCxnSpPr>
          <p:nvPr/>
        </p:nvCxnSpPr>
        <p:spPr>
          <a:xfrm flipH="1" flipV="1">
            <a:off x="7593502" y="2513562"/>
            <a:ext cx="1933268" cy="272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0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55676</TotalTime>
  <Words>837</Words>
  <Application>Microsoft Office PowerPoint</Application>
  <PresentationFormat>Grand écran</PresentationFormat>
  <Paragraphs>221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5" baseType="lpstr">
      <vt:lpstr>Andalus</vt:lpstr>
      <vt:lpstr>Archivo Black</vt:lpstr>
      <vt:lpstr>Arial</vt:lpstr>
      <vt:lpstr>Arial Black</vt:lpstr>
      <vt:lpstr>Bahnschrift Condensed</vt:lpstr>
      <vt:lpstr>Calibri</vt:lpstr>
      <vt:lpstr>Calibri Light</vt:lpstr>
      <vt:lpstr>Cambria Math</vt:lpstr>
      <vt:lpstr>Proxima Nova</vt:lpstr>
      <vt:lpstr>Roboto</vt:lpstr>
      <vt:lpstr>Roboto Medium</vt:lpstr>
      <vt:lpstr>Symbol</vt:lpstr>
      <vt:lpstr>Times New Roman</vt:lpstr>
      <vt:lpstr>Wingdings</vt:lpstr>
      <vt:lpstr>Conception personnalisée</vt:lpstr>
      <vt:lpstr>Présentation PowerPoint</vt:lpstr>
      <vt:lpstr>Présentation PowerPoint</vt:lpstr>
      <vt:lpstr>Introduction</vt:lpstr>
      <vt:lpstr>Introduction</vt:lpstr>
      <vt:lpstr>Présentation PowerPoint</vt:lpstr>
      <vt:lpstr>Matériel - Site de l'Expérience et Configuration de l'Unité Pilote</vt:lpstr>
      <vt:lpstr>Méthodes - Caractérisation du Colmatage des Membranes</vt:lpstr>
      <vt:lpstr>Méthodes – Modèle du colmatage membranaire</vt:lpstr>
      <vt:lpstr>Méthodes - Caractérisation du Colmatage des Membranes</vt:lpstr>
      <vt:lpstr>Présentation PowerPoint</vt:lpstr>
      <vt:lpstr>Résultats - Flux Seuil et Comportement du Colmatage</vt:lpstr>
      <vt:lpstr>Résultats - Flux Seuil et Comportement du Colmatage</vt:lpstr>
      <vt:lpstr>Résultats – Modélisation de flux critique de la membrane</vt:lpstr>
      <vt:lpstr>Résultats – Modélisation de flux critique de la membrane</vt:lpstr>
      <vt:lpstr>Résultats – Modélisation de flux critique de la membrane</vt:lpstr>
      <vt:lpstr>Résultats – Modélisation de flux critique de la membrane</vt:lpstr>
      <vt:lpstr>Résultats – Modélisation de flux critique de la membrane</vt:lpstr>
      <vt:lpstr>Présentation PowerPoint</vt:lpstr>
      <vt:lpstr>Présentation PowerPoint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Contrôle optimal adaptatif</dc:title>
  <dc:creator>Aymen</dc:creator>
  <cp:lastModifiedBy>Aymen</cp:lastModifiedBy>
  <cp:revision>236</cp:revision>
  <dcterms:created xsi:type="dcterms:W3CDTF">2024-01-15T10:47:52Z</dcterms:created>
  <dcterms:modified xsi:type="dcterms:W3CDTF">2024-06-11T15:48:46Z</dcterms:modified>
</cp:coreProperties>
</file>