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</p:sldIdLst>
  <p:sldSz cy="6858000" cx="9144000"/>
  <p:notesSz cx="6858000" cy="9144000"/>
  <p:embeddedFontLst>
    <p:embeddedFont>
      <p:font typeface="Raleway"/>
      <p:regular r:id="rId82"/>
      <p:bold r:id="rId83"/>
      <p:italic r:id="rId84"/>
      <p:boldItalic r:id="rId85"/>
    </p:embeddedFont>
    <p:embeddedFont>
      <p:font typeface="Noto Sans Symbols"/>
      <p:regular r:id="rId86"/>
      <p:bold r:id="rId8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BA88B3-876D-4676-8217-69322449A591}">
  <a:tblStyle styleId="{7BBA88B3-876D-4676-8217-69322449A59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Raleway-italic.fntdata"/><Relationship Id="rId83" Type="http://schemas.openxmlformats.org/officeDocument/2006/relationships/font" Target="fonts/Raleway-bold.fntdata"/><Relationship Id="rId42" Type="http://schemas.openxmlformats.org/officeDocument/2006/relationships/slide" Target="slides/slide36.xml"/><Relationship Id="rId86" Type="http://schemas.openxmlformats.org/officeDocument/2006/relationships/font" Target="fonts/NotoSansSymbols-regular.fntdata"/><Relationship Id="rId41" Type="http://schemas.openxmlformats.org/officeDocument/2006/relationships/slide" Target="slides/slide35.xml"/><Relationship Id="rId85" Type="http://schemas.openxmlformats.org/officeDocument/2006/relationships/font" Target="fonts/Raleway-boldItalic.fntdata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87" Type="http://schemas.openxmlformats.org/officeDocument/2006/relationships/font" Target="fonts/NotoSansSymbols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slide" Target="slides/slide74.xml"/><Relationship Id="rId82" Type="http://schemas.openxmlformats.org/officeDocument/2006/relationships/font" Target="fonts/Raleway-regular.fntdata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2" name="Google Shape;28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1" name="Google Shape;30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fr-FR" sz="1200">
                <a:latin typeface="Arial"/>
                <a:ea typeface="Arial"/>
                <a:cs typeface="Arial"/>
                <a:sym typeface="Arial"/>
              </a:rPr>
              <a:t>Intrants / Ecosystèmes / Procédés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1100">
                <a:latin typeface="Arial"/>
                <a:ea typeface="Arial"/>
                <a:cs typeface="Arial"/>
                <a:sym typeface="Arial"/>
              </a:rPr>
              <a:t>Filières 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fr-FR" sz="900">
                <a:latin typeface="Arial"/>
                <a:ea typeface="Arial"/>
                <a:cs typeface="Arial"/>
                <a:sym typeface="Arial"/>
              </a:rPr>
              <a:t>Territoires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ET le feedback des éléments de fin sur les autres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- 3 boxes (data, modélisation, décision)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Tous les niveaux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Notion de feedback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3" name="Google Shape;31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3" name="Google Shape;973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7" name="Google Shape;997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Version 1">
  <p:cSld name="Diapositive de titre - Version 1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1382" y="1272216"/>
            <a:ext cx="1160145" cy="31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628"/>
            <a:ext cx="4076700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979" y="2862261"/>
            <a:ext cx="235744" cy="3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1801382" y="2767205"/>
            <a:ext cx="6858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45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801382" y="3634444"/>
            <a:ext cx="6858000" cy="65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>
  <p:cSld name="Contenu avec légen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1138843" y="581890"/>
            <a:ext cx="2440175" cy="910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3887391" y="581890"/>
            <a:ext cx="4629150" cy="5062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1138843" y="1492133"/>
            <a:ext cx="2440175" cy="110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1138844" y="2593570"/>
            <a:ext cx="2440174" cy="305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>
            <p:ph idx="2" type="pic"/>
          </p:nvPr>
        </p:nvSpPr>
        <p:spPr>
          <a:xfrm>
            <a:off x="3887391" y="581890"/>
            <a:ext cx="4629150" cy="5037514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1138843" y="581890"/>
            <a:ext cx="2440175" cy="910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1138843" y="1492133"/>
            <a:ext cx="2440175" cy="110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14"/>
          <p:cNvSpPr txBox="1"/>
          <p:nvPr>
            <p:ph idx="3" type="body"/>
          </p:nvPr>
        </p:nvSpPr>
        <p:spPr>
          <a:xfrm>
            <a:off x="1138844" y="2593570"/>
            <a:ext cx="2440174" cy="305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>
  <p:cSld name="Titre et texte vertical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2867862" y="-213533"/>
            <a:ext cx="4009910" cy="7285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2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>
  <p:cSld name="Titre vertical et text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 rot="5400000">
            <a:off x="4951167" y="2612780"/>
            <a:ext cx="5811838" cy="1316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2250"/>
              <a:buChar char="•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 rot="5400000">
            <a:off x="813123" y="180652"/>
            <a:ext cx="5811838" cy="6180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subTitle"/>
          </p:nvPr>
        </p:nvSpPr>
        <p:spPr>
          <a:xfrm rot="5400000">
            <a:off x="4243025" y="2931536"/>
            <a:ext cx="581183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">
  <p:cSld name="chapitre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courante">
  <p:cSld name="page courant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/>
        </p:nvSpPr>
        <p:spPr>
          <a:xfrm>
            <a:off x="7884368" y="6389440"/>
            <a:ext cx="1123727" cy="24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classique">
  <p:cSld name="Page classiqu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250458" y="1537856"/>
            <a:ext cx="7260129" cy="4006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1250459" y="858838"/>
            <a:ext cx="7260128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- Version 2">
  <p:cSld name="Diapositive de titre - Version 2">
    <p:bg>
      <p:bgPr>
        <a:solidFill>
          <a:srgbClr val="00A3A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1382" y="1272216"/>
            <a:ext cx="1160145" cy="31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628"/>
            <a:ext cx="4076699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979" y="2862261"/>
            <a:ext cx="235743" cy="3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 txBox="1"/>
          <p:nvPr>
            <p:ph type="ctrTitle"/>
          </p:nvPr>
        </p:nvSpPr>
        <p:spPr>
          <a:xfrm>
            <a:off x="1801382" y="2767205"/>
            <a:ext cx="6858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1801382" y="3634444"/>
            <a:ext cx="6858000" cy="65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intermédiair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ctrTitle"/>
          </p:nvPr>
        </p:nvSpPr>
        <p:spPr>
          <a:xfrm>
            <a:off x="0" y="1920240"/>
            <a:ext cx="9144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68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5000"/>
              <a:buFont typeface="Calibri"/>
              <a:buChar char="•"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1143000" y="3161462"/>
            <a:ext cx="6858000" cy="1684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idx="1" type="body"/>
          </p:nvPr>
        </p:nvSpPr>
        <p:spPr>
          <a:xfrm>
            <a:off x="1221972" y="1747089"/>
            <a:ext cx="7293378" cy="40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b="0"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2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213658" y="1537856"/>
            <a:ext cx="33011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81402" y="1537856"/>
            <a:ext cx="33011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3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1250458" y="1537856"/>
            <a:ext cx="3247723" cy="817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1250458" y="2355450"/>
            <a:ext cx="3247723" cy="3369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3" type="body"/>
          </p:nvPr>
        </p:nvSpPr>
        <p:spPr>
          <a:xfrm>
            <a:off x="4986816" y="1537856"/>
            <a:ext cx="3263718" cy="817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0"/>
          <p:cNvSpPr txBox="1"/>
          <p:nvPr>
            <p:ph idx="4" type="body"/>
          </p:nvPr>
        </p:nvSpPr>
        <p:spPr>
          <a:xfrm>
            <a:off x="4986816" y="2355450"/>
            <a:ext cx="3263718" cy="3369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5" type="subTitle"/>
          </p:nvPr>
        </p:nvSpPr>
        <p:spPr>
          <a:xfrm>
            <a:off x="1250458" y="858838"/>
            <a:ext cx="7260129" cy="679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  <a:defRPr b="1" i="0" sz="3000" u="none" cap="none" strike="noStrike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rgbClr val="00A3A6"/>
                </a:solidFill>
                <a:latin typeface="Raleway"/>
                <a:ea typeface="Raleway"/>
                <a:cs typeface="Raleway"/>
                <a:sym typeface="Raleway"/>
              </a:rPr>
              <a:t>p. </a:t>
            </a:r>
            <a:fld id="{00000000-1234-1234-1234-123412341234}" type="slidenum">
              <a:rPr b="0" i="0" lang="fr-FR" sz="1200" u="none" cap="none" strike="noStrike">
                <a:solidFill>
                  <a:srgbClr val="00A3A6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200" u="none" cap="none" strike="noStrike">
              <a:solidFill>
                <a:srgbClr val="00A3A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076187"/>
            <a:ext cx="200025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000" u="none" cap="none" strike="noStrike">
                <a:solidFill>
                  <a:srgbClr val="275662"/>
                </a:solidFill>
                <a:latin typeface="Calibri"/>
                <a:ea typeface="Calibri"/>
                <a:cs typeface="Calibri"/>
                <a:sym typeface="Calibri"/>
              </a:rPr>
              <a:t>Ecole Aussois</a:t>
            </a:r>
            <a:endParaRPr sz="1000">
              <a:solidFill>
                <a:srgbClr val="2756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10-14</a:t>
            </a:r>
            <a:r>
              <a:rPr lang="fr-FR" sz="10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 juin 2024</a:t>
            </a:r>
            <a:r>
              <a:rPr lang="fr-FR" sz="10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 / J.</a:t>
            </a:r>
            <a:r>
              <a:rPr lang="fr-FR" sz="1000">
                <a:solidFill>
                  <a:srgbClr val="00A3A6"/>
                </a:solidFill>
                <a:latin typeface="Calibri"/>
                <a:ea typeface="Calibri"/>
                <a:cs typeface="Calibri"/>
                <a:sym typeface="Calibri"/>
              </a:rPr>
              <a:t> Harmand</a:t>
            </a:r>
            <a:endParaRPr sz="1000">
              <a:solidFill>
                <a:srgbClr val="00A3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36.png"/><Relationship Id="rId5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43.png"/><Relationship Id="rId7" Type="http://schemas.openxmlformats.org/officeDocument/2006/relationships/image" Target="../media/image24.png"/><Relationship Id="rId8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jp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42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Relationship Id="rId4" Type="http://schemas.openxmlformats.org/officeDocument/2006/relationships/image" Target="../media/image34.jpg"/><Relationship Id="rId5" Type="http://schemas.openxmlformats.org/officeDocument/2006/relationships/image" Target="../media/image46.jpg"/><Relationship Id="rId6" Type="http://schemas.openxmlformats.org/officeDocument/2006/relationships/image" Target="../media/image35.jpg"/><Relationship Id="rId7" Type="http://schemas.openxmlformats.org/officeDocument/2006/relationships/image" Target="../media/image44.jpg"/><Relationship Id="rId8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5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jpg"/><Relationship Id="rId4" Type="http://schemas.openxmlformats.org/officeDocument/2006/relationships/image" Target="../media/image6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1.png"/><Relationship Id="rId4" Type="http://schemas.openxmlformats.org/officeDocument/2006/relationships/image" Target="../media/image57.png"/><Relationship Id="rId5" Type="http://schemas.openxmlformats.org/officeDocument/2006/relationships/image" Target="../media/image5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Relationship Id="rId5" Type="http://schemas.openxmlformats.org/officeDocument/2006/relationships/image" Target="../media/image6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1.png"/><Relationship Id="rId4" Type="http://schemas.openxmlformats.org/officeDocument/2006/relationships/image" Target="../media/image66.png"/><Relationship Id="rId5" Type="http://schemas.openxmlformats.org/officeDocument/2006/relationships/image" Target="../media/image6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4.png"/><Relationship Id="rId4" Type="http://schemas.openxmlformats.org/officeDocument/2006/relationships/image" Target="../media/image77.png"/><Relationship Id="rId5" Type="http://schemas.openxmlformats.org/officeDocument/2006/relationships/image" Target="../media/image76.png"/><Relationship Id="rId6" Type="http://schemas.openxmlformats.org/officeDocument/2006/relationships/image" Target="../media/image57.png"/><Relationship Id="rId7" Type="http://schemas.openxmlformats.org/officeDocument/2006/relationships/image" Target="../media/image78.png"/><Relationship Id="rId8" Type="http://schemas.openxmlformats.org/officeDocument/2006/relationships/image" Target="../media/image6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79.png"/><Relationship Id="rId6" Type="http://schemas.openxmlformats.org/officeDocument/2006/relationships/image" Target="../media/image8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2.png"/><Relationship Id="rId4" Type="http://schemas.openxmlformats.org/officeDocument/2006/relationships/image" Target="../media/image81.png"/><Relationship Id="rId5" Type="http://schemas.openxmlformats.org/officeDocument/2006/relationships/image" Target="../media/image79.png"/><Relationship Id="rId6" Type="http://schemas.openxmlformats.org/officeDocument/2006/relationships/image" Target="../media/image8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4.png"/></Relationships>
</file>

<file path=ppt/slides/_rels/slide38.xml.rels><?xml version="1.0" encoding="UTF-8" standalone="yes"?><Relationships xmlns="http://schemas.openxmlformats.org/package/2006/relationships"><Relationship Id="rId10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1.png"/><Relationship Id="rId4" Type="http://schemas.openxmlformats.org/officeDocument/2006/relationships/image" Target="../media/image79.png"/><Relationship Id="rId9" Type="http://schemas.openxmlformats.org/officeDocument/2006/relationships/image" Target="../media/image88.png"/><Relationship Id="rId5" Type="http://schemas.openxmlformats.org/officeDocument/2006/relationships/image" Target="../media/image86.png"/><Relationship Id="rId6" Type="http://schemas.openxmlformats.org/officeDocument/2006/relationships/image" Target="../media/image91.png"/><Relationship Id="rId7" Type="http://schemas.openxmlformats.org/officeDocument/2006/relationships/image" Target="../media/image87.png"/><Relationship Id="rId8" Type="http://schemas.openxmlformats.org/officeDocument/2006/relationships/image" Target="../media/image8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0.png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9.png"/><Relationship Id="rId10" Type="http://schemas.openxmlformats.org/officeDocument/2006/relationships/image" Target="../media/image103.png"/><Relationship Id="rId13" Type="http://schemas.openxmlformats.org/officeDocument/2006/relationships/image" Target="../media/image86.png"/><Relationship Id="rId1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0.png"/><Relationship Id="rId4" Type="http://schemas.openxmlformats.org/officeDocument/2006/relationships/image" Target="../media/image81.png"/><Relationship Id="rId9" Type="http://schemas.openxmlformats.org/officeDocument/2006/relationships/image" Target="../media/image89.png"/><Relationship Id="rId15" Type="http://schemas.openxmlformats.org/officeDocument/2006/relationships/image" Target="../media/image102.png"/><Relationship Id="rId14" Type="http://schemas.openxmlformats.org/officeDocument/2006/relationships/image" Target="../media/image99.png"/><Relationship Id="rId16" Type="http://schemas.openxmlformats.org/officeDocument/2006/relationships/image" Target="../media/image121.png"/><Relationship Id="rId5" Type="http://schemas.openxmlformats.org/officeDocument/2006/relationships/image" Target="../media/image97.png"/><Relationship Id="rId6" Type="http://schemas.openxmlformats.org/officeDocument/2006/relationships/image" Target="../media/image95.png"/><Relationship Id="rId7" Type="http://schemas.openxmlformats.org/officeDocument/2006/relationships/image" Target="../media/image91.png"/><Relationship Id="rId8" Type="http://schemas.openxmlformats.org/officeDocument/2006/relationships/image" Target="../media/image8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4.png"/><Relationship Id="rId4" Type="http://schemas.openxmlformats.org/officeDocument/2006/relationships/image" Target="../media/image10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5.png"/><Relationship Id="rId4" Type="http://schemas.openxmlformats.org/officeDocument/2006/relationships/image" Target="../media/image10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6.png"/><Relationship Id="rId4" Type="http://schemas.openxmlformats.org/officeDocument/2006/relationships/image" Target="../media/image111.png"/><Relationship Id="rId5" Type="http://schemas.openxmlformats.org/officeDocument/2006/relationships/image" Target="../media/image123.png"/><Relationship Id="rId6" Type="http://schemas.openxmlformats.org/officeDocument/2006/relationships/image" Target="../media/image10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6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7.png"/><Relationship Id="rId7" Type="http://schemas.openxmlformats.org/officeDocument/2006/relationships/image" Target="../media/image119.png"/><Relationship Id="rId8" Type="http://schemas.openxmlformats.org/officeDocument/2006/relationships/image" Target="../media/image12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5.png"/><Relationship Id="rId4" Type="http://schemas.openxmlformats.org/officeDocument/2006/relationships/image" Target="../media/image126.png"/><Relationship Id="rId5" Type="http://schemas.openxmlformats.org/officeDocument/2006/relationships/image" Target="../media/image117.png"/><Relationship Id="rId6" Type="http://schemas.openxmlformats.org/officeDocument/2006/relationships/image" Target="../media/image1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1.png"/><Relationship Id="rId4" Type="http://schemas.openxmlformats.org/officeDocument/2006/relationships/image" Target="../media/image1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19.jpg"/><Relationship Id="rId5" Type="http://schemas.openxmlformats.org/officeDocument/2006/relationships/image" Target="../media/image2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4.png"/><Relationship Id="rId4" Type="http://schemas.openxmlformats.org/officeDocument/2006/relationships/image" Target="../media/image124.png"/><Relationship Id="rId5" Type="http://schemas.openxmlformats.org/officeDocument/2006/relationships/image" Target="../media/image123.png"/><Relationship Id="rId6" Type="http://schemas.openxmlformats.org/officeDocument/2006/relationships/image" Target="../media/image131.png"/><Relationship Id="rId7" Type="http://schemas.openxmlformats.org/officeDocument/2006/relationships/image" Target="../media/image133.png"/></Relationships>
</file>

<file path=ppt/slides/_rels/slide5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0.png"/><Relationship Id="rId4" Type="http://schemas.openxmlformats.org/officeDocument/2006/relationships/image" Target="../media/image128.png"/><Relationship Id="rId9" Type="http://schemas.openxmlformats.org/officeDocument/2006/relationships/image" Target="../media/image148.png"/><Relationship Id="rId5" Type="http://schemas.openxmlformats.org/officeDocument/2006/relationships/image" Target="../media/image135.png"/><Relationship Id="rId6" Type="http://schemas.openxmlformats.org/officeDocument/2006/relationships/image" Target="../media/image120.png"/><Relationship Id="rId7" Type="http://schemas.openxmlformats.org/officeDocument/2006/relationships/image" Target="../media/image136.png"/><Relationship Id="rId8" Type="http://schemas.openxmlformats.org/officeDocument/2006/relationships/image" Target="../media/image13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0.png"/><Relationship Id="rId4" Type="http://schemas.openxmlformats.org/officeDocument/2006/relationships/image" Target="../media/image13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9.png"/><Relationship Id="rId4" Type="http://schemas.openxmlformats.org/officeDocument/2006/relationships/image" Target="../media/image138.png"/><Relationship Id="rId5" Type="http://schemas.openxmlformats.org/officeDocument/2006/relationships/image" Target="../media/image14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61.png"/><Relationship Id="rId4" Type="http://schemas.openxmlformats.org/officeDocument/2006/relationships/image" Target="../media/image139.png"/><Relationship Id="rId5" Type="http://schemas.openxmlformats.org/officeDocument/2006/relationships/image" Target="../media/image14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7.png"/><Relationship Id="rId4" Type="http://schemas.openxmlformats.org/officeDocument/2006/relationships/image" Target="../media/image173.png"/><Relationship Id="rId5" Type="http://schemas.openxmlformats.org/officeDocument/2006/relationships/image" Target="../media/image151.png"/><Relationship Id="rId6" Type="http://schemas.openxmlformats.org/officeDocument/2006/relationships/image" Target="../media/image1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52.png"/><Relationship Id="rId4" Type="http://schemas.openxmlformats.org/officeDocument/2006/relationships/image" Target="../media/image172.png"/><Relationship Id="rId5" Type="http://schemas.openxmlformats.org/officeDocument/2006/relationships/image" Target="../media/image160.png"/><Relationship Id="rId6" Type="http://schemas.openxmlformats.org/officeDocument/2006/relationships/image" Target="../media/image157.png"/><Relationship Id="rId7" Type="http://schemas.openxmlformats.org/officeDocument/2006/relationships/image" Target="../media/image17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52.png"/><Relationship Id="rId4" Type="http://schemas.openxmlformats.org/officeDocument/2006/relationships/image" Target="../media/image177.png"/><Relationship Id="rId5" Type="http://schemas.openxmlformats.org/officeDocument/2006/relationships/image" Target="../media/image159.png"/><Relationship Id="rId6" Type="http://schemas.openxmlformats.org/officeDocument/2006/relationships/image" Target="../media/image175.png"/><Relationship Id="rId7" Type="http://schemas.openxmlformats.org/officeDocument/2006/relationships/image" Target="../media/image15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5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1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30.png"/><Relationship Id="rId4" Type="http://schemas.openxmlformats.org/officeDocument/2006/relationships/image" Target="../media/image15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53.png"/><Relationship Id="rId4" Type="http://schemas.openxmlformats.org/officeDocument/2006/relationships/image" Target="../media/image16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62.png"/><Relationship Id="rId4" Type="http://schemas.openxmlformats.org/officeDocument/2006/relationships/image" Target="../media/image16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64.png"/><Relationship Id="rId4" Type="http://schemas.openxmlformats.org/officeDocument/2006/relationships/image" Target="../media/image170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7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10.jpg"/><Relationship Id="rId6" Type="http://schemas.openxmlformats.org/officeDocument/2006/relationships/image" Target="../media/image5.jpg"/><Relationship Id="rId7" Type="http://schemas.openxmlformats.org/officeDocument/2006/relationships/image" Target="../media/image1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6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67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6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66.gif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74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1801382" y="2481455"/>
            <a:ext cx="6858000" cy="1057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2500"/>
              <a:buFont typeface="Calibri"/>
              <a:buNone/>
            </a:pPr>
            <a:r>
              <a:rPr lang="fr-FR" sz="2000"/>
              <a:t>Relations ressources-consommateurs</a:t>
            </a:r>
            <a:br>
              <a:rPr lang="fr-FR" sz="2000"/>
            </a:br>
            <a:r>
              <a:rPr lang="fr-FR" sz="2000"/>
              <a:t>Contexte et problématique</a:t>
            </a:r>
            <a:br>
              <a:rPr lang="fr-FR" sz="2000"/>
            </a:br>
            <a:r>
              <a:rPr lang="fr-FR" sz="2000"/>
              <a:t>La modélisation des procédés biologiques dans le domaine environnemental</a:t>
            </a:r>
            <a:br>
              <a:rPr lang="fr-FR" sz="2000"/>
            </a:br>
            <a:br>
              <a:rPr lang="fr-FR" sz="2000"/>
            </a:br>
            <a:br>
              <a:rPr i="1" lang="fr-FR" sz="2000">
                <a:latin typeface="Arial"/>
                <a:ea typeface="Arial"/>
                <a:cs typeface="Arial"/>
                <a:sym typeface="Arial"/>
              </a:rPr>
            </a:br>
            <a:br>
              <a:rPr i="1" lang="fr-FR" sz="2000">
                <a:latin typeface="Arial"/>
                <a:ea typeface="Arial"/>
                <a:cs typeface="Arial"/>
                <a:sym typeface="Arial"/>
              </a:rPr>
            </a:br>
            <a:r>
              <a:rPr i="1" lang="fr-FR" sz="1400" u="sng">
                <a:latin typeface="Arial"/>
                <a:ea typeface="Arial"/>
                <a:cs typeface="Arial"/>
                <a:sym typeface="Arial"/>
              </a:rPr>
              <a:t>J. Harmand</a:t>
            </a:r>
            <a:r>
              <a:rPr i="1" lang="fr-FR" sz="1400">
                <a:latin typeface="Arial"/>
                <a:ea typeface="Arial"/>
                <a:cs typeface="Arial"/>
                <a:sym typeface="Arial"/>
              </a:rPr>
              <a:t>, SAMI, LBE-INRAE, Narbonne, France</a:t>
            </a:r>
            <a:br>
              <a:rPr i="1" lang="fr-FR" sz="2000">
                <a:latin typeface="Arial"/>
                <a:ea typeface="Arial"/>
                <a:cs typeface="Arial"/>
                <a:sym typeface="Arial"/>
              </a:rPr>
            </a:br>
            <a:endParaRPr sz="2000"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1801382" y="3634444"/>
            <a:ext cx="6858000" cy="65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251520" y="1447800"/>
            <a:ext cx="8640959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notion de modèle est ancienne et remonte probablement bien avant Fibonacci (1170 - 1245). S’en est suivi à partir du XVIIIème siècle, de très nombreux travaux notamment avec Euler (1707 – 1783) ou encore Gause au début du XXème (ouverture du champ de l’écologie mathématique).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qui précède sont des « trivialités d’historien » qui tournent autour du système de Lotka-Volterra. Dans le domaine scientifique, 3 faits – autour desquels notre cours va plus ou moins graviter - nous permettent de revisiter ces travaux 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Découverte de phénomènes « étranges », solutions de systèmes d’équations différentielles « pourtant simples » (années 70)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Remise en cause du modèle théorique dominant de ressource-dépendance dans la modélisation de la relation proie-prédateur (années 80)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Avènement des ordinateurs accessibles à tous permettant de simuler les systèmes dynamiques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251520" y="1847850"/>
            <a:ext cx="8640959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L’un des objectifs – atteignable – de ce cours est d’appréhender ce que l'on peut apprendre de la simulation et des mathématiques.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qu’est-ce qu‘un modèle [de processus biologique(s)]?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Coller à des données = modèle!!!!!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 cadre de ce cours, un modèle est une entité mathématique permettant « d’appréhender » un processus biologique réalisé par un écosystème microbien ou un procédé biotechnologique (mise en œuvre de cet écosystème dans un environnement contrôlé)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4898565" y="3252654"/>
            <a:ext cx="226024" cy="276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441" l="-21619" r="-1621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A dynamical model, quesaco?</a:t>
            </a:r>
            <a:endParaRPr/>
          </a:p>
        </p:txBody>
      </p:sp>
      <p:sp>
        <p:nvSpPr>
          <p:cNvPr id="253" name="Google Shape;253;p28"/>
          <p:cNvSpPr txBox="1"/>
          <p:nvPr/>
        </p:nvSpPr>
        <p:spPr>
          <a:xfrm>
            <a:off x="389745" y="1109275"/>
            <a:ext cx="836451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dynamical « system » is a set of « elements » interacting together, evolving with time and subject to external excitation(s) and that can observe in some way: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eux de d'observation - fr.hellokids.com" id="254" name="Google Shape;2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596" y="2094119"/>
            <a:ext cx="1106883" cy="110688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/>
          <p:nvPr/>
        </p:nvSpPr>
        <p:spPr>
          <a:xfrm>
            <a:off x="2105377" y="3076254"/>
            <a:ext cx="539646" cy="509666"/>
          </a:xfrm>
          <a:prstGeom prst="lightningBol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4336274" y="2240459"/>
            <a:ext cx="539646" cy="509666"/>
          </a:xfrm>
          <a:prstGeom prst="lightningBol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28"/>
          <p:cNvCxnSpPr/>
          <p:nvPr/>
        </p:nvCxnSpPr>
        <p:spPr>
          <a:xfrm flipH="1" rot="10800000">
            <a:off x="1648918" y="5186596"/>
            <a:ext cx="6175948" cy="5996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8" name="Google Shape;258;p28"/>
          <p:cNvSpPr txBox="1"/>
          <p:nvPr/>
        </p:nvSpPr>
        <p:spPr>
          <a:xfrm>
            <a:off x="7480093" y="4714406"/>
            <a:ext cx="277330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276" l="-6520" r="-434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L'enfance de l'Univers dévoilée" id="259" name="Google Shape;25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8481" y="2783031"/>
            <a:ext cx="3721985" cy="186099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/>
          <p:nvPr/>
        </p:nvSpPr>
        <p:spPr>
          <a:xfrm>
            <a:off x="2745104" y="2791129"/>
            <a:ext cx="3721986" cy="1860993"/>
          </a:xfrm>
          <a:prstGeom prst="ellipse">
            <a:avLst/>
          </a:prstGeom>
          <a:noFill/>
          <a:ln cap="flat" cmpd="sng" w="381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2734233" y="2494722"/>
            <a:ext cx="539646" cy="509666"/>
          </a:xfrm>
          <a:prstGeom prst="lightningBol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eux de d'observation - fr.hellokids.com" id="262" name="Google Shape;2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6017" y="3118728"/>
            <a:ext cx="1106883" cy="110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A dynamical model, quesaco?</a:t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389743" y="971082"/>
            <a:ext cx="8364511" cy="50783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59" l="-509" r="-582" t="-5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1582352" y="2944890"/>
            <a:ext cx="6246582" cy="2769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2607" l="-487" r="-486" t="-21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71" name="Google Shape;27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364" y="1628457"/>
            <a:ext cx="2467321" cy="125167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/>
          <p:nvPr/>
        </p:nvSpPr>
        <p:spPr>
          <a:xfrm>
            <a:off x="3440242" y="1969905"/>
            <a:ext cx="1131756" cy="53964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5921115" y="1800843"/>
            <a:ext cx="1768839" cy="906905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p29"/>
          <p:cNvCxnSpPr/>
          <p:nvPr/>
        </p:nvCxnSpPr>
        <p:spPr>
          <a:xfrm>
            <a:off x="5351487" y="2240153"/>
            <a:ext cx="56213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5" name="Google Shape;275;p29"/>
          <p:cNvCxnSpPr/>
          <p:nvPr/>
        </p:nvCxnSpPr>
        <p:spPr>
          <a:xfrm>
            <a:off x="7689954" y="2254295"/>
            <a:ext cx="56213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6" name="Google Shape;276;p29"/>
          <p:cNvSpPr txBox="1"/>
          <p:nvPr/>
        </p:nvSpPr>
        <p:spPr>
          <a:xfrm>
            <a:off x="5006362" y="1902394"/>
            <a:ext cx="480388" cy="2769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346" l="-632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7" name="Google Shape;277;p29"/>
          <p:cNvSpPr txBox="1"/>
          <p:nvPr/>
        </p:nvSpPr>
        <p:spPr>
          <a:xfrm>
            <a:off x="7884125" y="1902393"/>
            <a:ext cx="475323" cy="2769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3912" l="-1153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8" name="Google Shape;278;p29"/>
          <p:cNvSpPr txBox="1"/>
          <p:nvPr/>
        </p:nvSpPr>
        <p:spPr>
          <a:xfrm>
            <a:off x="6724622" y="2081393"/>
            <a:ext cx="255711" cy="2769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6520" l="-21428" r="-1904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What is it useful for?</a:t>
            </a:r>
            <a:endParaRPr/>
          </a:p>
        </p:txBody>
      </p:sp>
      <p:sp>
        <p:nvSpPr>
          <p:cNvPr id="285" name="Google Shape;285;p30"/>
          <p:cNvSpPr txBox="1"/>
          <p:nvPr/>
        </p:nvSpPr>
        <p:spPr>
          <a:xfrm>
            <a:off x="389743" y="1518013"/>
            <a:ext cx="836451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better understanding a process/ecosystem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to make rapidly and at low cost many (virtual) experiments;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hypotheses;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Educating people and operators;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Suggesting experiments;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controlling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/optimizing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 with the inputs (degrees of freedom);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Stabilizing;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Attenuating the effects of disturbances;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Optimizing the functioning of a process/ecosystem;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No data =&gt; No model?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389743" y="1119420"/>
            <a:ext cx="836451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exists other forms of models as what is called « qualitative models »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also use deterministic models but without specifying parameters values nor inputs values!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Theory of the Chemostat: Dynamics of Microbial Competition" id="293" name="Google Shape;2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3606" y="2596748"/>
            <a:ext cx="2212486" cy="3517465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Chemostat: Mathematical Theory of Microorganism Cultures (1) : Harmand,  Jérôme, Lobry, Claude, Rapaport, Alain, Sari, Tewfik: Amazon.fr: Livres" id="294" name="Google Shape;294;p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9054" y="2596748"/>
            <a:ext cx="2229341" cy="351214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1"/>
          <p:cNvSpPr txBox="1"/>
          <p:nvPr/>
        </p:nvSpPr>
        <p:spPr>
          <a:xfrm>
            <a:off x="836970" y="4168155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7708358" y="4168155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 fontScale="9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ct val="125000"/>
              <a:buFont typeface="Calibri"/>
              <a:buChar char="•"/>
            </a:pPr>
            <a:r>
              <a:rPr lang="fr-FR"/>
              <a:t>Ex. #1: Qualitative reasoning from dynamical models</a:t>
            </a:r>
            <a:endParaRPr/>
          </a:p>
        </p:txBody>
      </p:sp>
      <p:sp>
        <p:nvSpPr>
          <p:cNvPr id="304" name="Google Shape;304;p32"/>
          <p:cNvSpPr txBox="1"/>
          <p:nvPr/>
        </p:nvSpPr>
        <p:spPr>
          <a:xfrm>
            <a:off x="389743" y="1119420"/>
            <a:ext cx="8364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« ratio dependent » growth: when qualitative reasoning may suggest experiments </a:t>
            </a:r>
            <a:endParaRPr/>
          </a:p>
        </p:txBody>
      </p:sp>
      <p:sp>
        <p:nvSpPr>
          <p:cNvPr descr="The Chemostat: Mathematical Theory of Microorganism Cultures (1) : Harmand,  Jérôme, Lobry, Claude, Rapaport, Alain, Sari, Tewfik: Amazon.fr: Livres" id="305" name="Google Shape;305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ow Species Interact: Altering the Standard View on Trophic Ecology (English Edition)" id="306" name="Google Shape;30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853" y="2151265"/>
            <a:ext cx="2298722" cy="351214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2"/>
          <p:cNvSpPr/>
          <p:nvPr/>
        </p:nvSpPr>
        <p:spPr>
          <a:xfrm>
            <a:off x="2114063" y="5826631"/>
            <a:ext cx="6959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Arditi et Saiah (1992) Empirical evidence of the role of heterogeneity in ratio-dependent consumption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1637" y="1708151"/>
            <a:ext cx="4122738" cy="288448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2"/>
          <p:cNvSpPr txBox="1"/>
          <p:nvPr/>
        </p:nvSpPr>
        <p:spPr>
          <a:xfrm>
            <a:off x="3388702" y="4746511"/>
            <a:ext cx="52164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If there exists a profile at the equilibrium : density-dependence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Else : substrate-dependence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type="title"/>
          </p:nvPr>
        </p:nvSpPr>
        <p:spPr>
          <a:xfrm>
            <a:off x="848331" y="149629"/>
            <a:ext cx="7662257" cy="88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68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750"/>
              <a:buFont typeface="Calibri"/>
              <a:buChar char="•"/>
            </a:pPr>
            <a:r>
              <a:rPr lang="fr-FR"/>
              <a:t>Ex. #2: Optimal design of biological systems</a:t>
            </a:r>
            <a:endParaRPr/>
          </a:p>
        </p:txBody>
      </p:sp>
      <p:sp>
        <p:nvSpPr>
          <p:cNvPr id="316" name="Google Shape;316;p33"/>
          <p:cNvSpPr txBox="1"/>
          <p:nvPr/>
        </p:nvSpPr>
        <p:spPr>
          <a:xfrm>
            <a:off x="389743" y="1119420"/>
            <a:ext cx="83645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Qualitative allowed the best « configuration » to be used depending on the pursued objective (herebelow, the case of the maximization of a conversion yield)</a:t>
            </a:r>
            <a:endParaRPr/>
          </a:p>
        </p:txBody>
      </p:sp>
      <p:sp>
        <p:nvSpPr>
          <p:cNvPr descr="The Chemostat: Mathematical Theory of Microorganism Cultures (1) : Harmand,  Jérôme, Lobry, Claude, Rapaport, Alain, Sari, Tewfik: Amazon.fr: Livres" id="317" name="Google Shape;317;p3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631" y="2031088"/>
            <a:ext cx="3509586" cy="109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9617" y="2122966"/>
            <a:ext cx="4391099" cy="80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9738" y="3394251"/>
            <a:ext cx="2528621" cy="253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78697" y="3396514"/>
            <a:ext cx="2528621" cy="2520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3"/>
          <p:cNvSpPr txBox="1"/>
          <p:nvPr/>
        </p:nvSpPr>
        <p:spPr>
          <a:xfrm>
            <a:off x="410199" y="3537957"/>
            <a:ext cx="104708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Residence time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3"/>
          <p:cNvSpPr txBox="1"/>
          <p:nvPr/>
        </p:nvSpPr>
        <p:spPr>
          <a:xfrm>
            <a:off x="4371249" y="3537957"/>
            <a:ext cx="104708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Residence time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 txBox="1"/>
          <p:nvPr/>
        </p:nvSpPr>
        <p:spPr>
          <a:xfrm>
            <a:off x="1299196" y="4365104"/>
            <a:ext cx="67687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Les bioprocédés et l'arbre du vivant</a:t>
            </a:r>
            <a:endParaRPr sz="32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4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_03</a:t>
            </a:r>
            <a:endParaRPr sz="60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Mais qu'est-ce qu'un réacteur biologique</a:t>
            </a:r>
            <a:endParaRPr b="1" sz="28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5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340768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2.gstatic.com/images?q=tbn:ANd9GcT5G-SVWFG3_H0oIeidExRdkrhitXQsQ06g6ng9nELlSegkHWzTzQ" id="337" name="Google Shape;33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717032"/>
            <a:ext cx="2619375" cy="1743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0.gstatic.com/images?q=tbn:ANd9GcR0OBIwzwKxRS29gUKZhqPRSF363H-S7_Jze5ehnCZSQJp5AZQkvA" id="338" name="Google Shape;33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1840" y="4365104"/>
            <a:ext cx="2771882" cy="1591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SVnQ4n_CsfdbIfFyM_XbYd4R8qmi4zQHoQwG-V-mPPcuJqbNY5cw" id="339" name="Google Shape;33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8264" y="1484784"/>
            <a:ext cx="18764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RR0AkDoy4Gnv50kgTS-XD4rcZx5l5TfTkuFvZvB53Msbm0pxty9Q" id="340" name="Google Shape;340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4168" y="4365104"/>
            <a:ext cx="2971800" cy="1533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WINDOWS\da_sbr.jpg" id="341" name="Google Shape;341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52850" y="1059557"/>
            <a:ext cx="1992313" cy="265747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1299196" y="4365104"/>
            <a:ext cx="676875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Avant-propos – Quelques mots sur le LBE</a:t>
            </a:r>
            <a:endParaRPr sz="32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_01</a:t>
            </a:r>
            <a:endParaRPr sz="60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Bioprocédés vs écosystèmes</a:t>
            </a:r>
            <a:endParaRPr b="1" sz="28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6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op 10 des plus beaux lacs de montagne en France." id="348" name="Google Shape;348;p3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8" y="13716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éfinition d'une tourbière | Pôle-Relais Tourbières" id="350" name="Google Shape;35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7805" y="1196401"/>
            <a:ext cx="2791296" cy="2093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'est-ce qu'une forêt domaniale, communale ou privée ? EcoTree" id="351" name="Google Shape;35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375" y="3808864"/>
            <a:ext cx="3408109" cy="1817658"/>
          </a:xfrm>
          <a:prstGeom prst="rect">
            <a:avLst/>
          </a:prstGeom>
          <a:noFill/>
          <a:ln>
            <a:noFill/>
          </a:ln>
        </p:spPr>
      </p:pic>
      <p:sp>
        <p:nvSpPr>
          <p:cNvPr descr="Les sols, épiderme fragile aux multiples fonctions et services  écosystémiques - BelvedeЯ +" id="352" name="Google Shape;352;p3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3828" y="3429000"/>
            <a:ext cx="16192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L'arbre du vivant</a:t>
            </a:r>
            <a:endParaRPr b="1" sz="28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7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7"/>
          <p:cNvSpPr txBox="1"/>
          <p:nvPr/>
        </p:nvSpPr>
        <p:spPr>
          <a:xfrm>
            <a:off x="251520" y="2372687"/>
            <a:ext cx="2952328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here, with your cat, your dog and your red fish…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ucarya0jpg.jpg" id="361" name="Google Shape;36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64" y="1340768"/>
            <a:ext cx="5616624" cy="45943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37"/>
          <p:cNvCxnSpPr>
            <a:stCxn id="360" idx="3"/>
          </p:cNvCxnSpPr>
          <p:nvPr/>
        </p:nvCxnSpPr>
        <p:spPr>
          <a:xfrm>
            <a:off x="3203848" y="2972852"/>
            <a:ext cx="2160300" cy="240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Impact du procédé</a:t>
            </a:r>
            <a:endParaRPr b="1" sz="28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959" y="1152083"/>
            <a:ext cx="7016735" cy="469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Nos objectifs</a:t>
            </a:r>
            <a:endParaRPr b="1" sz="28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9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op 10 des plus beaux lacs de montagne en France." id="376" name="Google Shape;376;p3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Les sols, épiderme fragile aux multiples fonctions et services  écosystémiques - BelvedeЯ +" id="377" name="Google Shape;377;p3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9"/>
          <p:cNvSpPr txBox="1"/>
          <p:nvPr/>
        </p:nvSpPr>
        <p:spPr>
          <a:xfrm>
            <a:off x="704850" y="1581150"/>
            <a:ext cx="77343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Comprendre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les microorganismes se multiplient?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Rôle/genèse de la diversité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Quelles interactions entre les entités vivantes, quelle structure de ces interactions?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Concevoir/agir/optimiser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Quelles capacités des écosystèmes pour les besoins anthropiques?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procédé pour quel objectif de production/transformation?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Quels moyens d'action : entrées, procédés ou écosystèmes?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/>
          <p:nvPr/>
        </p:nvSpPr>
        <p:spPr>
          <a:xfrm>
            <a:off x="1299196" y="4365104"/>
            <a:ext cx="676875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La modélisation bilan-matière des réacteurs biologiques</a:t>
            </a:r>
            <a:endParaRPr sz="32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_04</a:t>
            </a:r>
            <a:endParaRPr sz="60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Rappels</a:t>
            </a:r>
            <a:endParaRPr b="1" sz="28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1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1"/>
          <p:cNvSpPr txBox="1"/>
          <p:nvPr/>
        </p:nvSpPr>
        <p:spPr>
          <a:xfrm>
            <a:off x="590550" y="1752600"/>
            <a:ext cx="794385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Qu’est-ce qu’une équation différentielle?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Notée 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une équation qui, étant donné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a comme solution une courbe et non un nombre 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dit équation dit « existence et unicité des solutions »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les systèmes physiques, il est courant que l’on ait des « entrées » dans les systèmes, généralement notés « 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». On note alors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1"/>
          <p:cNvSpPr txBox="1"/>
          <p:nvPr/>
        </p:nvSpPr>
        <p:spPr>
          <a:xfrm>
            <a:off x="1609725" y="2282343"/>
            <a:ext cx="1717714" cy="4049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6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3" name="Google Shape;393;p41"/>
          <p:cNvSpPr txBox="1"/>
          <p:nvPr/>
        </p:nvSpPr>
        <p:spPr>
          <a:xfrm>
            <a:off x="5629274" y="4488809"/>
            <a:ext cx="2231765" cy="4049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6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Rappels</a:t>
            </a:r>
            <a:endParaRPr b="1" sz="28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2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p42"/>
          <p:cNvCxnSpPr/>
          <p:nvPr/>
        </p:nvCxnSpPr>
        <p:spPr>
          <a:xfrm>
            <a:off x="4567237" y="2390775"/>
            <a:ext cx="1" cy="7048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01" name="Google Shape;401;p42"/>
          <p:cNvSpPr/>
          <p:nvPr/>
        </p:nvSpPr>
        <p:spPr>
          <a:xfrm>
            <a:off x="3600450" y="3124200"/>
            <a:ext cx="1933575" cy="12287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2"/>
          <p:cNvSpPr txBox="1"/>
          <p:nvPr/>
        </p:nvSpPr>
        <p:spPr>
          <a:xfrm>
            <a:off x="3362325" y="1895475"/>
            <a:ext cx="15196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Perturbations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4347" y="1842016"/>
            <a:ext cx="664427" cy="49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42"/>
          <p:cNvCxnSpPr/>
          <p:nvPr/>
        </p:nvCxnSpPr>
        <p:spPr>
          <a:xfrm>
            <a:off x="5548312" y="3400425"/>
            <a:ext cx="97631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5" name="Google Shape;405;p42"/>
          <p:cNvCxnSpPr/>
          <p:nvPr/>
        </p:nvCxnSpPr>
        <p:spPr>
          <a:xfrm>
            <a:off x="5548312" y="4038600"/>
            <a:ext cx="97631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6" name="Google Shape;406;p42"/>
          <p:cNvCxnSpPr/>
          <p:nvPr/>
        </p:nvCxnSpPr>
        <p:spPr>
          <a:xfrm>
            <a:off x="2624137" y="3400425"/>
            <a:ext cx="97631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07" name="Google Shape;407;p42"/>
          <p:cNvCxnSpPr/>
          <p:nvPr/>
        </p:nvCxnSpPr>
        <p:spPr>
          <a:xfrm>
            <a:off x="2624137" y="4038600"/>
            <a:ext cx="97631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08" name="Google Shape;408;p42"/>
          <p:cNvSpPr txBox="1"/>
          <p:nvPr/>
        </p:nvSpPr>
        <p:spPr>
          <a:xfrm>
            <a:off x="1390650" y="2933700"/>
            <a:ext cx="20152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Entrées de contrôle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Mesurées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non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2"/>
          <p:cNvSpPr txBox="1"/>
          <p:nvPr/>
        </p:nvSpPr>
        <p:spPr>
          <a:xfrm>
            <a:off x="6524625" y="2933700"/>
            <a:ext cx="168424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Sorties d'intérêt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Mesurées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non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0900" y="4664438"/>
            <a:ext cx="2357752" cy="34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Du procédé à la formalisation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3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WINDOWS\da_sbr.jpg" id="417" name="Google Shape;41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028700"/>
            <a:ext cx="1992313" cy="265747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C:\Jean-Phi\Images\LBE\unit200_1.bmp" id="418" name="Google Shape;41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0338" y="3670300"/>
            <a:ext cx="1862137" cy="230663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419" name="Google Shape;419;p43"/>
          <p:cNvSpPr/>
          <p:nvPr/>
        </p:nvSpPr>
        <p:spPr>
          <a:xfrm>
            <a:off x="5248275" y="1728787"/>
            <a:ext cx="2371725" cy="914400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3"/>
          <p:cNvSpPr txBox="1"/>
          <p:nvPr/>
        </p:nvSpPr>
        <p:spPr>
          <a:xfrm>
            <a:off x="4631507" y="2052637"/>
            <a:ext cx="4443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7708082" y="2055315"/>
            <a:ext cx="4780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3"/>
          <p:cNvSpPr txBox="1"/>
          <p:nvPr/>
        </p:nvSpPr>
        <p:spPr>
          <a:xfrm>
            <a:off x="5911123" y="844034"/>
            <a:ext cx="10788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aseline="-25000"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43"/>
          <p:cNvCxnSpPr>
            <a:stCxn id="421" idx="2"/>
          </p:cNvCxnSpPr>
          <p:nvPr/>
        </p:nvCxnSpPr>
        <p:spPr>
          <a:xfrm flipH="1">
            <a:off x="6990090" y="2824756"/>
            <a:ext cx="957000" cy="1756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24" name="Google Shape;424;p43"/>
          <p:cNvSpPr txBox="1"/>
          <p:nvPr/>
        </p:nvSpPr>
        <p:spPr>
          <a:xfrm>
            <a:off x="5248275" y="4724400"/>
            <a:ext cx="27517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Qu'est-ce que la biomasse?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Qu'est-ce qu'une espèce?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Questions d’unités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4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4"/>
          <p:cNvSpPr txBox="1"/>
          <p:nvPr/>
        </p:nvSpPr>
        <p:spPr>
          <a:xfrm>
            <a:off x="1337776" y="2705100"/>
            <a:ext cx="64538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 écrit des équations de physique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paramètres/variables doivent être homogènes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Formalisation (1,30h)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5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p45"/>
          <p:cNvGrpSpPr/>
          <p:nvPr/>
        </p:nvGrpSpPr>
        <p:grpSpPr>
          <a:xfrm>
            <a:off x="1993900" y="1371600"/>
            <a:ext cx="5126038" cy="3000375"/>
            <a:chOff x="1256" y="1031"/>
            <a:chExt cx="3229" cy="1890"/>
          </a:xfrm>
        </p:grpSpPr>
        <p:sp>
          <p:nvSpPr>
            <p:cNvPr id="439" name="Google Shape;439;p45"/>
            <p:cNvSpPr/>
            <p:nvPr/>
          </p:nvSpPr>
          <p:spPr>
            <a:xfrm>
              <a:off x="2172" y="1743"/>
              <a:ext cx="1344" cy="576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V, S, X</a:t>
              </a:r>
              <a:endParaRPr/>
            </a:p>
          </p:txBody>
        </p:sp>
        <p:sp>
          <p:nvSpPr>
            <p:cNvPr id="440" name="Google Shape;440;p45"/>
            <p:cNvSpPr/>
            <p:nvPr/>
          </p:nvSpPr>
          <p:spPr>
            <a:xfrm>
              <a:off x="1500" y="1455"/>
              <a:ext cx="1056" cy="288"/>
            </a:xfrm>
            <a:custGeom>
              <a:rect b="b" l="l" r="r" t="t"/>
              <a:pathLst>
                <a:path extrusionOk="0" h="288" w="1056">
                  <a:moveTo>
                    <a:pt x="0" y="0"/>
                  </a:moveTo>
                  <a:lnTo>
                    <a:pt x="1056" y="0"/>
                  </a:lnTo>
                  <a:lnTo>
                    <a:pt x="1056" y="288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5"/>
            <p:cNvSpPr/>
            <p:nvPr/>
          </p:nvSpPr>
          <p:spPr>
            <a:xfrm>
              <a:off x="3132" y="2319"/>
              <a:ext cx="912" cy="288"/>
            </a:xfrm>
            <a:custGeom>
              <a:rect b="b" l="l" r="r" t="t"/>
              <a:pathLst>
                <a:path extrusionOk="0" h="288" w="912">
                  <a:moveTo>
                    <a:pt x="0" y="0"/>
                  </a:moveTo>
                  <a:lnTo>
                    <a:pt x="0" y="288"/>
                  </a:lnTo>
                  <a:lnTo>
                    <a:pt x="912" y="288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5"/>
            <p:cNvSpPr txBox="1"/>
            <p:nvPr/>
          </p:nvSpPr>
          <p:spPr>
            <a:xfrm>
              <a:off x="3996" y="2222"/>
              <a:ext cx="44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baseline="-25000"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</a:t>
              </a:r>
              <a:endParaRPr/>
            </a:p>
          </p:txBody>
        </p:sp>
        <p:sp>
          <p:nvSpPr>
            <p:cNvPr id="443" name="Google Shape;443;p45"/>
            <p:cNvSpPr txBox="1"/>
            <p:nvPr/>
          </p:nvSpPr>
          <p:spPr>
            <a:xfrm>
              <a:off x="1260" y="1550"/>
              <a:ext cx="36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baseline="-25000"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</a:t>
              </a:r>
              <a:endParaRPr/>
            </a:p>
          </p:txBody>
        </p:sp>
        <p:sp>
          <p:nvSpPr>
            <p:cNvPr id="444" name="Google Shape;444;p45"/>
            <p:cNvSpPr txBox="1"/>
            <p:nvPr/>
          </p:nvSpPr>
          <p:spPr>
            <a:xfrm>
              <a:off x="1256" y="1031"/>
              <a:ext cx="34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aseline="-25000"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</a:t>
              </a:r>
              <a:endParaRPr/>
            </a:p>
          </p:txBody>
        </p:sp>
        <p:sp>
          <p:nvSpPr>
            <p:cNvPr id="445" name="Google Shape;445;p45"/>
            <p:cNvSpPr txBox="1"/>
            <p:nvPr/>
          </p:nvSpPr>
          <p:spPr>
            <a:xfrm>
              <a:off x="4007" y="2633"/>
              <a:ext cx="47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S, X</a:t>
              </a:r>
              <a:endParaRPr baseline="-2500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6" name="Google Shape;44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825" y="4560888"/>
            <a:ext cx="5703888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7938" y="5373688"/>
            <a:ext cx="3494087" cy="33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539552" y="242645"/>
            <a:ext cx="8136904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Le LBE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9"/>
          <p:cNvGrpSpPr/>
          <p:nvPr/>
        </p:nvGrpSpPr>
        <p:grpSpPr>
          <a:xfrm>
            <a:off x="1669940" y="3491838"/>
            <a:ext cx="5735469" cy="2377610"/>
            <a:chOff x="3255065" y="4300271"/>
            <a:chExt cx="4188536" cy="1883521"/>
          </a:xfrm>
        </p:grpSpPr>
        <p:grpSp>
          <p:nvGrpSpPr>
            <p:cNvPr id="96" name="Google Shape;96;p19"/>
            <p:cNvGrpSpPr/>
            <p:nvPr/>
          </p:nvGrpSpPr>
          <p:grpSpPr>
            <a:xfrm>
              <a:off x="3255065" y="4300271"/>
              <a:ext cx="4188536" cy="1524082"/>
              <a:chOff x="373062" y="3240193"/>
              <a:chExt cx="5620003" cy="1750989"/>
            </a:xfrm>
          </p:grpSpPr>
          <p:pic>
            <p:nvPicPr>
              <p:cNvPr descr="E:\webofsc2.PNG" id="97" name="Google Shape;97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73062" y="3240193"/>
                <a:ext cx="5620003" cy="17509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" name="Google Shape;98;p19"/>
              <p:cNvSpPr/>
              <p:nvPr/>
            </p:nvSpPr>
            <p:spPr>
              <a:xfrm>
                <a:off x="2483768" y="4490648"/>
                <a:ext cx="1688146" cy="288032"/>
              </a:xfrm>
              <a:prstGeom prst="rect">
                <a:avLst/>
              </a:prstGeom>
              <a:noFill/>
              <a:ln cap="flat" cmpd="sng" w="19050">
                <a:solidFill>
                  <a:srgbClr val="00BD00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19"/>
            <p:cNvSpPr txBox="1"/>
            <p:nvPr/>
          </p:nvSpPr>
          <p:spPr>
            <a:xfrm>
              <a:off x="3277096" y="5891211"/>
              <a:ext cx="4077367" cy="292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800" strike="sng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b="1" baseline="30000" lang="fr-FR" sz="1800" strike="sng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er</a:t>
              </a:r>
              <a:r>
                <a:rPr b="1" lang="fr-FR" sz="1800" strike="sngStrik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laboratoire au monde publiant sur la méthanisation</a:t>
              </a:r>
              <a:endParaRPr b="1" sz="1800" strike="sng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" name="Google Shape;100;p19"/>
          <p:cNvPicPr preferRelativeResize="0"/>
          <p:nvPr/>
        </p:nvPicPr>
        <p:blipFill rotWithShape="1">
          <a:blip r:embed="rId4">
            <a:alphaModFix/>
          </a:blip>
          <a:srcRect b="0" l="0" r="35492" t="0"/>
          <a:stretch/>
        </p:blipFill>
        <p:spPr>
          <a:xfrm>
            <a:off x="2026527" y="1151799"/>
            <a:ext cx="5088648" cy="191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6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" name="Google Shape;454;p46"/>
          <p:cNvGrpSpPr/>
          <p:nvPr/>
        </p:nvGrpSpPr>
        <p:grpSpPr>
          <a:xfrm>
            <a:off x="1909763" y="2219325"/>
            <a:ext cx="5324475" cy="3038475"/>
            <a:chOff x="1203" y="1398"/>
            <a:chExt cx="3354" cy="1914"/>
          </a:xfrm>
        </p:grpSpPr>
        <p:pic>
          <p:nvPicPr>
            <p:cNvPr id="455" name="Google Shape;455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87" y="1671"/>
              <a:ext cx="2386" cy="1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46"/>
            <p:cNvSpPr/>
            <p:nvPr/>
          </p:nvSpPr>
          <p:spPr>
            <a:xfrm>
              <a:off x="1203" y="1398"/>
              <a:ext cx="3354" cy="1914"/>
            </a:xfrm>
            <a:prstGeom prst="rect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46"/>
          <p:cNvSpPr txBox="1"/>
          <p:nvPr/>
        </p:nvSpPr>
        <p:spPr>
          <a:xfrm>
            <a:off x="3721101" y="1219200"/>
            <a:ext cx="168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cas général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46"/>
          <p:cNvSpPr txBox="1"/>
          <p:nvPr/>
        </p:nvSpPr>
        <p:spPr>
          <a:xfrm>
            <a:off x="5748336" y="2657475"/>
            <a:ext cx="223839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9" name="Google Shape;459;p46"/>
          <p:cNvSpPr txBox="1"/>
          <p:nvPr/>
        </p:nvSpPr>
        <p:spPr>
          <a:xfrm>
            <a:off x="4195761" y="3571875"/>
            <a:ext cx="223839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7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6" name="Google Shape;466;p47"/>
          <p:cNvGrpSpPr/>
          <p:nvPr/>
        </p:nvGrpSpPr>
        <p:grpSpPr>
          <a:xfrm>
            <a:off x="1889126" y="2219325"/>
            <a:ext cx="5367338" cy="3038475"/>
            <a:chOff x="1190" y="1398"/>
            <a:chExt cx="3381" cy="1914"/>
          </a:xfrm>
        </p:grpSpPr>
        <p:pic>
          <p:nvPicPr>
            <p:cNvPr id="467" name="Google Shape;467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0" y="1671"/>
              <a:ext cx="3381" cy="1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47"/>
            <p:cNvSpPr/>
            <p:nvPr/>
          </p:nvSpPr>
          <p:spPr>
            <a:xfrm>
              <a:off x="1203" y="1398"/>
              <a:ext cx="3354" cy="1914"/>
            </a:xfrm>
            <a:prstGeom prst="rect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47"/>
          <p:cNvSpPr txBox="1"/>
          <p:nvPr/>
        </p:nvSpPr>
        <p:spPr>
          <a:xfrm>
            <a:off x="988171" y="1219200"/>
            <a:ext cx="6206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 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7"/>
          <p:cNvSpPr txBox="1"/>
          <p:nvPr/>
        </p:nvSpPr>
        <p:spPr>
          <a:xfrm>
            <a:off x="6538911" y="2657475"/>
            <a:ext cx="223839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1" name="Google Shape;471;p47"/>
          <p:cNvSpPr txBox="1"/>
          <p:nvPr/>
        </p:nvSpPr>
        <p:spPr>
          <a:xfrm>
            <a:off x="5100636" y="3552825"/>
            <a:ext cx="223839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8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8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" name="Google Shape;478;p48"/>
          <p:cNvGrpSpPr/>
          <p:nvPr/>
        </p:nvGrpSpPr>
        <p:grpSpPr>
          <a:xfrm>
            <a:off x="1909763" y="2219325"/>
            <a:ext cx="5324475" cy="3038475"/>
            <a:chOff x="1203" y="1398"/>
            <a:chExt cx="3354" cy="1914"/>
          </a:xfrm>
        </p:grpSpPr>
        <p:pic>
          <p:nvPicPr>
            <p:cNvPr id="479" name="Google Shape;479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7" y="1697"/>
              <a:ext cx="3326" cy="1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48"/>
            <p:cNvSpPr/>
            <p:nvPr/>
          </p:nvSpPr>
          <p:spPr>
            <a:xfrm>
              <a:off x="1203" y="1398"/>
              <a:ext cx="3354" cy="1914"/>
            </a:xfrm>
            <a:prstGeom prst="rect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48"/>
          <p:cNvSpPr txBox="1"/>
          <p:nvPr/>
        </p:nvSpPr>
        <p:spPr>
          <a:xfrm>
            <a:off x="988171" y="1219200"/>
            <a:ext cx="9893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D’où 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8"/>
          <p:cNvSpPr txBox="1"/>
          <p:nvPr/>
        </p:nvSpPr>
        <p:spPr>
          <a:xfrm>
            <a:off x="6491286" y="2708791"/>
            <a:ext cx="223839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3" name="Google Shape;483;p48"/>
          <p:cNvSpPr txBox="1"/>
          <p:nvPr/>
        </p:nvSpPr>
        <p:spPr>
          <a:xfrm>
            <a:off x="4995861" y="3543300"/>
            <a:ext cx="223839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9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9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49"/>
          <p:cNvGrpSpPr/>
          <p:nvPr/>
        </p:nvGrpSpPr>
        <p:grpSpPr>
          <a:xfrm>
            <a:off x="1909763" y="2000250"/>
            <a:ext cx="5324475" cy="3038475"/>
            <a:chOff x="1203" y="1398"/>
            <a:chExt cx="3354" cy="1914"/>
          </a:xfrm>
        </p:grpSpPr>
        <p:pic>
          <p:nvPicPr>
            <p:cNvPr id="491" name="Google Shape;491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82" y="1684"/>
              <a:ext cx="2195" cy="1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49"/>
            <p:cNvSpPr/>
            <p:nvPr/>
          </p:nvSpPr>
          <p:spPr>
            <a:xfrm>
              <a:off x="1203" y="1398"/>
              <a:ext cx="3354" cy="1914"/>
            </a:xfrm>
            <a:prstGeom prst="rect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49"/>
          <p:cNvSpPr txBox="1"/>
          <p:nvPr/>
        </p:nvSpPr>
        <p:spPr>
          <a:xfrm>
            <a:off x="988171" y="1219200"/>
            <a:ext cx="21515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finalement 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9"/>
          <p:cNvSpPr txBox="1"/>
          <p:nvPr/>
        </p:nvSpPr>
        <p:spPr>
          <a:xfrm>
            <a:off x="5710236" y="2476500"/>
            <a:ext cx="223839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5" name="Google Shape;495;p49"/>
          <p:cNvSpPr txBox="1"/>
          <p:nvPr/>
        </p:nvSpPr>
        <p:spPr>
          <a:xfrm>
            <a:off x="4900611" y="3333750"/>
            <a:ext cx="223839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0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0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2" name="Google Shape;502;p50"/>
          <p:cNvGrpSpPr/>
          <p:nvPr/>
        </p:nvGrpSpPr>
        <p:grpSpPr>
          <a:xfrm>
            <a:off x="1668463" y="2905125"/>
            <a:ext cx="5807075" cy="3038475"/>
            <a:chOff x="1051" y="1830"/>
            <a:chExt cx="3658" cy="1914"/>
          </a:xfrm>
        </p:grpSpPr>
        <p:pic>
          <p:nvPicPr>
            <p:cNvPr id="503" name="Google Shape;503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5" y="2350"/>
              <a:ext cx="3490" cy="8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50"/>
            <p:cNvSpPr/>
            <p:nvPr/>
          </p:nvSpPr>
          <p:spPr>
            <a:xfrm>
              <a:off x="1051" y="1830"/>
              <a:ext cx="3658" cy="1914"/>
            </a:xfrm>
            <a:prstGeom prst="rect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50"/>
          <p:cNvGrpSpPr/>
          <p:nvPr/>
        </p:nvGrpSpPr>
        <p:grpSpPr>
          <a:xfrm>
            <a:off x="1771653" y="1066800"/>
            <a:ext cx="4249742" cy="1477963"/>
            <a:chOff x="1116" y="672"/>
            <a:chExt cx="2677" cy="931"/>
          </a:xfrm>
        </p:grpSpPr>
        <p:sp>
          <p:nvSpPr>
            <p:cNvPr id="506" name="Google Shape;506;p50"/>
            <p:cNvSpPr txBox="1"/>
            <p:nvPr/>
          </p:nvSpPr>
          <p:spPr>
            <a:xfrm>
              <a:off x="1116" y="672"/>
              <a:ext cx="2677" cy="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 mode de fonctionnement continu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r>
                <a:rPr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est constant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(c’est précisément le cas du chémostat)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7" name="Google Shape;507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99" y="1012"/>
              <a:ext cx="955" cy="2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8" name="Google Shape;508;p50"/>
          <p:cNvSpPr txBox="1"/>
          <p:nvPr/>
        </p:nvSpPr>
        <p:spPr>
          <a:xfrm>
            <a:off x="4262436" y="3758684"/>
            <a:ext cx="223839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9" name="Google Shape;509;p50"/>
          <p:cNvSpPr txBox="1"/>
          <p:nvPr/>
        </p:nvSpPr>
        <p:spPr>
          <a:xfrm>
            <a:off x="6729411" y="3749159"/>
            <a:ext cx="223839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0" name="Google Shape;510;p50"/>
          <p:cNvSpPr txBox="1"/>
          <p:nvPr/>
        </p:nvSpPr>
        <p:spPr>
          <a:xfrm>
            <a:off x="4776786" y="4606409"/>
            <a:ext cx="223839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1" name="Google Shape;511;p50"/>
          <p:cNvSpPr txBox="1"/>
          <p:nvPr/>
        </p:nvSpPr>
        <p:spPr>
          <a:xfrm>
            <a:off x="2881311" y="4596884"/>
            <a:ext cx="223839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1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1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1"/>
          <p:cNvSpPr txBox="1"/>
          <p:nvPr/>
        </p:nvSpPr>
        <p:spPr>
          <a:xfrm>
            <a:off x="561806" y="1548158"/>
            <a:ext cx="8001170" cy="402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croissance d’une biomasse sur un substrat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1"/>
          <p:cNvSpPr txBox="1"/>
          <p:nvPr/>
        </p:nvSpPr>
        <p:spPr>
          <a:xfrm>
            <a:off x="3390900" y="2452687"/>
            <a:ext cx="2346220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20" name="Google Shape;520;p51"/>
          <p:cNvCxnSpPr/>
          <p:nvPr/>
        </p:nvCxnSpPr>
        <p:spPr>
          <a:xfrm flipH="1">
            <a:off x="1376044" y="4350069"/>
            <a:ext cx="8877" cy="994299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21" name="Google Shape;521;p51"/>
          <p:cNvSpPr txBox="1"/>
          <p:nvPr/>
        </p:nvSpPr>
        <p:spPr>
          <a:xfrm>
            <a:off x="106530" y="4651896"/>
            <a:ext cx="114165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Processus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51"/>
          <p:cNvCxnSpPr/>
          <p:nvPr/>
        </p:nvCxnSpPr>
        <p:spPr>
          <a:xfrm>
            <a:off x="1828800" y="3923941"/>
            <a:ext cx="5708342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23" name="Google Shape;523;p51"/>
          <p:cNvCxnSpPr/>
          <p:nvPr/>
        </p:nvCxnSpPr>
        <p:spPr>
          <a:xfrm flipH="1">
            <a:off x="8417772" y="4351543"/>
            <a:ext cx="8877" cy="994299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24" name="Google Shape;524;p51"/>
          <p:cNvSpPr txBox="1"/>
          <p:nvPr/>
        </p:nvSpPr>
        <p:spPr>
          <a:xfrm>
            <a:off x="8462202" y="4697760"/>
            <a:ext cx="6210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Taux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1"/>
          <p:cNvSpPr txBox="1"/>
          <p:nvPr/>
        </p:nvSpPr>
        <p:spPr>
          <a:xfrm>
            <a:off x="4369444" y="3588010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Etats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6" name="Google Shape;526;p51"/>
          <p:cNvGraphicFramePr/>
          <p:nvPr/>
        </p:nvGraphicFramePr>
        <p:xfrm>
          <a:off x="1816974" y="45486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{7BBA88B3-876D-4676-8217-69322449A591}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Croissance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-</a:t>
                      </a:r>
                      <a:r>
                        <a:rPr i="1" lang="fr-FR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r>
                        <a:rPr baseline="-25000" lang="fr-FR" sz="1800" u="none" cap="none" strike="noStrike"/>
                        <a:t>1</a:t>
                      </a:r>
                      <a:endParaRPr baseline="-2500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27" name="Google Shape;52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4645098"/>
            <a:ext cx="177800" cy="1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5588" y="4630811"/>
            <a:ext cx="139700" cy="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1"/>
          <p:cNvSpPr txBox="1"/>
          <p:nvPr/>
        </p:nvSpPr>
        <p:spPr>
          <a:xfrm>
            <a:off x="6600825" y="4940574"/>
            <a:ext cx="978601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2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2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p52"/>
          <p:cNvCxnSpPr/>
          <p:nvPr/>
        </p:nvCxnSpPr>
        <p:spPr>
          <a:xfrm flipH="1">
            <a:off x="1376044" y="3435669"/>
            <a:ext cx="8877" cy="994299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37" name="Google Shape;537;p52"/>
          <p:cNvSpPr txBox="1"/>
          <p:nvPr/>
        </p:nvSpPr>
        <p:spPr>
          <a:xfrm>
            <a:off x="106530" y="3737496"/>
            <a:ext cx="114165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Processus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Google Shape;538;p52"/>
          <p:cNvCxnSpPr/>
          <p:nvPr/>
        </p:nvCxnSpPr>
        <p:spPr>
          <a:xfrm>
            <a:off x="1828800" y="3009541"/>
            <a:ext cx="5708342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39" name="Google Shape;539;p52"/>
          <p:cNvCxnSpPr/>
          <p:nvPr/>
        </p:nvCxnSpPr>
        <p:spPr>
          <a:xfrm flipH="1">
            <a:off x="8417772" y="3437143"/>
            <a:ext cx="8877" cy="994299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40" name="Google Shape;540;p52"/>
          <p:cNvSpPr txBox="1"/>
          <p:nvPr/>
        </p:nvSpPr>
        <p:spPr>
          <a:xfrm>
            <a:off x="8462202" y="3783360"/>
            <a:ext cx="6210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Taux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2343" y="897032"/>
            <a:ext cx="4319314" cy="123320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2"/>
          <p:cNvSpPr txBox="1"/>
          <p:nvPr/>
        </p:nvSpPr>
        <p:spPr>
          <a:xfrm>
            <a:off x="4369444" y="2673610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Etats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3" name="Google Shape;543;p52"/>
          <p:cNvGraphicFramePr/>
          <p:nvPr/>
        </p:nvGraphicFramePr>
        <p:xfrm>
          <a:off x="1816974" y="36342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{7BBA88B3-876D-4676-8217-69322449A591}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Croissance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-</a:t>
                      </a:r>
                      <a:r>
                        <a:rPr i="1" lang="fr-FR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r>
                        <a:rPr baseline="-25000" lang="fr-FR" sz="1800" u="none" cap="none" strike="noStrike"/>
                        <a:t>1</a:t>
                      </a:r>
                      <a:endParaRPr baseline="-2500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44" name="Google Shape;54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3730698"/>
            <a:ext cx="177800" cy="1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5588" y="3716411"/>
            <a:ext cx="139700" cy="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2"/>
          <p:cNvSpPr txBox="1"/>
          <p:nvPr/>
        </p:nvSpPr>
        <p:spPr>
          <a:xfrm>
            <a:off x="744034" y="5086893"/>
            <a:ext cx="76498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 la somme de chaque ligne est nulle, le modèle « boucle »!!!</a:t>
            </a:r>
            <a:endParaRPr i="0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52"/>
          <p:cNvSpPr txBox="1"/>
          <p:nvPr/>
        </p:nvSpPr>
        <p:spPr>
          <a:xfrm>
            <a:off x="6600825" y="4026174"/>
            <a:ext cx="978601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548" name="Google Shape;548;p52"/>
          <p:cNvCxnSpPr/>
          <p:nvPr/>
        </p:nvCxnSpPr>
        <p:spPr>
          <a:xfrm flipH="1">
            <a:off x="1248190" y="2175038"/>
            <a:ext cx="4459797" cy="7586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52"/>
          <p:cNvCxnSpPr/>
          <p:nvPr/>
        </p:nvCxnSpPr>
        <p:spPr>
          <a:xfrm>
            <a:off x="5707987" y="2175038"/>
            <a:ext cx="2693063" cy="7586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3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3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3"/>
          <p:cNvSpPr txBox="1"/>
          <p:nvPr/>
        </p:nvSpPr>
        <p:spPr>
          <a:xfrm>
            <a:off x="561806" y="1394270"/>
            <a:ext cx="8001170" cy="710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mortalité avec recyclage de matière organique et production d’un produit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3813" y="2820988"/>
            <a:ext cx="4219575" cy="20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4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4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4" name="Google Shape;564;p54"/>
          <p:cNvCxnSpPr/>
          <p:nvPr/>
        </p:nvCxnSpPr>
        <p:spPr>
          <a:xfrm flipH="1">
            <a:off x="1328419" y="3006971"/>
            <a:ext cx="8877" cy="994299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65" name="Google Shape;565;p54"/>
          <p:cNvSpPr txBox="1"/>
          <p:nvPr/>
        </p:nvSpPr>
        <p:spPr>
          <a:xfrm>
            <a:off x="58905" y="3308798"/>
            <a:ext cx="114165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Processus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6" name="Google Shape;566;p54"/>
          <p:cNvCxnSpPr/>
          <p:nvPr/>
        </p:nvCxnSpPr>
        <p:spPr>
          <a:xfrm>
            <a:off x="1781175" y="2580843"/>
            <a:ext cx="5708342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67" name="Google Shape;567;p54"/>
          <p:cNvCxnSpPr/>
          <p:nvPr/>
        </p:nvCxnSpPr>
        <p:spPr>
          <a:xfrm flipH="1">
            <a:off x="8370147" y="3008445"/>
            <a:ext cx="8877" cy="994299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68" name="Google Shape;568;p54"/>
          <p:cNvSpPr txBox="1"/>
          <p:nvPr/>
        </p:nvSpPr>
        <p:spPr>
          <a:xfrm>
            <a:off x="8414577" y="3354662"/>
            <a:ext cx="6210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Taux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54"/>
          <p:cNvSpPr txBox="1"/>
          <p:nvPr/>
        </p:nvSpPr>
        <p:spPr>
          <a:xfrm>
            <a:off x="4321819" y="2244912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Etats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0" name="Google Shape;570;p54"/>
          <p:cNvGraphicFramePr/>
          <p:nvPr/>
        </p:nvGraphicFramePr>
        <p:xfrm>
          <a:off x="1742715" y="30279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{7BBA88B3-876D-4676-8217-69322449A591}</a:tableStyleId>
              </a:tblPr>
              <a:tblGrid>
                <a:gridCol w="1389375"/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Croissance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Mortalité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-1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71" name="Google Shape;57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5662" y="3125959"/>
            <a:ext cx="177800" cy="1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241" y="3130998"/>
            <a:ext cx="139700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4583" y="3477316"/>
            <a:ext cx="266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4100" y="3117850"/>
            <a:ext cx="152400" cy="1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43625" y="3478213"/>
            <a:ext cx="1651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94113" y="3851275"/>
            <a:ext cx="1651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54"/>
          <p:cNvSpPr txBox="1"/>
          <p:nvPr/>
        </p:nvSpPr>
        <p:spPr>
          <a:xfrm>
            <a:off x="6838950" y="3397524"/>
            <a:ext cx="1049326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8" name="Google Shape;578;p54"/>
          <p:cNvSpPr txBox="1"/>
          <p:nvPr/>
        </p:nvSpPr>
        <p:spPr>
          <a:xfrm>
            <a:off x="6848475" y="3778524"/>
            <a:ext cx="907684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99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5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55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6313" y="2252663"/>
            <a:ext cx="4618037" cy="253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4307729" y="6338553"/>
            <a:ext cx="33979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90 ETPs, 40 INRAE</a:t>
            </a:r>
            <a:endParaRPr/>
          </a:p>
        </p:txBody>
      </p:sp>
      <p:pic>
        <p:nvPicPr>
          <p:cNvPr descr="https://lh5.googleusercontent.com/LSmxjxC1ulnN44X2AflNWC8kU8Esy_pM4xtHCAMPC9zsG6-uATPUweYx8qfPtcilv5e6WJw3jnYn2X3W2FVYV2EwXJ5zpSbvDPldMPqWEoDHnyRzgf7jqO954LXA4PivdSYflIXCNqROFMM4o6VJch7vNu-IwmnC-vW8s2qHcStRmArljSQfX7ZkK0bu3IYSoQnlEg"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87" y="58737"/>
            <a:ext cx="8074025" cy="603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6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6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6"/>
          <p:cNvSpPr txBox="1"/>
          <p:nvPr/>
        </p:nvSpPr>
        <p:spPr>
          <a:xfrm>
            <a:off x="409574" y="1211808"/>
            <a:ext cx="8305801" cy="1017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mortalité avec recyclage de matière organique, production de produit, d’un inerte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hydrolyse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3" name="Google Shape;59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350" y="2286000"/>
            <a:ext cx="3563938" cy="3354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7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Modélisation des réacteurs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57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0" name="Google Shape;600;p57"/>
          <p:cNvGraphicFramePr/>
          <p:nvPr/>
        </p:nvGraphicFramePr>
        <p:xfrm>
          <a:off x="1156964" y="23349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{7BBA88B3-876D-4676-8217-69322449A591}</a:tableStyleId>
              </a:tblPr>
              <a:tblGrid>
                <a:gridCol w="1368325"/>
                <a:gridCol w="885350"/>
                <a:gridCol w="885350"/>
                <a:gridCol w="885350"/>
                <a:gridCol w="885350"/>
                <a:gridCol w="885350"/>
                <a:gridCol w="8853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Hydrolyse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Croissance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Mortalité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-1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01" name="Google Shape;60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100" y="3158251"/>
            <a:ext cx="774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212" y="2432935"/>
            <a:ext cx="177800" cy="1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1475" y="2412126"/>
            <a:ext cx="2159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1150" y="2776538"/>
            <a:ext cx="2794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63140" y="2424826"/>
            <a:ext cx="152400" cy="1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54369" y="3158065"/>
            <a:ext cx="1651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5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27837" y="3522249"/>
            <a:ext cx="1651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12000" y="3513851"/>
            <a:ext cx="5842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12515" y="2439000"/>
            <a:ext cx="139700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5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10000" y="2810589"/>
            <a:ext cx="88900" cy="1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749675" y="3166189"/>
            <a:ext cx="266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26300" y="2785189"/>
            <a:ext cx="3048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56363" y="2426414"/>
            <a:ext cx="127000" cy="1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437313" y="3521789"/>
            <a:ext cx="1651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8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Quelques propriétés du chemostat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8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9424" y="906463"/>
            <a:ext cx="310515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8"/>
          <p:cNvSpPr txBox="1"/>
          <p:nvPr/>
        </p:nvSpPr>
        <p:spPr>
          <a:xfrm>
            <a:off x="762000" y="1120775"/>
            <a:ext cx="19078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Modèle "minimal"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s(0) et x(0)&gt;0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58"/>
          <p:cNvSpPr txBox="1"/>
          <p:nvPr/>
        </p:nvSpPr>
        <p:spPr>
          <a:xfrm>
            <a:off x="704850" y="2314575"/>
            <a:ext cx="77247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Existence d'invariants : axe horizontal et la droite x+s=Sin (propriété de conservation de la matière), qui est attractive.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663" y="3395663"/>
            <a:ext cx="692467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9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Quelques propriétés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59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99" y="1437429"/>
            <a:ext cx="8364247" cy="3963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0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Quelques propriétés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60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51" y="1895342"/>
            <a:ext cx="7715250" cy="305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1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393" l="0" r="0" t="-116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4" name="Google Shape;644;p61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61"/>
          <p:cNvSpPr txBox="1"/>
          <p:nvPr/>
        </p:nvSpPr>
        <p:spPr>
          <a:xfrm>
            <a:off x="2733675" y="3686175"/>
            <a:ext cx="412933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Quatre grandes classes de fonctions 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Substrat-dépendance – limitation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Substrat-dépendance – Inhibition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Densité-dépendance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Autre (p.e. inhibition par le produit)…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Google Shape;64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0825" y="1564511"/>
            <a:ext cx="356235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2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Substrat-dépendance (limitation)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62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8915" y="1019175"/>
            <a:ext cx="141922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2"/>
          <p:cNvSpPr txBox="1"/>
          <p:nvPr/>
        </p:nvSpPr>
        <p:spPr>
          <a:xfrm>
            <a:off x="314325" y="1200150"/>
            <a:ext cx="84975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plus connue, la fonction de Monod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 On dit » qu’elle vient de Michaelis-Menten (enzymologie). Cf. par exemple Wikipedia…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9225" y="2524123"/>
            <a:ext cx="450850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62"/>
          <p:cNvSpPr txBox="1"/>
          <p:nvPr/>
        </p:nvSpPr>
        <p:spPr>
          <a:xfrm>
            <a:off x="454969" y="3424714"/>
            <a:ext cx="5790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Google Shape;65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225" y="3938588"/>
            <a:ext cx="18288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225" y="3333929"/>
            <a:ext cx="223837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3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Substrat-dépendance (limitation)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3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682" y="1254918"/>
            <a:ext cx="14192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1497" y="1285875"/>
            <a:ext cx="5740399" cy="4305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Google Shape;667;p63"/>
          <p:cNvCxnSpPr/>
          <p:nvPr/>
        </p:nvCxnSpPr>
        <p:spPr>
          <a:xfrm rot="10800000">
            <a:off x="4295775" y="3543300"/>
            <a:ext cx="0" cy="156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63"/>
          <p:cNvCxnSpPr/>
          <p:nvPr/>
        </p:nvCxnSpPr>
        <p:spPr>
          <a:xfrm rot="10800000">
            <a:off x="3867150" y="3543300"/>
            <a:ext cx="42862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69" name="Google Shape;669;p63"/>
          <p:cNvSpPr txBox="1"/>
          <p:nvPr/>
        </p:nvSpPr>
        <p:spPr>
          <a:xfrm>
            <a:off x="4088026" y="522184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0" name="Google Shape;670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0072" y="3233737"/>
            <a:ext cx="704850" cy="61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1" name="Google Shape;671;p63"/>
          <p:cNvCxnSpPr/>
          <p:nvPr/>
        </p:nvCxnSpPr>
        <p:spPr>
          <a:xfrm rot="10800000">
            <a:off x="3867150" y="1971675"/>
            <a:ext cx="445770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1432" y="1802606"/>
            <a:ext cx="770950" cy="319087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63"/>
          <p:cNvSpPr txBox="1"/>
          <p:nvPr/>
        </p:nvSpPr>
        <p:spPr>
          <a:xfrm>
            <a:off x="504825" y="2705100"/>
            <a:ext cx="201176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Croissante en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74" name="Google Shape;674;p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5264" y="4257674"/>
            <a:ext cx="16002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3852" y="3381374"/>
            <a:ext cx="166687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5136" y="1282181"/>
            <a:ext cx="5719764" cy="4289823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64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Substrat-dépendance (limitation)</a:t>
            </a:r>
            <a:endParaRPr/>
          </a:p>
        </p:txBody>
      </p:sp>
      <p:sp>
        <p:nvSpPr>
          <p:cNvPr id="682" name="Google Shape;682;p64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534" y="3171825"/>
            <a:ext cx="141922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64"/>
          <p:cNvSpPr txBox="1"/>
          <p:nvPr/>
        </p:nvSpPr>
        <p:spPr>
          <a:xfrm>
            <a:off x="3979505" y="906463"/>
            <a:ext cx="36449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(bonne « affinité » au substrat)</a:t>
            </a:r>
            <a:endParaRPr baseline="-25000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5" name="Google Shape;685;p64"/>
          <p:cNvCxnSpPr/>
          <p:nvPr/>
        </p:nvCxnSpPr>
        <p:spPr>
          <a:xfrm rot="10800000">
            <a:off x="3438237" y="1971675"/>
            <a:ext cx="474373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686" name="Google Shape;686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9186" y="1802606"/>
            <a:ext cx="770950" cy="319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7" name="Google Shape;687;p64"/>
          <p:cNvCxnSpPr/>
          <p:nvPr/>
        </p:nvCxnSpPr>
        <p:spPr>
          <a:xfrm>
            <a:off x="4419600" y="1351359"/>
            <a:ext cx="257175" cy="73223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88" name="Google Shape;688;p64"/>
          <p:cNvSpPr txBox="1"/>
          <p:nvPr/>
        </p:nvSpPr>
        <p:spPr>
          <a:xfrm>
            <a:off x="6617930" y="2877020"/>
            <a:ext cx="8018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9" name="Google Shape;689;p64"/>
          <p:cNvCxnSpPr/>
          <p:nvPr/>
        </p:nvCxnSpPr>
        <p:spPr>
          <a:xfrm rot="10800000">
            <a:off x="6715125" y="2371725"/>
            <a:ext cx="114301" cy="505296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690" name="Google Shape;690;p64"/>
          <p:cNvSpPr txBox="1"/>
          <p:nvPr/>
        </p:nvSpPr>
        <p:spPr>
          <a:xfrm>
            <a:off x="5510212" y="5350226"/>
            <a:ext cx="2809875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(« mauvaise » affinité au substrat)</a:t>
            </a:r>
            <a:endParaRPr baseline="-25000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1" name="Google Shape;691;p64"/>
          <p:cNvCxnSpPr/>
          <p:nvPr/>
        </p:nvCxnSpPr>
        <p:spPr>
          <a:xfrm rot="10800000">
            <a:off x="3543012" y="3505200"/>
            <a:ext cx="463896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692" name="Google Shape;692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63822" y="3224212"/>
            <a:ext cx="704850" cy="61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64"/>
          <p:cNvCxnSpPr/>
          <p:nvPr/>
        </p:nvCxnSpPr>
        <p:spPr>
          <a:xfrm rot="10800000">
            <a:off x="6362700" y="3981450"/>
            <a:ext cx="409575" cy="12573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5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65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0" name="Google Shape;70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7750" y="1776412"/>
            <a:ext cx="4508500" cy="338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1" name="Google Shape;701;p65"/>
          <p:cNvCxnSpPr/>
          <p:nvPr/>
        </p:nvCxnSpPr>
        <p:spPr>
          <a:xfrm flipH="1" rot="10800000">
            <a:off x="2571750" y="3286125"/>
            <a:ext cx="4254500" cy="952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2" name="Google Shape;702;p65"/>
          <p:cNvSpPr txBox="1"/>
          <p:nvPr/>
        </p:nvSpPr>
        <p:spPr>
          <a:xfrm>
            <a:off x="2143125" y="3105150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03" name="Google Shape;703;p65"/>
          <p:cNvCxnSpPr/>
          <p:nvPr/>
        </p:nvCxnSpPr>
        <p:spPr>
          <a:xfrm>
            <a:off x="3152775" y="3467099"/>
            <a:ext cx="0" cy="133350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65"/>
          <p:cNvCxnSpPr/>
          <p:nvPr/>
        </p:nvCxnSpPr>
        <p:spPr>
          <a:xfrm flipH="1">
            <a:off x="4238625" y="2682359"/>
            <a:ext cx="19050" cy="208597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65"/>
          <p:cNvCxnSpPr/>
          <p:nvPr/>
        </p:nvCxnSpPr>
        <p:spPr>
          <a:xfrm>
            <a:off x="3425725" y="3181350"/>
            <a:ext cx="0" cy="1976437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06" name="Google Shape;706;p65"/>
          <p:cNvSpPr txBox="1"/>
          <p:nvPr/>
        </p:nvSpPr>
        <p:spPr>
          <a:xfrm>
            <a:off x="3081331" y="5200650"/>
            <a:ext cx="9269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707" name="Google Shape;707;p65"/>
          <p:cNvSpPr txBox="1"/>
          <p:nvPr/>
        </p:nvSpPr>
        <p:spPr>
          <a:xfrm>
            <a:off x="2894392" y="4854059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8" name="Google Shape;708;p65"/>
          <p:cNvSpPr txBox="1"/>
          <p:nvPr/>
        </p:nvSpPr>
        <p:spPr>
          <a:xfrm>
            <a:off x="4009808" y="4858821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9" name="Google Shape;70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0961" y="1057275"/>
            <a:ext cx="1362075" cy="47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65"/>
          <p:cNvCxnSpPr/>
          <p:nvPr/>
        </p:nvCxnSpPr>
        <p:spPr>
          <a:xfrm flipH="1">
            <a:off x="3490912" y="1666875"/>
            <a:ext cx="939204" cy="14382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11" name="Google Shape;711;p65"/>
          <p:cNvSpPr txBox="1"/>
          <p:nvPr/>
        </p:nvSpPr>
        <p:spPr>
          <a:xfrm>
            <a:off x="2352675" y="1695450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endParaRPr i="1"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712" name="Google Shape;712;p65"/>
          <p:cNvSpPr txBox="1"/>
          <p:nvPr/>
        </p:nvSpPr>
        <p:spPr>
          <a:xfrm>
            <a:off x="1885951" y="2651641"/>
            <a:ext cx="10650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713" name="Google Shape;713;p65"/>
          <p:cNvSpPr txBox="1"/>
          <p:nvPr/>
        </p:nvSpPr>
        <p:spPr>
          <a:xfrm>
            <a:off x="1893170" y="3540680"/>
            <a:ext cx="70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cxnSp>
        <p:nvCxnSpPr>
          <p:cNvPr id="714" name="Google Shape;714;p65"/>
          <p:cNvCxnSpPr/>
          <p:nvPr/>
        </p:nvCxnSpPr>
        <p:spPr>
          <a:xfrm>
            <a:off x="2779561" y="2807732"/>
            <a:ext cx="162098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65"/>
          <p:cNvCxnSpPr/>
          <p:nvPr/>
        </p:nvCxnSpPr>
        <p:spPr>
          <a:xfrm>
            <a:off x="2798611" y="3684032"/>
            <a:ext cx="51608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1"/>
          <p:cNvGrpSpPr/>
          <p:nvPr/>
        </p:nvGrpSpPr>
        <p:grpSpPr>
          <a:xfrm>
            <a:off x="0" y="3078258"/>
            <a:ext cx="8750303" cy="3014662"/>
            <a:chOff x="0" y="2237"/>
            <a:chExt cx="5512" cy="1899"/>
          </a:xfrm>
        </p:grpSpPr>
        <p:pic>
          <p:nvPicPr>
            <p:cNvPr descr="GFT06" id="112" name="Google Shape;11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70" y="3307"/>
              <a:ext cx="1558" cy="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21"/>
            <p:cNvSpPr/>
            <p:nvPr/>
          </p:nvSpPr>
          <p:spPr>
            <a:xfrm>
              <a:off x="0" y="2237"/>
              <a:ext cx="537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400">
                  <a:solidFill>
                    <a:srgbClr val="71A828"/>
                  </a:solidFill>
                  <a:latin typeface="Calibri"/>
                  <a:ea typeface="Calibri"/>
                  <a:cs typeface="Calibri"/>
                  <a:sym typeface="Calibri"/>
                </a:rPr>
                <a:t> Approche interdisciplinaire</a:t>
              </a:r>
              <a:endParaRPr sz="2400">
                <a:solidFill>
                  <a:srgbClr val="71A82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381" y="3550"/>
              <a:ext cx="840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Microbiologie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Moléculaire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1236" y="2614"/>
              <a:ext cx="976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Génie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Microbiologique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2641" y="2558"/>
              <a:ext cx="636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Génie des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Procédés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3517" y="2702"/>
              <a:ext cx="1581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Mathématiques appliquées,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Modélisation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4634" y="3622"/>
              <a:ext cx="878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Transfert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Technologique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4521" y="3118"/>
              <a:ext cx="675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Ingénierie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Projets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631" y="3054"/>
              <a:ext cx="784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Ecologie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Microbienne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2535" y="3235"/>
              <a:ext cx="730" cy="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8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1424" y="3672"/>
              <a:ext cx="360" cy="160"/>
            </a:xfrm>
            <a:prstGeom prst="notchedRightArrow">
              <a:avLst>
                <a:gd fmla="val 50000" name="adj1"/>
                <a:gd fmla="val 56250" name="adj2"/>
              </a:avLst>
            </a:prstGeom>
            <a:gradFill>
              <a:gsLst>
                <a:gs pos="0">
                  <a:srgbClr val="182F00">
                    <a:alpha val="39607"/>
                  </a:srgbClr>
                </a:gs>
                <a:gs pos="100000">
                  <a:srgbClr val="33660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1"/>
            <p:cNvSpPr/>
            <p:nvPr/>
          </p:nvSpPr>
          <p:spPr>
            <a:xfrm flipH="1">
              <a:off x="4208" y="3704"/>
              <a:ext cx="360" cy="160"/>
            </a:xfrm>
            <a:prstGeom prst="notchedRightArrow">
              <a:avLst>
                <a:gd fmla="val 50000" name="adj1"/>
                <a:gd fmla="val 56250" name="adj2"/>
              </a:avLst>
            </a:prstGeom>
            <a:gradFill>
              <a:gsLst>
                <a:gs pos="0">
                  <a:srgbClr val="182F00">
                    <a:alpha val="39607"/>
                  </a:srgbClr>
                </a:gs>
                <a:gs pos="100000">
                  <a:srgbClr val="33660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1"/>
            <p:cNvSpPr/>
            <p:nvPr/>
          </p:nvSpPr>
          <p:spPr>
            <a:xfrm rot="2711714">
              <a:off x="2024" y="3048"/>
              <a:ext cx="360" cy="160"/>
            </a:xfrm>
            <a:prstGeom prst="notchedRightArrow">
              <a:avLst>
                <a:gd fmla="val 50000" name="adj1"/>
                <a:gd fmla="val 56250" name="adj2"/>
              </a:avLst>
            </a:prstGeom>
            <a:gradFill>
              <a:gsLst>
                <a:gs pos="0">
                  <a:srgbClr val="182F00">
                    <a:alpha val="39607"/>
                  </a:srgbClr>
                </a:gs>
                <a:gs pos="100000">
                  <a:srgbClr val="33660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 rot="1448228">
              <a:off x="1488" y="3288"/>
              <a:ext cx="360" cy="160"/>
            </a:xfrm>
            <a:prstGeom prst="notchedRightArrow">
              <a:avLst>
                <a:gd fmla="val 50000" name="adj1"/>
                <a:gd fmla="val 56250" name="adj2"/>
              </a:avLst>
            </a:prstGeom>
            <a:gradFill>
              <a:gsLst>
                <a:gs pos="0">
                  <a:srgbClr val="182F00">
                    <a:alpha val="39607"/>
                  </a:srgbClr>
                </a:gs>
                <a:gs pos="100000">
                  <a:srgbClr val="33660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 rot="5400000">
              <a:off x="2776" y="3016"/>
              <a:ext cx="360" cy="160"/>
            </a:xfrm>
            <a:prstGeom prst="notchedRightArrow">
              <a:avLst>
                <a:gd fmla="val 50000" name="adj1"/>
                <a:gd fmla="val 56250" name="adj2"/>
              </a:avLst>
            </a:prstGeom>
            <a:gradFill>
              <a:gsLst>
                <a:gs pos="0">
                  <a:srgbClr val="182F00">
                    <a:alpha val="39607"/>
                  </a:srgbClr>
                </a:gs>
                <a:gs pos="100000">
                  <a:srgbClr val="33660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 rot="8228652">
              <a:off x="3512" y="3080"/>
              <a:ext cx="360" cy="160"/>
            </a:xfrm>
            <a:prstGeom prst="notchedRightArrow">
              <a:avLst>
                <a:gd fmla="val 50000" name="adj1"/>
                <a:gd fmla="val 56250" name="adj2"/>
              </a:avLst>
            </a:prstGeom>
            <a:gradFill>
              <a:gsLst>
                <a:gs pos="0">
                  <a:srgbClr val="182F00">
                    <a:alpha val="39607"/>
                  </a:srgbClr>
                </a:gs>
                <a:gs pos="100000">
                  <a:srgbClr val="33660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 rot="9554951">
              <a:off x="4040" y="3360"/>
              <a:ext cx="360" cy="160"/>
            </a:xfrm>
            <a:prstGeom prst="notchedRightArrow">
              <a:avLst>
                <a:gd fmla="val 50000" name="adj1"/>
                <a:gd fmla="val 56250" name="adj2"/>
              </a:avLst>
            </a:prstGeom>
            <a:gradFill>
              <a:gsLst>
                <a:gs pos="0">
                  <a:srgbClr val="182F00">
                    <a:alpha val="39607"/>
                  </a:srgbClr>
                </a:gs>
                <a:gs pos="100000">
                  <a:srgbClr val="336600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21"/>
          <p:cNvSpPr/>
          <p:nvPr/>
        </p:nvSpPr>
        <p:spPr>
          <a:xfrm>
            <a:off x="2568868" y="1974850"/>
            <a:ext cx="18631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4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Ecosystèmes</a:t>
            </a:r>
            <a:r>
              <a:rPr i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5209871" y="1974850"/>
            <a:ext cx="17373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400">
                <a:solidFill>
                  <a:srgbClr val="A50021"/>
                </a:solidFill>
                <a:latin typeface="Calibri"/>
                <a:ea typeface="Calibri"/>
                <a:cs typeface="Calibri"/>
                <a:sym typeface="Calibri"/>
              </a:rPr>
              <a:t>Bioprocédés</a:t>
            </a:r>
            <a:endParaRPr b="1" i="1" sz="2400">
              <a:solidFill>
                <a:srgbClr val="A500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0" y="1039533"/>
            <a:ext cx="34290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71A828"/>
                </a:solidFill>
                <a:latin typeface="Calibri"/>
                <a:ea typeface="Calibri"/>
                <a:cs typeface="Calibri"/>
                <a:sym typeface="Calibri"/>
              </a:rPr>
              <a:t></a:t>
            </a:r>
            <a:r>
              <a:rPr lang="fr-FR" sz="2400">
                <a:solidFill>
                  <a:srgbClr val="71A8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-FR" sz="2400">
                <a:solidFill>
                  <a:srgbClr val="71A828"/>
                </a:solidFill>
                <a:latin typeface="Calibri"/>
                <a:ea typeface="Calibri"/>
                <a:cs typeface="Calibri"/>
                <a:sym typeface="Calibri"/>
              </a:rPr>
              <a:t>Deux échelles d’étude</a:t>
            </a:r>
            <a:endParaRPr b="1" sz="2400">
              <a:solidFill>
                <a:srgbClr val="71A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1375" y="1262063"/>
            <a:ext cx="1044575" cy="1824037"/>
          </a:xfrm>
          <a:prstGeom prst="rect">
            <a:avLst/>
          </a:prstGeom>
          <a:noFill/>
          <a:ln>
            <a:noFill/>
          </a:ln>
          <a:effectLst>
            <a:outerShdw rotWithShape="0" algn="ctr">
              <a:schemeClr val="dk1"/>
            </a:outerShdw>
          </a:effectLst>
        </p:spPr>
      </p:pic>
      <p:grpSp>
        <p:nvGrpSpPr>
          <p:cNvPr id="133" name="Google Shape;133;p21"/>
          <p:cNvGrpSpPr/>
          <p:nvPr/>
        </p:nvGrpSpPr>
        <p:grpSpPr>
          <a:xfrm>
            <a:off x="4426742" y="1986755"/>
            <a:ext cx="711200" cy="423862"/>
            <a:chOff x="2877" y="1876"/>
            <a:chExt cx="448" cy="267"/>
          </a:xfrm>
        </p:grpSpPr>
        <p:sp>
          <p:nvSpPr>
            <p:cNvPr id="134" name="Google Shape;134;p21"/>
            <p:cNvSpPr/>
            <p:nvPr/>
          </p:nvSpPr>
          <p:spPr>
            <a:xfrm rot="-5400000">
              <a:off x="3067" y="1885"/>
              <a:ext cx="83" cy="432"/>
            </a:xfrm>
            <a:prstGeom prst="curvedRightArrow">
              <a:avLst>
                <a:gd fmla="val 104096" name="adj1"/>
                <a:gd fmla="val 208193" name="adj2"/>
                <a:gd fmla="val 33333" name="adj3"/>
              </a:avLst>
            </a:prstGeom>
            <a:gradFill>
              <a:gsLst>
                <a:gs pos="0">
                  <a:srgbClr val="182F00"/>
                </a:gs>
                <a:gs pos="100000">
                  <a:srgbClr val="336600"/>
                </a:gs>
              </a:gsLst>
              <a:lin ang="540000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 rot="5400000">
              <a:off x="3051" y="1701"/>
              <a:ext cx="83" cy="432"/>
            </a:xfrm>
            <a:prstGeom prst="curvedRightArrow">
              <a:avLst>
                <a:gd fmla="val 104096" name="adj1"/>
                <a:gd fmla="val 208193" name="adj2"/>
                <a:gd fmla="val 33333" name="adj3"/>
              </a:avLst>
            </a:prstGeom>
            <a:gradFill>
              <a:gsLst>
                <a:gs pos="0">
                  <a:srgbClr val="182F00"/>
                </a:gs>
                <a:gs pos="100000">
                  <a:srgbClr val="336600"/>
                </a:gs>
              </a:gsLst>
              <a:lin ang="540000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biofilm_fish" id="136" name="Google Shape;13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5526" y="1685925"/>
            <a:ext cx="942975" cy="93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623579" y="33923"/>
            <a:ext cx="80645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solidFill>
                  <a:srgbClr val="6F9D20"/>
                </a:solidFill>
                <a:latin typeface="Calibri"/>
                <a:ea typeface="Calibri"/>
                <a:cs typeface="Calibri"/>
                <a:sym typeface="Calibri"/>
              </a:rPr>
              <a:t>Objets d’étude et compétences du LBE</a:t>
            </a:r>
            <a:endParaRPr b="1" sz="3200">
              <a:solidFill>
                <a:srgbClr val="6F9D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6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66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66"/>
          <p:cNvSpPr txBox="1"/>
          <p:nvPr/>
        </p:nvSpPr>
        <p:spPr>
          <a:xfrm>
            <a:off x="990600" y="2924175"/>
            <a:ext cx="60860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Cinétiques de type Monod : a	u plus 2 points d'équilibre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Lessivage (Sin, 0) – existe toujours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point d'équilibre "fonctionnel" (s*,Sin-s*) – existe si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3" name="Google Shape;72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0804" y="3495675"/>
            <a:ext cx="1338720" cy="33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7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Substrat-dépendance (limitation/inhibition)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67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67"/>
          <p:cNvSpPr txBox="1"/>
          <p:nvPr/>
        </p:nvSpPr>
        <p:spPr>
          <a:xfrm>
            <a:off x="981075" y="1409700"/>
            <a:ext cx="39272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plus connue, la fonction de Haldane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Google Shape;73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418" y="1179731"/>
            <a:ext cx="199072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7974" y="1962149"/>
            <a:ext cx="5457825" cy="4093369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67"/>
          <p:cNvSpPr txBox="1"/>
          <p:nvPr/>
        </p:nvSpPr>
        <p:spPr>
          <a:xfrm>
            <a:off x="454970" y="2510314"/>
            <a:ext cx="262160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Croissante, atteint un maximum puis décroissante en 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475" y="4138613"/>
            <a:ext cx="18288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75" y="4682967"/>
            <a:ext cx="1876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475" y="3513533"/>
            <a:ext cx="1971675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3900" y="1362074"/>
            <a:ext cx="5880100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68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Substrat-dépendance (limitation/inhibition)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68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5" name="Google Shape;74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654" y="1790701"/>
            <a:ext cx="1892955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344" y="2523439"/>
            <a:ext cx="2809875" cy="78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7" name="Google Shape;747;p68"/>
          <p:cNvCxnSpPr/>
          <p:nvPr/>
        </p:nvCxnSpPr>
        <p:spPr>
          <a:xfrm flipH="1">
            <a:off x="5514976" y="2809875"/>
            <a:ext cx="9524" cy="24860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48" name="Google Shape;748;p68"/>
          <p:cNvSpPr txBox="1"/>
          <p:nvPr/>
        </p:nvSpPr>
        <p:spPr>
          <a:xfrm>
            <a:off x="1569878" y="5304822"/>
            <a:ext cx="22676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(forte inhibition)</a:t>
            </a:r>
            <a:endParaRPr baseline="-25000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9" name="Google Shape;749;p68"/>
          <p:cNvCxnSpPr/>
          <p:nvPr/>
        </p:nvCxnSpPr>
        <p:spPr>
          <a:xfrm flipH="1" rot="10800000">
            <a:off x="3241150" y="4804324"/>
            <a:ext cx="987950" cy="4688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50" name="Google Shape;750;p68"/>
          <p:cNvSpPr txBox="1"/>
          <p:nvPr/>
        </p:nvSpPr>
        <p:spPr>
          <a:xfrm>
            <a:off x="5894040" y="2279929"/>
            <a:ext cx="2898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(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inhibition modérée)</a:t>
            </a:r>
            <a:endParaRPr baseline="-25000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1" name="Google Shape;751;p68"/>
          <p:cNvCxnSpPr>
            <a:stCxn id="750" idx="2"/>
          </p:cNvCxnSpPr>
          <p:nvPr/>
        </p:nvCxnSpPr>
        <p:spPr>
          <a:xfrm flipH="1">
            <a:off x="7201511" y="2649261"/>
            <a:ext cx="141900" cy="4491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52" name="Google Shape;752;p68"/>
          <p:cNvSpPr txBox="1"/>
          <p:nvPr/>
        </p:nvSpPr>
        <p:spPr>
          <a:xfrm>
            <a:off x="3650424" y="1177408"/>
            <a:ext cx="2682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 (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inhibition faible)</a:t>
            </a:r>
            <a:endParaRPr baseline="-25000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3" name="Google Shape;753;p68"/>
          <p:cNvCxnSpPr/>
          <p:nvPr/>
        </p:nvCxnSpPr>
        <p:spPr>
          <a:xfrm>
            <a:off x="4933948" y="1546740"/>
            <a:ext cx="457202" cy="777361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54" name="Google Shape;754;p68"/>
          <p:cNvCxnSpPr/>
          <p:nvPr/>
        </p:nvCxnSpPr>
        <p:spPr>
          <a:xfrm rot="10800000">
            <a:off x="5514976" y="5295900"/>
            <a:ext cx="758129" cy="4915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755" name="Google Shape;755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02129" y="5672074"/>
            <a:ext cx="20478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68"/>
          <p:cNvSpPr txBox="1"/>
          <p:nvPr/>
        </p:nvSpPr>
        <p:spPr>
          <a:xfrm>
            <a:off x="5222679" y="3683555"/>
            <a:ext cx="34572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(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inhibition modérée à forte)</a:t>
            </a:r>
            <a:endParaRPr baseline="-25000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7" name="Google Shape;757;p68"/>
          <p:cNvCxnSpPr/>
          <p:nvPr/>
        </p:nvCxnSpPr>
        <p:spPr>
          <a:xfrm flipH="1">
            <a:off x="6526242" y="4052887"/>
            <a:ext cx="222008" cy="615049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58" name="Google Shape;758;p68"/>
          <p:cNvCxnSpPr/>
          <p:nvPr/>
        </p:nvCxnSpPr>
        <p:spPr>
          <a:xfrm>
            <a:off x="4495801" y="3942664"/>
            <a:ext cx="0" cy="133046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759" name="Google Shape;759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43325" y="5648261"/>
            <a:ext cx="1647825" cy="49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0" name="Google Shape;760;p68"/>
          <p:cNvCxnSpPr>
            <a:stCxn id="759" idx="0"/>
          </p:cNvCxnSpPr>
          <p:nvPr/>
        </p:nvCxnSpPr>
        <p:spPr>
          <a:xfrm rot="10800000">
            <a:off x="4495838" y="5304761"/>
            <a:ext cx="71400" cy="34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761" name="Google Shape;761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4656" y="835463"/>
            <a:ext cx="1990725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68"/>
          <p:cNvSpPr txBox="1"/>
          <p:nvPr/>
        </p:nvSpPr>
        <p:spPr>
          <a:xfrm>
            <a:off x="247650" y="1095375"/>
            <a:ext cx="526106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3" name="Google Shape;763;p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5453" y="3348037"/>
            <a:ext cx="2603972" cy="79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9523" y="4269759"/>
            <a:ext cx="3282051" cy="59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8775" y="1280041"/>
            <a:ext cx="5880100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69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69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2" name="Google Shape;772;p69"/>
          <p:cNvCxnSpPr/>
          <p:nvPr/>
        </p:nvCxnSpPr>
        <p:spPr>
          <a:xfrm flipH="1" rot="10800000">
            <a:off x="1885950" y="2990850"/>
            <a:ext cx="4254500" cy="952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3" name="Google Shape;773;p69"/>
          <p:cNvSpPr txBox="1"/>
          <p:nvPr/>
        </p:nvSpPr>
        <p:spPr>
          <a:xfrm>
            <a:off x="1457325" y="2809875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74" name="Google Shape;774;p69"/>
          <p:cNvCxnSpPr/>
          <p:nvPr/>
        </p:nvCxnSpPr>
        <p:spPr>
          <a:xfrm flipH="1">
            <a:off x="4032251" y="2114550"/>
            <a:ext cx="9524" cy="345757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75" name="Google Shape;775;p69"/>
          <p:cNvSpPr txBox="1"/>
          <p:nvPr/>
        </p:nvSpPr>
        <p:spPr>
          <a:xfrm>
            <a:off x="3799654" y="5547241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76" name="Google Shape;776;p69"/>
          <p:cNvCxnSpPr/>
          <p:nvPr/>
        </p:nvCxnSpPr>
        <p:spPr>
          <a:xfrm>
            <a:off x="6038850" y="2200275"/>
            <a:ext cx="0" cy="33718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77" name="Google Shape;777;p69"/>
          <p:cNvSpPr txBox="1"/>
          <p:nvPr/>
        </p:nvSpPr>
        <p:spPr>
          <a:xfrm>
            <a:off x="2662230" y="5505450"/>
            <a:ext cx="9269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aseline="-25000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1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cxnSp>
        <p:nvCxnSpPr>
          <p:cNvPr id="778" name="Google Shape;778;p69"/>
          <p:cNvCxnSpPr/>
          <p:nvPr/>
        </p:nvCxnSpPr>
        <p:spPr>
          <a:xfrm>
            <a:off x="3044725" y="2857500"/>
            <a:ext cx="0" cy="2529959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79" name="Google Shape;779;p69"/>
          <p:cNvSpPr txBox="1"/>
          <p:nvPr/>
        </p:nvSpPr>
        <p:spPr>
          <a:xfrm>
            <a:off x="5148255" y="5524500"/>
            <a:ext cx="9269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aseline="-25000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2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cxnSp>
        <p:nvCxnSpPr>
          <p:cNvPr id="780" name="Google Shape;780;p69"/>
          <p:cNvCxnSpPr/>
          <p:nvPr/>
        </p:nvCxnSpPr>
        <p:spPr>
          <a:xfrm>
            <a:off x="5530750" y="2876550"/>
            <a:ext cx="0" cy="2529959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81" name="Google Shape;781;p69"/>
          <p:cNvSpPr txBox="1"/>
          <p:nvPr/>
        </p:nvSpPr>
        <p:spPr>
          <a:xfrm>
            <a:off x="5828479" y="5566291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2" name="Google Shape;782;p69"/>
          <p:cNvCxnSpPr/>
          <p:nvPr/>
        </p:nvCxnSpPr>
        <p:spPr>
          <a:xfrm flipH="1">
            <a:off x="2641601" y="2105025"/>
            <a:ext cx="9524" cy="345757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83" name="Google Shape;783;p69"/>
          <p:cNvSpPr txBox="1"/>
          <p:nvPr/>
        </p:nvSpPr>
        <p:spPr>
          <a:xfrm>
            <a:off x="2409004" y="5537716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4" name="Google Shape;784;p69"/>
          <p:cNvSpPr txBox="1"/>
          <p:nvPr/>
        </p:nvSpPr>
        <p:spPr>
          <a:xfrm>
            <a:off x="1701849" y="3568184"/>
            <a:ext cx="70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cxnSp>
        <p:nvCxnSpPr>
          <p:cNvPr id="785" name="Google Shape;785;p69"/>
          <p:cNvCxnSpPr/>
          <p:nvPr/>
        </p:nvCxnSpPr>
        <p:spPr>
          <a:xfrm>
            <a:off x="2316952" y="3752850"/>
            <a:ext cx="34527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86" name="Google Shape;786;p69"/>
          <p:cNvSpPr txBox="1"/>
          <p:nvPr/>
        </p:nvSpPr>
        <p:spPr>
          <a:xfrm>
            <a:off x="1701849" y="2514123"/>
            <a:ext cx="70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cxnSp>
        <p:nvCxnSpPr>
          <p:cNvPr id="787" name="Google Shape;787;p69"/>
          <p:cNvCxnSpPr/>
          <p:nvPr/>
        </p:nvCxnSpPr>
        <p:spPr>
          <a:xfrm>
            <a:off x="2316952" y="2724150"/>
            <a:ext cx="203597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88" name="Google Shape;788;p69"/>
          <p:cNvSpPr txBox="1"/>
          <p:nvPr/>
        </p:nvSpPr>
        <p:spPr>
          <a:xfrm>
            <a:off x="1919545" y="1146214"/>
            <a:ext cx="70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cxnSp>
        <p:nvCxnSpPr>
          <p:cNvPr id="789" name="Google Shape;789;p69"/>
          <p:cNvCxnSpPr/>
          <p:nvPr/>
        </p:nvCxnSpPr>
        <p:spPr>
          <a:xfrm>
            <a:off x="2214039" y="3105150"/>
            <a:ext cx="417485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69"/>
          <p:cNvSpPr txBox="1"/>
          <p:nvPr/>
        </p:nvSpPr>
        <p:spPr>
          <a:xfrm>
            <a:off x="1633014" y="2920484"/>
            <a:ext cx="70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791" name="Google Shape;79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0886" y="1107718"/>
            <a:ext cx="1362075" cy="47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69"/>
          <p:cNvCxnSpPr/>
          <p:nvPr/>
        </p:nvCxnSpPr>
        <p:spPr>
          <a:xfrm flipH="1">
            <a:off x="5611731" y="1583968"/>
            <a:ext cx="1389144" cy="1299487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793" name="Google Shape;793;p69"/>
          <p:cNvCxnSpPr/>
          <p:nvPr/>
        </p:nvCxnSpPr>
        <p:spPr>
          <a:xfrm flipH="1">
            <a:off x="3334938" y="1583968"/>
            <a:ext cx="3665938" cy="1299487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94" name="Google Shape;794;p69"/>
          <p:cNvSpPr/>
          <p:nvPr/>
        </p:nvSpPr>
        <p:spPr>
          <a:xfrm>
            <a:off x="3048000" y="2952750"/>
            <a:ext cx="45719" cy="5715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69"/>
          <p:cNvSpPr/>
          <p:nvPr/>
        </p:nvSpPr>
        <p:spPr>
          <a:xfrm>
            <a:off x="5505450" y="2952750"/>
            <a:ext cx="45719" cy="5715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0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70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70"/>
          <p:cNvSpPr txBox="1"/>
          <p:nvPr/>
        </p:nvSpPr>
        <p:spPr>
          <a:xfrm>
            <a:off x="990600" y="2828925"/>
            <a:ext cx="71392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Cinétiques de type Haldane : au plus 3 points d'équilibre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Lessivage (Sin, 0) – existe toujours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point d'équilibre positif #1 (</a:t>
            </a:r>
            <a:r>
              <a:rPr b="0" i="1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baseline="-25000" i="0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1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baseline="-2500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1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baseline="-25000" i="0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1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- existe si </a:t>
            </a:r>
            <a:r>
              <a:rPr b="0" i="1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baseline="-25000" i="0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1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)&lt;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baseline="-2500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point d'équilibre positif #2 (</a:t>
            </a:r>
            <a:r>
              <a:rPr b="0" i="1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baseline="-25000" i="0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2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baseline="-2500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1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baseline="-25000" i="0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2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- existe si </a:t>
            </a:r>
            <a:r>
              <a:rPr b="0" i="1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baseline="-25000" i="0" lang="fr-FR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2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0" i="0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)&lt;</a:t>
            </a:r>
            <a:r>
              <a:rPr b="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baseline="-25000" i="1" lang="fr-F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1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71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273175"/>
            <a:ext cx="8640960" cy="112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100" y="2398934"/>
            <a:ext cx="8346379" cy="180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683125"/>
            <a:ext cx="8641134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2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72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72"/>
          <p:cNvSpPr txBox="1"/>
          <p:nvPr/>
        </p:nvSpPr>
        <p:spPr>
          <a:xfrm>
            <a:off x="962025" y="1381125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Formalisation mathématique pour les systèmes dynamiques : les concepts</a:t>
            </a:r>
            <a:endParaRPr/>
          </a:p>
        </p:txBody>
      </p:sp>
      <p:pic>
        <p:nvPicPr>
          <p:cNvPr id="819" name="Google Shape;81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429" y="2192819"/>
            <a:ext cx="4524375" cy="318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8579" y="1895475"/>
            <a:ext cx="4004375" cy="32908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72"/>
          <p:cNvSpPr txBox="1"/>
          <p:nvPr/>
        </p:nvSpPr>
        <p:spPr>
          <a:xfrm>
            <a:off x="1590675" y="5476875"/>
            <a:ext cx="18076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« stables 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72"/>
          <p:cNvSpPr txBox="1"/>
          <p:nvPr/>
        </p:nvSpPr>
        <p:spPr>
          <a:xfrm>
            <a:off x="6162675" y="5476875"/>
            <a:ext cx="18990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« attractif 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3" name="Google Shape;82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3675" y="3228975"/>
            <a:ext cx="2286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7898" y="3209925"/>
            <a:ext cx="228600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73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73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1" name="Google Shape;83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2930524"/>
            <a:ext cx="8640960" cy="98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4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74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74"/>
          <p:cNvSpPr txBox="1"/>
          <p:nvPr/>
        </p:nvSpPr>
        <p:spPr>
          <a:xfrm>
            <a:off x="247650" y="1781175"/>
            <a:ext cx="864482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Rappel de la procédure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calcule les équilibres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linéarise autour de ces équilibres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calcule les valeurs propres du système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les valeurs propres sont à parties réelles négatives, le point d’équilibre est [localement] stable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Sinon, il est [localement] instable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Cette approche reste une démarche « numérique »!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75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75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75"/>
          <p:cNvSpPr txBox="1"/>
          <p:nvPr/>
        </p:nvSpPr>
        <p:spPr>
          <a:xfrm>
            <a:off x="247650" y="885825"/>
            <a:ext cx="36470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fait, on peut rester « générique »!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6" name="Google Shape;84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6438" y="1616075"/>
            <a:ext cx="2627312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8" y="3036888"/>
            <a:ext cx="3406775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6338" y="2565400"/>
            <a:ext cx="1682750" cy="135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0150" y="4221163"/>
            <a:ext cx="6934200" cy="13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6772753" y="1120894"/>
            <a:ext cx="1493838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Perte de chaleur</a:t>
            </a:r>
            <a:endParaRPr sz="16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6335969" y="3114025"/>
            <a:ext cx="2279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Boues, 30-60 kg</a:t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7526609" y="2125615"/>
            <a:ext cx="131901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Effluent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2-10 kg</a:t>
            </a:r>
            <a:r>
              <a:rPr baseline="-25000"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DCO</a:t>
            </a:r>
            <a:endParaRPr baseline="-25000" sz="16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/>
          <p:nvPr/>
        </p:nvSpPr>
        <p:spPr>
          <a:xfrm rot="-709">
            <a:off x="4539681" y="2194620"/>
            <a:ext cx="14605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kg DCO</a:t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4621664" y="948947"/>
            <a:ext cx="1452563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Aeration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(100 kWh)</a:t>
            </a: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1299196" y="1235253"/>
            <a:ext cx="24745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Traitement aérobie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dustrial activated sludge"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1960" y="1600043"/>
            <a:ext cx="2552526" cy="191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1237288" y="757753"/>
            <a:ext cx="6768752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Hier</a:t>
            </a:r>
            <a:r>
              <a:rPr b="1" lang="fr-FR" sz="1600">
                <a:solidFill>
                  <a:srgbClr val="C5DD0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et aujourd’hui</a:t>
            </a:r>
            <a:endParaRPr b="1" sz="16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299196" y="260648"/>
            <a:ext cx="67687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598600"/>
                </a:solidFill>
                <a:latin typeface="Calibri"/>
                <a:ea typeface="Calibri"/>
                <a:cs typeface="Calibri"/>
                <a:sym typeface="Calibri"/>
              </a:rPr>
              <a:t>Le traitement des eaux et des déchets 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 rot="24788">
            <a:off x="4429766" y="2036899"/>
            <a:ext cx="1029163" cy="754930"/>
          </a:xfrm>
          <a:prstGeom prst="rightArrow">
            <a:avLst>
              <a:gd fmla="val 100000" name="adj1"/>
              <a:gd fmla="val 10146" name="adj2"/>
            </a:avLst>
          </a:prstGeom>
          <a:gradFill>
            <a:gsLst>
              <a:gs pos="0">
                <a:srgbClr val="003B00"/>
              </a:gs>
              <a:gs pos="100000">
                <a:srgbClr val="0080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22"/>
          <p:cNvGrpSpPr/>
          <p:nvPr/>
        </p:nvGrpSpPr>
        <p:grpSpPr>
          <a:xfrm>
            <a:off x="6443048" y="1653735"/>
            <a:ext cx="1163561" cy="1520296"/>
            <a:chOff x="7319395" y="4170893"/>
            <a:chExt cx="1163561" cy="1520296"/>
          </a:xfrm>
        </p:grpSpPr>
        <p:sp>
          <p:nvSpPr>
            <p:cNvPr id="153" name="Google Shape;153;p22"/>
            <p:cNvSpPr/>
            <p:nvPr/>
          </p:nvSpPr>
          <p:spPr>
            <a:xfrm rot="24788">
              <a:off x="7319817" y="4880665"/>
              <a:ext cx="1162716" cy="121272"/>
            </a:xfrm>
            <a:prstGeom prst="rightArrow">
              <a:avLst>
                <a:gd fmla="val 100000" name="adj1"/>
                <a:gd fmla="val 36307" name="adj2"/>
              </a:avLst>
            </a:prstGeom>
            <a:gradFill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 rot="5400000">
              <a:off x="7553513" y="4761746"/>
              <a:ext cx="695325" cy="1163561"/>
            </a:xfrm>
            <a:prstGeom prst="bentArrow">
              <a:avLst>
                <a:gd fmla="val 50000" name="adj1"/>
                <a:gd fmla="val 18151" name="adj2"/>
                <a:gd fmla="val 12671" name="adj3"/>
                <a:gd fmla="val 58819" name="adj4"/>
              </a:avLst>
            </a:prstGeom>
            <a:gradFill>
              <a:gsLst>
                <a:gs pos="0">
                  <a:srgbClr val="CC6600"/>
                </a:gs>
                <a:gs pos="100000">
                  <a:srgbClr val="361B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 flipH="1" rot="5400000">
              <a:off x="7553513" y="3936775"/>
              <a:ext cx="695325" cy="1163561"/>
            </a:xfrm>
            <a:prstGeom prst="bentArrow">
              <a:avLst>
                <a:gd fmla="val 50000" name="adj1"/>
                <a:gd fmla="val 18151" name="adj2"/>
                <a:gd fmla="val 12671" name="adj3"/>
                <a:gd fmla="val 58819" name="adj4"/>
              </a:avLst>
            </a:prstGeom>
            <a:noFill/>
            <a:ln cap="flat" cmpd="sng" w="25400">
              <a:solidFill>
                <a:srgbClr val="8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22"/>
          <p:cNvSpPr/>
          <p:nvPr/>
        </p:nvSpPr>
        <p:spPr>
          <a:xfrm>
            <a:off x="5472128" y="1809632"/>
            <a:ext cx="1319182" cy="120850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aérobie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4367057" y="2099436"/>
            <a:ext cx="142875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Influent</a:t>
            </a:r>
            <a:b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kg</a:t>
            </a:r>
            <a:r>
              <a:rPr baseline="-25000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DCO</a:t>
            </a:r>
            <a:endParaRPr baseline="-2500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5350722" y="1456310"/>
            <a:ext cx="474523" cy="498719"/>
          </a:xfrm>
          <a:prstGeom prst="lightningBolt">
            <a:avLst/>
          </a:prstGeom>
          <a:solidFill>
            <a:srgbClr val="FFFFFF"/>
          </a:solidFill>
          <a:ln cap="flat" cmpd="sng" w="25400">
            <a:solidFill>
              <a:srgbClr val="000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22"/>
          <p:cNvGrpSpPr/>
          <p:nvPr/>
        </p:nvGrpSpPr>
        <p:grpSpPr>
          <a:xfrm>
            <a:off x="1481529" y="2488970"/>
            <a:ext cx="1994777" cy="407270"/>
            <a:chOff x="1531198" y="4830218"/>
            <a:chExt cx="1994777" cy="407270"/>
          </a:xfrm>
        </p:grpSpPr>
        <p:cxnSp>
          <p:nvCxnSpPr>
            <p:cNvPr id="160" name="Google Shape;160;p22"/>
            <p:cNvCxnSpPr/>
            <p:nvPr/>
          </p:nvCxnSpPr>
          <p:spPr>
            <a:xfrm>
              <a:off x="2063320" y="4885063"/>
              <a:ext cx="261283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61" name="Google Shape;161;p22"/>
            <p:cNvCxnSpPr/>
            <p:nvPr/>
          </p:nvCxnSpPr>
          <p:spPr>
            <a:xfrm>
              <a:off x="3130425" y="5037768"/>
              <a:ext cx="0" cy="19972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62" name="Google Shape;162;p22"/>
            <p:cNvCxnSpPr/>
            <p:nvPr/>
          </p:nvCxnSpPr>
          <p:spPr>
            <a:xfrm>
              <a:off x="3265969" y="4885063"/>
              <a:ext cx="260006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63" name="Google Shape;163;p22"/>
            <p:cNvCxnSpPr/>
            <p:nvPr/>
          </p:nvCxnSpPr>
          <p:spPr>
            <a:xfrm>
              <a:off x="2757647" y="4885063"/>
              <a:ext cx="260006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164" name="Google Shape;164;p22"/>
            <p:cNvGrpSpPr/>
            <p:nvPr/>
          </p:nvGrpSpPr>
          <p:grpSpPr>
            <a:xfrm>
              <a:off x="1689549" y="4833393"/>
              <a:ext cx="426199" cy="209650"/>
              <a:chOff x="1511749" y="4830218"/>
              <a:chExt cx="426199" cy="209650"/>
            </a:xfrm>
          </p:grpSpPr>
          <p:cxnSp>
            <p:nvCxnSpPr>
              <p:cNvPr id="165" name="Google Shape;165;p22"/>
              <p:cNvCxnSpPr/>
              <p:nvPr/>
            </p:nvCxnSpPr>
            <p:spPr>
              <a:xfrm rot="10800000">
                <a:off x="1518099" y="4830218"/>
                <a:ext cx="0" cy="108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6" name="Google Shape;166;p22"/>
              <p:cNvCxnSpPr/>
              <p:nvPr/>
            </p:nvCxnSpPr>
            <p:spPr>
              <a:xfrm rot="10800000">
                <a:off x="1935978" y="4830218"/>
                <a:ext cx="0" cy="108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22"/>
              <p:cNvCxnSpPr/>
              <p:nvPr/>
            </p:nvCxnSpPr>
            <p:spPr>
              <a:xfrm flipH="1" rot="10800000">
                <a:off x="1721948" y="4931868"/>
                <a:ext cx="216000" cy="108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8" name="Google Shape;168;p22"/>
              <p:cNvCxnSpPr/>
              <p:nvPr/>
            </p:nvCxnSpPr>
            <p:spPr>
              <a:xfrm rot="10800000">
                <a:off x="1511749" y="4931868"/>
                <a:ext cx="216000" cy="108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69" name="Google Shape;169;p22"/>
            <p:cNvGrpSpPr/>
            <p:nvPr/>
          </p:nvGrpSpPr>
          <p:grpSpPr>
            <a:xfrm>
              <a:off x="2227725" y="4830218"/>
              <a:ext cx="576000" cy="216000"/>
              <a:chOff x="2280062" y="4851404"/>
              <a:chExt cx="576000" cy="216000"/>
            </a:xfrm>
          </p:grpSpPr>
          <p:cxnSp>
            <p:nvCxnSpPr>
              <p:cNvPr id="170" name="Google Shape;170;p22"/>
              <p:cNvCxnSpPr/>
              <p:nvPr/>
            </p:nvCxnSpPr>
            <p:spPr>
              <a:xfrm rot="10800000">
                <a:off x="2280062" y="4851404"/>
                <a:ext cx="0" cy="21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1" name="Google Shape;171;p22"/>
              <p:cNvCxnSpPr/>
              <p:nvPr/>
            </p:nvCxnSpPr>
            <p:spPr>
              <a:xfrm rot="10800000">
                <a:off x="2851009" y="4851404"/>
                <a:ext cx="0" cy="21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2" name="Google Shape;172;p22"/>
              <p:cNvCxnSpPr/>
              <p:nvPr/>
            </p:nvCxnSpPr>
            <p:spPr>
              <a:xfrm rot="10800000">
                <a:off x="2280062" y="5058954"/>
                <a:ext cx="576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73" name="Google Shape;173;p22"/>
            <p:cNvGrpSpPr/>
            <p:nvPr/>
          </p:nvGrpSpPr>
          <p:grpSpPr>
            <a:xfrm>
              <a:off x="2914425" y="4830218"/>
              <a:ext cx="426199" cy="209650"/>
              <a:chOff x="3032574" y="4857754"/>
              <a:chExt cx="426199" cy="209650"/>
            </a:xfrm>
          </p:grpSpPr>
          <p:cxnSp>
            <p:nvCxnSpPr>
              <p:cNvPr id="174" name="Google Shape;174;p22"/>
              <p:cNvCxnSpPr/>
              <p:nvPr/>
            </p:nvCxnSpPr>
            <p:spPr>
              <a:xfrm rot="10800000">
                <a:off x="3038924" y="4857754"/>
                <a:ext cx="0" cy="108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" name="Google Shape;175;p22"/>
              <p:cNvCxnSpPr/>
              <p:nvPr/>
            </p:nvCxnSpPr>
            <p:spPr>
              <a:xfrm rot="10800000">
                <a:off x="3456803" y="4857754"/>
                <a:ext cx="0" cy="108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6" name="Google Shape;176;p22"/>
              <p:cNvCxnSpPr/>
              <p:nvPr/>
            </p:nvCxnSpPr>
            <p:spPr>
              <a:xfrm flipH="1" rot="10800000">
                <a:off x="3242773" y="4959404"/>
                <a:ext cx="216000" cy="108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7" name="Google Shape;177;p22"/>
              <p:cNvCxnSpPr/>
              <p:nvPr/>
            </p:nvCxnSpPr>
            <p:spPr>
              <a:xfrm rot="10800000">
                <a:off x="3032574" y="4959404"/>
                <a:ext cx="216000" cy="108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178" name="Google Shape;178;p22"/>
            <p:cNvCxnSpPr/>
            <p:nvPr/>
          </p:nvCxnSpPr>
          <p:spPr>
            <a:xfrm>
              <a:off x="1531198" y="4885063"/>
              <a:ext cx="260006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79" name="Google Shape;179;p22"/>
            <p:cNvCxnSpPr/>
            <p:nvPr/>
          </p:nvCxnSpPr>
          <p:spPr>
            <a:xfrm>
              <a:off x="1899748" y="5095875"/>
              <a:ext cx="1221656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0" name="Google Shape;180;p22"/>
            <p:cNvCxnSpPr/>
            <p:nvPr/>
          </p:nvCxnSpPr>
          <p:spPr>
            <a:xfrm>
              <a:off x="1905549" y="5046218"/>
              <a:ext cx="0" cy="56007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Start up 055" id="181" name="Google Shape;18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2559" y="4054966"/>
            <a:ext cx="2570838" cy="191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1299196" y="3710573"/>
            <a:ext cx="3427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Traitement anaérobie</a:t>
            </a:r>
            <a:endParaRPr i="1"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8125" y="3798051"/>
            <a:ext cx="2267494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Biogaz 40-45 m</a:t>
            </a:r>
            <a:r>
              <a:rPr baseline="30000"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(70% CH</a:t>
            </a:r>
            <a:r>
              <a:rPr baseline="-25000"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 285 kWh</a:t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6395969" y="5754217"/>
            <a:ext cx="22796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Boues, 5kg</a:t>
            </a:r>
            <a:endParaRPr sz="16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7526609" y="4765807"/>
            <a:ext cx="131901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Effluent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10-20 kg</a:t>
            </a:r>
            <a:r>
              <a:rPr baseline="-25000" lang="fr-FR" sz="16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DCO</a:t>
            </a:r>
            <a:endParaRPr baseline="-25000" sz="16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/>
          <p:nvPr/>
        </p:nvSpPr>
        <p:spPr>
          <a:xfrm rot="-709">
            <a:off x="4539681" y="4834812"/>
            <a:ext cx="1460500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kg DCO</a:t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 rot="24788">
            <a:off x="4429766" y="4677091"/>
            <a:ext cx="1029163" cy="754930"/>
          </a:xfrm>
          <a:prstGeom prst="rightArrow">
            <a:avLst>
              <a:gd fmla="val 100000" name="adj1"/>
              <a:gd fmla="val 10146" name="adj2"/>
            </a:avLst>
          </a:prstGeom>
          <a:gradFill>
            <a:gsLst>
              <a:gs pos="0">
                <a:srgbClr val="003B00"/>
              </a:gs>
              <a:gs pos="100000">
                <a:srgbClr val="0080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/>
          <p:nvPr/>
        </p:nvSpPr>
        <p:spPr>
          <a:xfrm rot="24788">
            <a:off x="6443209" y="5076723"/>
            <a:ext cx="1162716" cy="193784"/>
          </a:xfrm>
          <a:prstGeom prst="rightArrow">
            <a:avLst>
              <a:gd fmla="val 100000" name="adj1"/>
              <a:gd fmla="val 36307" name="adj2"/>
            </a:avLst>
          </a:prstGeom>
          <a:gradFill>
            <a:gsLst>
              <a:gs pos="0">
                <a:srgbClr val="003B00"/>
              </a:gs>
              <a:gs pos="100000">
                <a:srgbClr val="00800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2"/>
          <p:cNvSpPr/>
          <p:nvPr/>
        </p:nvSpPr>
        <p:spPr>
          <a:xfrm rot="5400000">
            <a:off x="6716454" y="4997093"/>
            <a:ext cx="616748" cy="1163561"/>
          </a:xfrm>
          <a:prstGeom prst="bentArrow">
            <a:avLst>
              <a:gd fmla="val 50000" name="adj1"/>
              <a:gd fmla="val 9247" name="adj2"/>
              <a:gd fmla="val 7648" name="adj3"/>
              <a:gd fmla="val 58819" name="adj4"/>
            </a:avLst>
          </a:prstGeom>
          <a:gradFill>
            <a:gsLst>
              <a:gs pos="0">
                <a:srgbClr val="CC6600"/>
              </a:gs>
              <a:gs pos="100000">
                <a:srgbClr val="361B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/>
          <p:nvPr/>
        </p:nvSpPr>
        <p:spPr>
          <a:xfrm flipH="1" rot="5400000">
            <a:off x="6677166" y="4148709"/>
            <a:ext cx="695325" cy="1163561"/>
          </a:xfrm>
          <a:prstGeom prst="bentArrow">
            <a:avLst>
              <a:gd fmla="val 50000" name="adj1"/>
              <a:gd fmla="val 22717" name="adj2"/>
              <a:gd fmla="val 12671" name="adj3"/>
              <a:gd fmla="val 58819" name="adj4"/>
            </a:avLst>
          </a:prstGeom>
          <a:gradFill>
            <a:gsLst>
              <a:gs pos="0">
                <a:srgbClr val="3366FF"/>
              </a:gs>
              <a:gs pos="100000">
                <a:srgbClr val="00009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5472128" y="4449824"/>
            <a:ext cx="1319182" cy="120850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anaérobie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4367057" y="4739628"/>
            <a:ext cx="142875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Influent</a:t>
            </a:r>
            <a:b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kg</a:t>
            </a:r>
            <a:r>
              <a:rPr baseline="-25000"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DCO</a:t>
            </a:r>
            <a:endParaRPr baseline="-25000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76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76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088" y="847725"/>
            <a:ext cx="6954837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9257" y="2182565"/>
            <a:ext cx="2359025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4490" y="2735029"/>
            <a:ext cx="6111875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76"/>
          <p:cNvSpPr/>
          <p:nvPr/>
        </p:nvSpPr>
        <p:spPr>
          <a:xfrm rot="-1787308">
            <a:off x="6944986" y="3560745"/>
            <a:ext cx="181992" cy="39949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0" name="Google Shape;860;p76"/>
          <p:cNvSpPr txBox="1"/>
          <p:nvPr/>
        </p:nvSpPr>
        <p:spPr>
          <a:xfrm>
            <a:off x="7071607" y="387590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i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1" name="Google Shape;861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8555" y="4081589"/>
            <a:ext cx="4333875" cy="82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6"/>
          <p:cNvCxnSpPr/>
          <p:nvPr/>
        </p:nvCxnSpPr>
        <p:spPr>
          <a:xfrm>
            <a:off x="1420427" y="5033620"/>
            <a:ext cx="1757779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63" name="Google Shape;863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54200" y="5174610"/>
            <a:ext cx="5453063" cy="85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7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7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0" name="Google Shape;87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088" y="847725"/>
            <a:ext cx="6954837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463" y="2511425"/>
            <a:ext cx="5251450" cy="81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0700" y="4143375"/>
            <a:ext cx="4311650" cy="82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77"/>
          <p:cNvCxnSpPr/>
          <p:nvPr/>
        </p:nvCxnSpPr>
        <p:spPr>
          <a:xfrm>
            <a:off x="1420427" y="5033620"/>
            <a:ext cx="1757779" cy="0"/>
          </a:xfrm>
          <a:prstGeom prst="straightConnector1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74" name="Google Shape;874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6800" y="5175250"/>
            <a:ext cx="7029450" cy="85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30431" y="3453106"/>
            <a:ext cx="2495550" cy="407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8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78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2" name="Google Shape;88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855" y="2941638"/>
            <a:ext cx="6872287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78"/>
          <p:cNvSpPr txBox="1"/>
          <p:nvPr/>
        </p:nvSpPr>
        <p:spPr>
          <a:xfrm>
            <a:off x="866775" y="1276350"/>
            <a:ext cx="7277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D’où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79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79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0" name="Google Shape;89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157" y="982663"/>
            <a:ext cx="8091686" cy="48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0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80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80"/>
          <p:cNvSpPr txBox="1"/>
          <p:nvPr/>
        </p:nvSpPr>
        <p:spPr>
          <a:xfrm>
            <a:off x="962025" y="3526392"/>
            <a:ext cx="16791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Lessivage 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80"/>
          <p:cNvSpPr txBox="1"/>
          <p:nvPr/>
        </p:nvSpPr>
        <p:spPr>
          <a:xfrm>
            <a:off x="889695" y="2708830"/>
            <a:ext cx="18539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Lessivage instable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9" name="Google Shape;89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850" y="1776412"/>
            <a:ext cx="4508500" cy="338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0" name="Google Shape;900;p80"/>
          <p:cNvCxnSpPr/>
          <p:nvPr/>
        </p:nvCxnSpPr>
        <p:spPr>
          <a:xfrm flipH="1" rot="10800000">
            <a:off x="3371850" y="3286125"/>
            <a:ext cx="4254500" cy="952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1" name="Google Shape;901;p80"/>
          <p:cNvSpPr txBox="1"/>
          <p:nvPr/>
        </p:nvSpPr>
        <p:spPr>
          <a:xfrm>
            <a:off x="2943225" y="3105150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02" name="Google Shape;902;p80"/>
          <p:cNvCxnSpPr/>
          <p:nvPr/>
        </p:nvCxnSpPr>
        <p:spPr>
          <a:xfrm>
            <a:off x="3952875" y="3467099"/>
            <a:ext cx="0" cy="133350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80"/>
          <p:cNvCxnSpPr/>
          <p:nvPr/>
        </p:nvCxnSpPr>
        <p:spPr>
          <a:xfrm flipH="1">
            <a:off x="5038725" y="2682359"/>
            <a:ext cx="19050" cy="208597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80"/>
          <p:cNvCxnSpPr/>
          <p:nvPr/>
        </p:nvCxnSpPr>
        <p:spPr>
          <a:xfrm>
            <a:off x="4225825" y="3181350"/>
            <a:ext cx="0" cy="1976437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05" name="Google Shape;905;p80"/>
          <p:cNvSpPr txBox="1"/>
          <p:nvPr/>
        </p:nvSpPr>
        <p:spPr>
          <a:xfrm>
            <a:off x="3881431" y="5200650"/>
            <a:ext cx="9269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906" name="Google Shape;906;p80"/>
          <p:cNvSpPr txBox="1"/>
          <p:nvPr/>
        </p:nvSpPr>
        <p:spPr>
          <a:xfrm>
            <a:off x="3694492" y="4854059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7" name="Google Shape;907;p80"/>
          <p:cNvSpPr txBox="1"/>
          <p:nvPr/>
        </p:nvSpPr>
        <p:spPr>
          <a:xfrm>
            <a:off x="4809908" y="4858821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8" name="Google Shape;908;p80"/>
          <p:cNvSpPr txBox="1"/>
          <p:nvPr/>
        </p:nvSpPr>
        <p:spPr>
          <a:xfrm>
            <a:off x="3152775" y="1695450"/>
            <a:ext cx="317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endParaRPr i="1"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909" name="Google Shape;909;p80"/>
          <p:cNvSpPr txBox="1"/>
          <p:nvPr/>
        </p:nvSpPr>
        <p:spPr>
          <a:xfrm>
            <a:off x="2686051" y="2651641"/>
            <a:ext cx="10650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910" name="Google Shape;910;p80"/>
          <p:cNvSpPr txBox="1"/>
          <p:nvPr/>
        </p:nvSpPr>
        <p:spPr>
          <a:xfrm>
            <a:off x="2693270" y="3540680"/>
            <a:ext cx="70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(</a:t>
            </a: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fr-FR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)</a:t>
            </a:r>
            <a:endParaRPr sz="18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cxnSp>
        <p:nvCxnSpPr>
          <p:cNvPr id="911" name="Google Shape;911;p80"/>
          <p:cNvCxnSpPr/>
          <p:nvPr/>
        </p:nvCxnSpPr>
        <p:spPr>
          <a:xfrm>
            <a:off x="3579661" y="2807732"/>
            <a:ext cx="162098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80"/>
          <p:cNvCxnSpPr/>
          <p:nvPr/>
        </p:nvCxnSpPr>
        <p:spPr>
          <a:xfrm>
            <a:off x="3598711" y="3684032"/>
            <a:ext cx="51608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0" y="1851541"/>
            <a:ext cx="5880100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81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81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0" name="Google Shape;920;p81"/>
          <p:cNvCxnSpPr/>
          <p:nvPr/>
        </p:nvCxnSpPr>
        <p:spPr>
          <a:xfrm flipH="1" rot="10800000">
            <a:off x="2438400" y="3562350"/>
            <a:ext cx="4254500" cy="952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1" name="Google Shape;921;p81"/>
          <p:cNvSpPr txBox="1"/>
          <p:nvPr/>
        </p:nvSpPr>
        <p:spPr>
          <a:xfrm>
            <a:off x="2009775" y="3381375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22" name="Google Shape;922;p81"/>
          <p:cNvCxnSpPr/>
          <p:nvPr/>
        </p:nvCxnSpPr>
        <p:spPr>
          <a:xfrm flipH="1">
            <a:off x="4584701" y="2686050"/>
            <a:ext cx="9524" cy="345757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23" name="Google Shape;923;p81"/>
          <p:cNvSpPr txBox="1"/>
          <p:nvPr/>
        </p:nvSpPr>
        <p:spPr>
          <a:xfrm>
            <a:off x="4352104" y="6118741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24" name="Google Shape;924;p81"/>
          <p:cNvCxnSpPr/>
          <p:nvPr/>
        </p:nvCxnSpPr>
        <p:spPr>
          <a:xfrm>
            <a:off x="6591300" y="2771775"/>
            <a:ext cx="0" cy="33718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25" name="Google Shape;925;p81"/>
          <p:cNvSpPr txBox="1"/>
          <p:nvPr/>
        </p:nvSpPr>
        <p:spPr>
          <a:xfrm>
            <a:off x="6358704" y="6124575"/>
            <a:ext cx="420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aseline="-25000" i="1" lang="fr-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baseline="-25000"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26" name="Google Shape;926;p81"/>
          <p:cNvCxnSpPr/>
          <p:nvPr/>
        </p:nvCxnSpPr>
        <p:spPr>
          <a:xfrm>
            <a:off x="2784320" y="3295650"/>
            <a:ext cx="218122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81"/>
          <p:cNvCxnSpPr/>
          <p:nvPr/>
        </p:nvCxnSpPr>
        <p:spPr>
          <a:xfrm>
            <a:off x="2789083" y="3658671"/>
            <a:ext cx="397684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28" name="Google Shape;928;p81"/>
          <p:cNvSpPr txBox="1"/>
          <p:nvPr/>
        </p:nvSpPr>
        <p:spPr>
          <a:xfrm>
            <a:off x="933450" y="3659742"/>
            <a:ext cx="16791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Lessivage stable</a:t>
            </a:r>
            <a:endParaRPr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81"/>
          <p:cNvSpPr txBox="1"/>
          <p:nvPr/>
        </p:nvSpPr>
        <p:spPr>
          <a:xfrm>
            <a:off x="803970" y="2994580"/>
            <a:ext cx="18539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Lessivage instable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0" name="Google Shape;93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" y="952649"/>
            <a:ext cx="8640960" cy="89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82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82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7" name="Google Shape;93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" y="1258888"/>
            <a:ext cx="8730554" cy="80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64" y="2000250"/>
            <a:ext cx="6182453" cy="340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83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83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83"/>
          <p:cNvSpPr txBox="1"/>
          <p:nvPr/>
        </p:nvSpPr>
        <p:spPr>
          <a:xfrm>
            <a:off x="600075" y="1209675"/>
            <a:ext cx="21530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home messages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Monod</a:t>
            </a:r>
            <a:endParaRPr/>
          </a:p>
        </p:txBody>
      </p:sp>
      <p:pic>
        <p:nvPicPr>
          <p:cNvPr id="946" name="Google Shape;946;p83"/>
          <p:cNvPicPr preferRelativeResize="0"/>
          <p:nvPr/>
        </p:nvPicPr>
        <p:blipFill rotWithShape="1">
          <a:blip r:embed="rId3">
            <a:alphaModFix/>
          </a:blip>
          <a:srcRect b="51805" l="26357" r="44140" t="35278"/>
          <a:stretch/>
        </p:blipFill>
        <p:spPr>
          <a:xfrm>
            <a:off x="194370" y="2933700"/>
            <a:ext cx="398373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83"/>
          <p:cNvPicPr preferRelativeResize="0"/>
          <p:nvPr/>
        </p:nvPicPr>
        <p:blipFill rotWithShape="1">
          <a:blip r:embed="rId4">
            <a:alphaModFix/>
          </a:blip>
          <a:srcRect b="12481" l="21302" r="38164" t="27801"/>
          <a:stretch/>
        </p:blipFill>
        <p:spPr>
          <a:xfrm>
            <a:off x="4295775" y="1528465"/>
            <a:ext cx="4545000" cy="376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84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84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84"/>
          <p:cNvSpPr txBox="1"/>
          <p:nvPr/>
        </p:nvSpPr>
        <p:spPr>
          <a:xfrm>
            <a:off x="600075" y="1209675"/>
            <a:ext cx="21530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home messages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Haldane</a:t>
            </a:r>
            <a:endParaRPr/>
          </a:p>
        </p:txBody>
      </p:sp>
      <p:pic>
        <p:nvPicPr>
          <p:cNvPr id="955" name="Google Shape;955;p84"/>
          <p:cNvPicPr preferRelativeResize="0"/>
          <p:nvPr/>
        </p:nvPicPr>
        <p:blipFill rotWithShape="1">
          <a:blip r:embed="rId3">
            <a:alphaModFix/>
          </a:blip>
          <a:srcRect b="19008" l="19149" r="36888" t="22552"/>
          <a:stretch/>
        </p:blipFill>
        <p:spPr>
          <a:xfrm>
            <a:off x="3561113" y="1671340"/>
            <a:ext cx="5359941" cy="400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84"/>
          <p:cNvPicPr preferRelativeResize="0"/>
          <p:nvPr/>
        </p:nvPicPr>
        <p:blipFill rotWithShape="1">
          <a:blip r:embed="rId4">
            <a:alphaModFix/>
          </a:blip>
          <a:srcRect b="34582" l="23672" r="42422" t="50000"/>
          <a:stretch/>
        </p:blipFill>
        <p:spPr>
          <a:xfrm>
            <a:off x="0" y="2889425"/>
            <a:ext cx="4133851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85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85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3" name="Google Shape;96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888" y="895350"/>
            <a:ext cx="6372225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/>
        </p:nvSpPr>
        <p:spPr>
          <a:xfrm>
            <a:off x="641971" y="260648"/>
            <a:ext cx="78448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La méthanisation ou digestion anaérobie</a:t>
            </a:r>
            <a:endParaRPr b="1" sz="24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1299196" y="1493142"/>
            <a:ext cx="7833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 u="sng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Hier</a:t>
            </a:r>
            <a:endParaRPr/>
          </a:p>
        </p:txBody>
      </p:sp>
      <p:pic>
        <p:nvPicPr>
          <p:cNvPr descr="F116" id="199" name="Google Shape;1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902" y="2870624"/>
            <a:ext cx="1049338" cy="1541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5815719" y="3287412"/>
            <a:ext cx="112555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Produits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épurés</a:t>
            </a:r>
            <a:endParaRPr/>
          </a:p>
        </p:txBody>
      </p:sp>
      <p:grpSp>
        <p:nvGrpSpPr>
          <p:cNvPr id="201" name="Google Shape;201;p23"/>
          <p:cNvGrpSpPr/>
          <p:nvPr/>
        </p:nvGrpSpPr>
        <p:grpSpPr>
          <a:xfrm>
            <a:off x="1471283" y="2734098"/>
            <a:ext cx="1292557" cy="1814514"/>
            <a:chOff x="1471283" y="3028950"/>
            <a:chExt cx="1292557" cy="1814514"/>
          </a:xfrm>
        </p:grpSpPr>
        <p:grpSp>
          <p:nvGrpSpPr>
            <p:cNvPr id="202" name="Google Shape;202;p23"/>
            <p:cNvGrpSpPr/>
            <p:nvPr/>
          </p:nvGrpSpPr>
          <p:grpSpPr>
            <a:xfrm>
              <a:off x="1471283" y="3130529"/>
              <a:ext cx="1222601" cy="1611357"/>
              <a:chOff x="1471283" y="3059069"/>
              <a:chExt cx="1222601" cy="1611357"/>
            </a:xfrm>
          </p:grpSpPr>
          <p:sp>
            <p:nvSpPr>
              <p:cNvPr id="203" name="Google Shape;203;p23"/>
              <p:cNvSpPr txBox="1"/>
              <p:nvPr/>
            </p:nvSpPr>
            <p:spPr>
              <a:xfrm>
                <a:off x="1471283" y="3675434"/>
                <a:ext cx="122260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200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  <a:t>Résidus</a:t>
                </a:r>
                <a:endParaRPr/>
              </a:p>
            </p:txBody>
          </p:sp>
          <p:pic>
            <p:nvPicPr>
              <p:cNvPr descr="http://www.google.fr/url?source=imglanding&amp;ct=img&amp;q=http://www.retouralaterre.org/wp-content/uploads/2013/06/les-dechets-urbains.jpg&amp;sa=X&amp;ei=-GpSVYWSKIGpUunagYgO&amp;ved=0CAkQ8wc4nAE&amp;usg=AFQjCNFwlMj1J7aa--dSsbKEbI0x3pmzfA" id="204" name="Google Shape;204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03638" y="3059069"/>
                <a:ext cx="957891" cy="6163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://www.google.fr/url?source=imglanding&amp;ct=img&amp;q=http://www.lepasquebeau.com/ennesys/wp-content/uploads/2014/07/98471947_11.jpg&amp;sa=X&amp;ei=fWtSVbvgIsT4Uv7igKgB&amp;ved=0CAkQ8wc4Eg&amp;usg=AFQjCNEJTBneDvDY7szLFWXbiGCzX8Hygw" id="205" name="Google Shape;205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601688" y="4054061"/>
                <a:ext cx="961790" cy="6163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6" name="Google Shape;206;p23"/>
            <p:cNvSpPr/>
            <p:nvPr/>
          </p:nvSpPr>
          <p:spPr>
            <a:xfrm>
              <a:off x="2561529" y="3028950"/>
              <a:ext cx="202311" cy="1814514"/>
            </a:xfrm>
            <a:prstGeom prst="rightBrace">
              <a:avLst>
                <a:gd fmla="val 71108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7" name="Google Shape;207;p23"/>
          <p:cNvCxnSpPr>
            <a:stCxn id="199" idx="3"/>
            <a:endCxn id="200" idx="1"/>
          </p:cNvCxnSpPr>
          <p:nvPr/>
        </p:nvCxnSpPr>
        <p:spPr>
          <a:xfrm>
            <a:off x="4821240" y="3641356"/>
            <a:ext cx="994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08" name="Google Shape;208;p23"/>
          <p:cNvCxnSpPr>
            <a:stCxn id="206" idx="1"/>
            <a:endCxn id="199" idx="1"/>
          </p:cNvCxnSpPr>
          <p:nvPr/>
        </p:nvCxnSpPr>
        <p:spPr>
          <a:xfrm>
            <a:off x="2763840" y="3641355"/>
            <a:ext cx="1008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grpSp>
        <p:nvGrpSpPr>
          <p:cNvPr id="209" name="Google Shape;209;p23"/>
          <p:cNvGrpSpPr/>
          <p:nvPr/>
        </p:nvGrpSpPr>
        <p:grpSpPr>
          <a:xfrm>
            <a:off x="1866582" y="1493142"/>
            <a:ext cx="7312347" cy="4501987"/>
            <a:chOff x="1866582" y="1493142"/>
            <a:chExt cx="7312347" cy="4501987"/>
          </a:xfrm>
        </p:grpSpPr>
        <p:sp>
          <p:nvSpPr>
            <p:cNvPr id="210" name="Google Shape;210;p23"/>
            <p:cNvSpPr txBox="1"/>
            <p:nvPr/>
          </p:nvSpPr>
          <p:spPr>
            <a:xfrm>
              <a:off x="7042857" y="2051120"/>
              <a:ext cx="129637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>
                  <a:solidFill>
                    <a:srgbClr val="6F9D20"/>
                  </a:solidFill>
                  <a:latin typeface="Arial"/>
                  <a:ea typeface="Arial"/>
                  <a:cs typeface="Arial"/>
                  <a:sym typeface="Arial"/>
                </a:rPr>
                <a:t>Électricité </a:t>
              </a:r>
              <a:br>
                <a:rPr lang="fr-FR" sz="2000">
                  <a:solidFill>
                    <a:srgbClr val="6F9D2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fr-FR" sz="2000">
                  <a:solidFill>
                    <a:srgbClr val="6F9D20"/>
                  </a:solidFill>
                  <a:latin typeface="Arial"/>
                  <a:ea typeface="Arial"/>
                  <a:cs typeface="Arial"/>
                  <a:sym typeface="Arial"/>
                </a:rPr>
                <a:t>&amp; chaleur</a:t>
              </a:r>
              <a:endParaRPr sz="20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 txBox="1"/>
            <p:nvPr/>
          </p:nvSpPr>
          <p:spPr>
            <a:xfrm>
              <a:off x="5815719" y="2191574"/>
              <a:ext cx="650875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>
                  <a:solidFill>
                    <a:srgbClr val="6F9D20"/>
                  </a:solidFill>
                  <a:latin typeface="Arial"/>
                  <a:ea typeface="Arial"/>
                  <a:cs typeface="Arial"/>
                  <a:sym typeface="Arial"/>
                </a:rPr>
                <a:t>CH</a:t>
              </a:r>
              <a:r>
                <a:rPr baseline="-25000" lang="fr-FR" sz="2000">
                  <a:solidFill>
                    <a:srgbClr val="6F9D2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12" name="Google Shape;212;p23"/>
            <p:cNvSpPr txBox="1"/>
            <p:nvPr/>
          </p:nvSpPr>
          <p:spPr>
            <a:xfrm>
              <a:off x="5886453" y="4576786"/>
              <a:ext cx="3292476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>
                  <a:solidFill>
                    <a:srgbClr val="6F9D20"/>
                  </a:solidFill>
                  <a:latin typeface="Arial"/>
                  <a:ea typeface="Arial"/>
                  <a:cs typeface="Arial"/>
                  <a:sym typeface="Arial"/>
                </a:rPr>
                <a:t>Digestat: sous produit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>
                  <a:solidFill>
                    <a:srgbClr val="6F9D20"/>
                  </a:solidFill>
                  <a:latin typeface="Arial"/>
                  <a:ea typeface="Arial"/>
                  <a:cs typeface="Arial"/>
                  <a:sym typeface="Arial"/>
                </a:rPr>
                <a:t>épandu, composté ou traité</a:t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866582" y="1493142"/>
              <a:ext cx="2305051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2400" u="sng">
                  <a:solidFill>
                    <a:srgbClr val="6F9D2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fr-FR" sz="2400" u="sng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et aujourd’hui</a:t>
              </a:r>
              <a:endParaRPr/>
            </a:p>
          </p:txBody>
        </p:sp>
        <p:pic>
          <p:nvPicPr>
            <p:cNvPr descr="http://www.google.fr/url?source=imglanding&amp;ct=img&amp;q=http://idata.over-blog.com/2/88/69/36/Vermicomposteur/premier-compost-closeup.jpg&amp;sa=X&amp;ei=22RSVZeSNInbU4qjgfgO&amp;ved=0CAkQ8wc&amp;usg=AFQjCNEUFRMpZoDcCXpkXnlk0kDe4DWF9Q" id="214" name="Google Shape;214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76768" y="5284811"/>
              <a:ext cx="947590" cy="710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google.fr/url?source=imglanding&amp;ct=img&amp;q=http://img1.wikia.nocookie.net/__cb20110816163203/halo/images/1/19/Methane.png&amp;sa=X&amp;ei=TW1SVaXcHsbuUIn7gcgC&amp;ved=0CAkQ8wc&amp;usg=AFQjCNHWnDCkznABawqmcPgJLUIEFvaxEg" id="215" name="Google Shape;215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86453" y="1560352"/>
              <a:ext cx="780134" cy="7889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6" name="Google Shape;216;p23"/>
            <p:cNvCxnSpPr>
              <a:stCxn id="211" idx="3"/>
              <a:endCxn id="210" idx="1"/>
            </p:cNvCxnSpPr>
            <p:nvPr/>
          </p:nvCxnSpPr>
          <p:spPr>
            <a:xfrm>
              <a:off x="6466594" y="2391599"/>
              <a:ext cx="576300" cy="135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17" name="Google Shape;217;p23"/>
            <p:cNvCxnSpPr>
              <a:stCxn id="199" idx="0"/>
              <a:endCxn id="211" idx="1"/>
            </p:cNvCxnSpPr>
            <p:nvPr/>
          </p:nvCxnSpPr>
          <p:spPr>
            <a:xfrm rot="-5400000">
              <a:off x="4816621" y="1871474"/>
              <a:ext cx="479100" cy="1519200"/>
            </a:xfrm>
            <a:prstGeom prst="bentConnector2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18" name="Google Shape;218;p23"/>
            <p:cNvCxnSpPr>
              <a:stCxn id="199" idx="2"/>
              <a:endCxn id="212" idx="1"/>
            </p:cNvCxnSpPr>
            <p:nvPr/>
          </p:nvCxnSpPr>
          <p:spPr>
            <a:xfrm flipH="1" rot="-5400000">
              <a:off x="4832221" y="3876437"/>
              <a:ext cx="518700" cy="1590000"/>
            </a:xfrm>
            <a:prstGeom prst="bentConnector2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6"/>
          <p:cNvSpPr txBox="1"/>
          <p:nvPr/>
        </p:nvSpPr>
        <p:spPr>
          <a:xfrm>
            <a:off x="251520" y="260648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Que peuvent les mathématiques?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86"/>
          <p:cNvSpPr txBox="1"/>
          <p:nvPr/>
        </p:nvSpPr>
        <p:spPr>
          <a:xfrm>
            <a:off x="381000" y="-160338"/>
            <a:ext cx="8382000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0" name="Google Shape;97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3975" y="773802"/>
            <a:ext cx="6491288" cy="527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87"/>
          <p:cNvSpPr txBox="1"/>
          <p:nvPr/>
        </p:nvSpPr>
        <p:spPr>
          <a:xfrm>
            <a:off x="251520" y="207382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Pour aller plus loin en théorie du chémostat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7" name="Google Shape;977;p87"/>
          <p:cNvPicPr preferRelativeResize="0"/>
          <p:nvPr/>
        </p:nvPicPr>
        <p:blipFill rotWithShape="1">
          <a:blip r:embed="rId3">
            <a:alphaModFix/>
          </a:blip>
          <a:srcRect b="9306" l="17579" r="62812" t="38055"/>
          <a:stretch/>
        </p:blipFill>
        <p:spPr>
          <a:xfrm>
            <a:off x="533400" y="967698"/>
            <a:ext cx="3257550" cy="4918769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87"/>
          <p:cNvSpPr/>
          <p:nvPr/>
        </p:nvSpPr>
        <p:spPr>
          <a:xfrm>
            <a:off x="4019549" y="2411790"/>
            <a:ext cx="487292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bioréacteurs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croissance d’une seule espèce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L’exclusion compétitive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compétition : le modèle densité-dépendant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modèles plus complexes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Originalité : cinétiques génériques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88"/>
          <p:cNvSpPr txBox="1"/>
          <p:nvPr/>
        </p:nvSpPr>
        <p:spPr>
          <a:xfrm>
            <a:off x="251520" y="207382"/>
            <a:ext cx="864095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Pour aller plus loin en écologie mathématique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5" name="Google Shape;985;p88"/>
          <p:cNvPicPr preferRelativeResize="0"/>
          <p:nvPr/>
        </p:nvPicPr>
        <p:blipFill rotWithShape="1">
          <a:blip r:embed="rId3">
            <a:alphaModFix/>
          </a:blip>
          <a:srcRect b="19574" l="2633" r="83324" t="40425"/>
          <a:stretch/>
        </p:blipFill>
        <p:spPr>
          <a:xfrm>
            <a:off x="649725" y="967698"/>
            <a:ext cx="3093600" cy="4956790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88"/>
          <p:cNvSpPr/>
          <p:nvPr/>
        </p:nvSpPr>
        <p:spPr>
          <a:xfrm>
            <a:off x="4019549" y="2678490"/>
            <a:ext cx="48729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peu de patience!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89"/>
          <p:cNvSpPr txBox="1"/>
          <p:nvPr/>
        </p:nvSpPr>
        <p:spPr>
          <a:xfrm>
            <a:off x="251520" y="207382"/>
            <a:ext cx="8640959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Pour aller plus loin en identification paramétrique des systèmes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nis Dochain - ." id="993" name="Google Shape;99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386" y="1218639"/>
            <a:ext cx="313372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89"/>
          <p:cNvSpPr/>
          <p:nvPr/>
        </p:nvSpPr>
        <p:spPr>
          <a:xfrm>
            <a:off x="4019549" y="1926015"/>
            <a:ext cx="487292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Quels enjeux pour l'automatique des bioprocédés 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Modèles dynamiques de procédés biochimiques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Propriétés des modèles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de modèles de bioprocédés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Estimation d'état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Concepts de base de la commande des bioprocédés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Commande optimale des bioréacteurs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Outils d'aide au diagnostic et détection de pannes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90"/>
          <p:cNvSpPr txBox="1"/>
          <p:nvPr/>
        </p:nvSpPr>
        <p:spPr>
          <a:xfrm>
            <a:off x="251520" y="207382"/>
            <a:ext cx="8640959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Pour aller plus loin en identification paramétrique des systèmes biologiques</a:t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mages-na.ssl-images-amazon.com/images/I/51ccOrU6pbL.jpg" id="1001" name="Google Shape;100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75" y="1247214"/>
            <a:ext cx="31623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90"/>
          <p:cNvSpPr/>
          <p:nvPr/>
        </p:nvSpPr>
        <p:spPr>
          <a:xfrm>
            <a:off x="4019549" y="2678490"/>
            <a:ext cx="48729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Modélisation des systèmes de traitement des eaux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91"/>
          <p:cNvSpPr txBox="1"/>
          <p:nvPr/>
        </p:nvSpPr>
        <p:spPr>
          <a:xfrm>
            <a:off x="1299197" y="260648"/>
            <a:ext cx="676875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91"/>
          <p:cNvSpPr txBox="1"/>
          <p:nvPr/>
        </p:nvSpPr>
        <p:spPr>
          <a:xfrm>
            <a:off x="899592" y="2905780"/>
            <a:ext cx="73667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Merci pour votre attention!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/>
        </p:nvSpPr>
        <p:spPr>
          <a:xfrm>
            <a:off x="632446" y="260648"/>
            <a:ext cx="78448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6F9D20"/>
                </a:solidFill>
                <a:latin typeface="Arial"/>
                <a:ea typeface="Arial"/>
                <a:cs typeface="Arial"/>
                <a:sym typeface="Arial"/>
              </a:rPr>
              <a:t>Pas d’a priori concernant la modélisation</a:t>
            </a:r>
            <a:endParaRPr b="1" sz="2400">
              <a:solidFill>
                <a:srgbClr val="6F9D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323528" y="973485"/>
            <a:ext cx="85689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Char char="⮚"/>
            </a:pPr>
            <a:r>
              <a:rPr lang="fr-FR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Modélisation (mise en équations) statique/dynamique, déterministe et/ou stochastique, informatique…</a:t>
            </a:r>
            <a:endParaRPr/>
          </a:p>
        </p:txBody>
      </p:sp>
      <p:pic>
        <p:nvPicPr>
          <p:cNvPr id="225" name="Google Shape;2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1925160"/>
            <a:ext cx="5472608" cy="3872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/>
          <p:nvPr/>
        </p:nvSpPr>
        <p:spPr>
          <a:xfrm>
            <a:off x="1299196" y="4365104"/>
            <a:ext cx="676875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Perspective(s) historique(s) – les modèles déterministes</a:t>
            </a:r>
            <a:endParaRPr sz="32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rgbClr val="00A3A6"/>
                </a:solidFill>
                <a:latin typeface="Arial"/>
                <a:ea typeface="Arial"/>
                <a:cs typeface="Arial"/>
                <a:sym typeface="Arial"/>
              </a:rPr>
              <a:t>_02</a:t>
            </a:r>
            <a:endParaRPr sz="6000">
              <a:solidFill>
                <a:srgbClr val="00A3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