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6858000" cx="9144000"/>
  <p:notesSz cx="6858000" cy="9144000"/>
  <p:embeddedFontLst>
    <p:embeddedFont>
      <p:font typeface="Raleway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aleway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Raleway-italic.fntdata"/><Relationship Id="rId12" Type="http://schemas.openxmlformats.org/officeDocument/2006/relationships/slide" Target="slides/slide7.xml"/><Relationship Id="rId56" Type="http://schemas.openxmlformats.org/officeDocument/2006/relationships/font" Target="fonts/Raleway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Raleway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2" name="Google Shape;22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8" name="Google Shape;23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4" name="Google Shape;25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3" name="Google Shape;263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6" name="Google Shape;276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7" name="Google Shape;287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1" name="Google Shape;301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0" name="Google Shape;310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5" name="Google Shape;325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3" name="Google Shape;343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1" name="Google Shape;351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0" name="Google Shape;360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8" name="Google Shape;368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8" name="Google Shape;388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7" name="Google Shape;397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1" name="Google Shape;411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9" name="Google Shape;429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7" name="Google Shape;437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6" name="Google Shape;446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5" name="Google Shape;455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0" name="Google Shape;470;p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8" name="Google Shape;488;p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0" name="Google Shape;500;p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7" name="Google Shape;507;p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6" name="Google Shape;516;p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4" name="Google Shape;534;p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2" name="Google Shape;542;p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9" name="Google Shape;549;p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Version 2">
  <p:cSld name="Diapositive de titre - Version 2">
    <p:bg>
      <p:bgPr>
        <a:solidFill>
          <a:srgbClr val="00A3A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1382" y="1272216"/>
            <a:ext cx="1160145" cy="31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628"/>
            <a:ext cx="4076699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979" y="2862261"/>
            <a:ext cx="235743" cy="3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ctrTitle"/>
          </p:nvPr>
        </p:nvSpPr>
        <p:spPr>
          <a:xfrm>
            <a:off x="1801382" y="2767205"/>
            <a:ext cx="6858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801382" y="3634444"/>
            <a:ext cx="6858000" cy="65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>
  <p:cSld name="Contenu avec légen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1138843" y="581890"/>
            <a:ext cx="2440175" cy="910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887391" y="581890"/>
            <a:ext cx="4629150" cy="5062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11"/>
          <p:cNvSpPr txBox="1"/>
          <p:nvPr>
            <p:ph idx="2" type="subTitle"/>
          </p:nvPr>
        </p:nvSpPr>
        <p:spPr>
          <a:xfrm>
            <a:off x="1138843" y="1492133"/>
            <a:ext cx="2440175" cy="110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5" name="Google Shape;55;p11"/>
          <p:cNvSpPr txBox="1"/>
          <p:nvPr>
            <p:ph idx="3" type="body"/>
          </p:nvPr>
        </p:nvSpPr>
        <p:spPr>
          <a:xfrm>
            <a:off x="1138844" y="2593570"/>
            <a:ext cx="2440174" cy="305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>
            <p:ph idx="2" type="pic"/>
          </p:nvPr>
        </p:nvSpPr>
        <p:spPr>
          <a:xfrm>
            <a:off x="3887391" y="581890"/>
            <a:ext cx="4629150" cy="5037514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1138843" y="581890"/>
            <a:ext cx="2440175" cy="910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subTitle"/>
          </p:nvPr>
        </p:nvSpPr>
        <p:spPr>
          <a:xfrm>
            <a:off x="1138843" y="1492133"/>
            <a:ext cx="2440175" cy="110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12"/>
          <p:cNvSpPr txBox="1"/>
          <p:nvPr>
            <p:ph idx="3" type="body"/>
          </p:nvPr>
        </p:nvSpPr>
        <p:spPr>
          <a:xfrm>
            <a:off x="1138844" y="2593570"/>
            <a:ext cx="2440174" cy="305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>
  <p:cSld name="Titre et texte vertical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" type="body"/>
          </p:nvPr>
        </p:nvSpPr>
        <p:spPr>
          <a:xfrm rot="5400000">
            <a:off x="2867862" y="-213533"/>
            <a:ext cx="4009910" cy="7285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2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>
  <p:cSld name="Titre vertical et text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 rot="5400000">
            <a:off x="4951167" y="2612780"/>
            <a:ext cx="5811838" cy="1316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2250"/>
              <a:buChar char="•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 rot="5400000">
            <a:off x="813123" y="180652"/>
            <a:ext cx="5811838" cy="6180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2" type="subTitle"/>
          </p:nvPr>
        </p:nvSpPr>
        <p:spPr>
          <a:xfrm rot="5400000">
            <a:off x="4243025" y="2931536"/>
            <a:ext cx="581183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classique">
  <p:cSld name="Page classiqu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250458" y="1537856"/>
            <a:ext cx="7260129" cy="4006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2" type="subTitle"/>
          </p:nvPr>
        </p:nvSpPr>
        <p:spPr>
          <a:xfrm>
            <a:off x="1250459" y="858838"/>
            <a:ext cx="7260128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Version 1">
  <p:cSld name="Diapositive de titre - Version 1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1382" y="1272216"/>
            <a:ext cx="1160145" cy="31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628"/>
            <a:ext cx="407670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intermédiair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>
            <a:off x="0" y="1920240"/>
            <a:ext cx="9144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68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5000"/>
              <a:buFont typeface="Calibri"/>
              <a:buChar char="•"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1143000" y="3161462"/>
            <a:ext cx="6858000" cy="1684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221972" y="1747089"/>
            <a:ext cx="7293378" cy="40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b="0"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213658" y="1537856"/>
            <a:ext cx="33011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981402" y="1537856"/>
            <a:ext cx="33011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250458" y="1537856"/>
            <a:ext cx="3247723" cy="817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1250458" y="2355450"/>
            <a:ext cx="3247723" cy="3369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986816" y="1537856"/>
            <a:ext cx="3263718" cy="817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986816" y="2355450"/>
            <a:ext cx="3263718" cy="3369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5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b="1" i="0" sz="3000" u="none" cap="none" strike="noStrike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rgbClr val="00A3A6"/>
                </a:solidFill>
                <a:latin typeface="Raleway"/>
                <a:ea typeface="Raleway"/>
                <a:cs typeface="Raleway"/>
                <a:sym typeface="Raleway"/>
              </a:rPr>
              <a:t>p. </a:t>
            </a:r>
            <a:fld id="{00000000-1234-1234-1234-123412341234}" type="slidenum">
              <a:rPr b="0" i="0" lang="fr-FR" sz="1200" u="none" cap="none" strike="noStrike">
                <a:solidFill>
                  <a:srgbClr val="00A3A6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200" u="none" cap="none" strike="noStrike">
              <a:solidFill>
                <a:srgbClr val="00A3A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076187"/>
            <a:ext cx="200025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1142999" y="6350734"/>
            <a:ext cx="671611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000" u="none" cap="none" strike="noStrike">
                <a:solidFill>
                  <a:srgbClr val="275662"/>
                </a:solidFill>
                <a:latin typeface="Calibri"/>
                <a:ea typeface="Calibri"/>
                <a:cs typeface="Calibri"/>
                <a:sym typeface="Calibri"/>
              </a:rPr>
              <a:t>Jérôme Harmand – 10-14 juin 2024 - Aussois 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50.png"/><Relationship Id="rId5" Type="http://schemas.openxmlformats.org/officeDocument/2006/relationships/image" Target="../media/image24.png"/><Relationship Id="rId6" Type="http://schemas.openxmlformats.org/officeDocument/2006/relationships/image" Target="../media/image55.png"/><Relationship Id="rId7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39.png"/><Relationship Id="rId6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Relationship Id="rId4" Type="http://schemas.openxmlformats.org/officeDocument/2006/relationships/image" Target="../media/image4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Relationship Id="rId4" Type="http://schemas.openxmlformats.org/officeDocument/2006/relationships/image" Target="../media/image4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4.png"/><Relationship Id="rId4" Type="http://schemas.openxmlformats.org/officeDocument/2006/relationships/image" Target="../media/image48.png"/><Relationship Id="rId5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doi.org/10.1016/j.memsci.2017.09.053" TargetMode="External"/><Relationship Id="rId4" Type="http://schemas.openxmlformats.org/officeDocument/2006/relationships/hyperlink" Target="https://dx.doi.org/10.1109/TAC.2018.2866638" TargetMode="External"/><Relationship Id="rId5" Type="http://schemas.openxmlformats.org/officeDocument/2006/relationships/hyperlink" Target="https://doi.org/10.23919/ECC51009.2020.9143741" TargetMode="External"/><Relationship Id="rId6" Type="http://schemas.openxmlformats.org/officeDocument/2006/relationships/hyperlink" Target="https://doi.org/10.1016/j.jwpe.2023.104378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722120" y="2679115"/>
            <a:ext cx="720852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Modeling and control of MBR fouling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Jérôme Harmand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The system under interest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162" name="Google Shape;162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3124200" y="3324225"/>
            <a:ext cx="2886075" cy="165735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Filtration dynamics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24"/>
          <p:cNvCxnSpPr/>
          <p:nvPr/>
        </p:nvCxnSpPr>
        <p:spPr>
          <a:xfrm>
            <a:off x="4567237" y="2400300"/>
            <a:ext cx="0" cy="92392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5" name="Google Shape;165;p24"/>
          <p:cNvSpPr txBox="1"/>
          <p:nvPr/>
        </p:nvSpPr>
        <p:spPr>
          <a:xfrm>
            <a:off x="3383693" y="1647825"/>
            <a:ext cx="23766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characteristics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(fluxes, concentrations)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24"/>
          <p:cNvCxnSpPr/>
          <p:nvPr/>
        </p:nvCxnSpPr>
        <p:spPr>
          <a:xfrm>
            <a:off x="1676400" y="4152900"/>
            <a:ext cx="1447801" cy="952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7" name="Google Shape;167;p24"/>
          <p:cNvSpPr txBox="1"/>
          <p:nvPr/>
        </p:nvSpPr>
        <p:spPr>
          <a:xfrm>
            <a:off x="398486" y="3532791"/>
            <a:ext cx="2555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Controls = phase lengths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24"/>
          <p:cNvCxnSpPr>
            <a:stCxn id="163" idx="3"/>
          </p:cNvCxnSpPr>
          <p:nvPr/>
        </p:nvCxnSpPr>
        <p:spPr>
          <a:xfrm>
            <a:off x="6010275" y="4152900"/>
            <a:ext cx="1419300" cy="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9" name="Google Shape;169;p24"/>
          <p:cNvSpPr txBox="1"/>
          <p:nvPr/>
        </p:nvSpPr>
        <p:spPr>
          <a:xfrm>
            <a:off x="6164239" y="320486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TMP, Energy requirements, volume of treated water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Filtration and backwash stages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176" name="Google Shape;176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2581966" y="1375648"/>
            <a:ext cx="397532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decreasing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Backwash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aseline="-25000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588544" y="4303465"/>
            <a:ext cx="59621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Take home message: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 completely defined qualitatively!	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Fouling dynamics only depends on 1 internal dynamic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coupling with biology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8670" y="1789390"/>
            <a:ext cx="2103221" cy="69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7234" y="2900450"/>
            <a:ext cx="2246092" cy="64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Filtration and backwash stages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187" name="Google Shape;187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848331" y="1567498"/>
            <a:ext cx="6725303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assume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=1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filtration and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=-1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backwash, one has: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criterion toi be maximized is the quantity of water filtered over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T: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181" y="2466448"/>
            <a:ext cx="4803924" cy="82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7292" y="4571342"/>
            <a:ext cx="4835701" cy="11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Filtration and backwash stages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197" name="Google Shape;197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848331" y="1567498"/>
            <a:ext cx="6725303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assume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=1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filtration and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=-1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backwash, one has: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criterion toi be maximized is the quantity of water filtered over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T: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181" y="2466448"/>
            <a:ext cx="4803924" cy="82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7292" y="4571342"/>
            <a:ext cx="4835701" cy="11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Filtration and backwash stages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07" name="Google Shape;207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848331" y="1567498"/>
            <a:ext cx="399603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re-arrange the terms of the dynamic: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571" y="4405440"/>
            <a:ext cx="5417776" cy="8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933" y="2789422"/>
            <a:ext cx="8149051" cy="10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Filtration and backwash stages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17" name="Google Shape;217;p2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b="14708" l="0" r="0" t="0"/>
          <a:stretch/>
        </p:blipFill>
        <p:spPr>
          <a:xfrm>
            <a:off x="94499" y="1309070"/>
            <a:ext cx="8955001" cy="436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Filtration and backwash stages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25" name="Google Shape;225;p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724" y="2223720"/>
            <a:ext cx="7886551" cy="241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Filtration and backwash stages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33" name="Google Shape;233;p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9" y="1088200"/>
            <a:ext cx="9134101" cy="46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Filtration and backwash stages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41" name="Google Shape;241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99" y="1239400"/>
            <a:ext cx="8955001" cy="43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Filtration and backwash stages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49" name="Google Shape;249;p3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0506" y="1037880"/>
            <a:ext cx="5785706" cy="499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Use of ultra/nano filtration membranbes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80" name="Google Shape;80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975" y="981075"/>
            <a:ext cx="725805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A generic solution whatever the considered problem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57" name="Google Shape;257;p3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" y="1893210"/>
            <a:ext cx="4684159" cy="307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0575" y="1832036"/>
            <a:ext cx="4402138" cy="3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Application: constant flow rate and variable flux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66" name="Google Shape;266;p3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7312" y="2154875"/>
            <a:ext cx="1515150" cy="6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9459" y="2271515"/>
            <a:ext cx="2874900" cy="40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9680" y="982152"/>
            <a:ext cx="2680650" cy="86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5"/>
          <p:cNvSpPr/>
          <p:nvPr/>
        </p:nvSpPr>
        <p:spPr>
          <a:xfrm>
            <a:off x="4360985" y="2271515"/>
            <a:ext cx="318474" cy="139895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9459" y="3104038"/>
            <a:ext cx="4118101" cy="6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50001" y="4030030"/>
            <a:ext cx="4860536" cy="208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Application: constant flow rate and variable flux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79" name="Google Shape;279;p3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1540" y="758092"/>
            <a:ext cx="3699047" cy="550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735" y="1107080"/>
            <a:ext cx="4318804" cy="192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917" y="3031403"/>
            <a:ext cx="4392545" cy="173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41230" y="4955726"/>
            <a:ext cx="1611917" cy="106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Advantages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290" name="Google Shape;290;p3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1779947" y="882243"/>
            <a:ext cx="579902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approach is generic!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574" y="1828801"/>
            <a:ext cx="2701267" cy="123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6104" y="2171273"/>
            <a:ext cx="2352866" cy="55413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/>
          <p:nvPr/>
        </p:nvSpPr>
        <p:spPr>
          <a:xfrm rot="5400000">
            <a:off x="4259912" y="380839"/>
            <a:ext cx="304772" cy="633334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331" y="3935139"/>
            <a:ext cx="3762819" cy="184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8596" y="3815217"/>
            <a:ext cx="2713548" cy="234451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/>
          <p:nvPr/>
        </p:nvSpPr>
        <p:spPr>
          <a:xfrm>
            <a:off x="4671110" y="4766871"/>
            <a:ext cx="614954" cy="42721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Minimizing fouling with variable flux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304" name="Google Shape;304;p3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1037879"/>
            <a:ext cx="6370932" cy="362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6594" y="2514163"/>
            <a:ext cx="4596625" cy="372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Minimizing energy and fouling with constant flux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313" name="Google Shape;313;p3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334" y="1037880"/>
            <a:ext cx="7842250" cy="35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9"/>
          <p:cNvPicPr preferRelativeResize="0"/>
          <p:nvPr/>
        </p:nvPicPr>
        <p:blipFill rotWithShape="1">
          <a:blip r:embed="rId4">
            <a:alphaModFix/>
          </a:blip>
          <a:srcRect b="35778" l="16275" r="11876" t="13444"/>
          <a:stretch/>
        </p:blipFill>
        <p:spPr>
          <a:xfrm>
            <a:off x="2644918" y="4746463"/>
            <a:ext cx="4069081" cy="1617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/>
          <p:nvPr/>
        </p:nvSpPr>
        <p:spPr>
          <a:xfrm>
            <a:off x="714376" y="4595571"/>
            <a:ext cx="8020050" cy="658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4000"/>
              <a:buFont typeface="Calibri"/>
              <a:buChar char="•"/>
            </a:pPr>
            <a:r>
              <a:rPr b="1" lang="fr-FR" sz="32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The TREASURE Network</a:t>
            </a:r>
            <a:endParaRPr b="1" sz="3200">
              <a:solidFill>
                <a:srgbClr val="00A3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0"/>
          <p:cNvSpPr/>
          <p:nvPr/>
        </p:nvSpPr>
        <p:spPr>
          <a:xfrm>
            <a:off x="1722120" y="2679115"/>
            <a:ext cx="57531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Experimental validation of Aichouche's optimal control of fouling dynamics (Msc of Yesmine Kammoun)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Search for new models optimal control tools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328" name="Google Shape;328;p4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601980" y="3291840"/>
            <a:ext cx="7924800" cy="2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307975" y="3755290"/>
            <a:ext cx="21804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Amine Charfi's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Characterization of SMP and TSS roles in fouling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82093" y="1375335"/>
            <a:ext cx="188658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Boumediene Benyahia's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coupling of biology and fouling characteristics in AnMBRs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1892478" y="1636187"/>
            <a:ext cx="24623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Nesrine Kalboussi's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TMP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5763157" y="3766035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Aymen Chaaben's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Modeling and adaptive optimal control of dynamic membrane systems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2193201" y="3737460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Farouk Aichouche's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flux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1"/>
          <p:cNvSpPr txBox="1"/>
          <p:nvPr/>
        </p:nvSpPr>
        <p:spPr>
          <a:xfrm>
            <a:off x="6579870" y="1636187"/>
            <a:ext cx="24400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 Sanchis's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A genereric model with both TSS and SMP for low TSS effluents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p41"/>
          <p:cNvCxnSpPr/>
          <p:nvPr/>
        </p:nvCxnSpPr>
        <p:spPr>
          <a:xfrm flipH="1">
            <a:off x="5057775" y="1343025"/>
            <a:ext cx="2028825" cy="416242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37" name="Google Shape;337;p41"/>
          <p:cNvSpPr txBox="1"/>
          <p:nvPr/>
        </p:nvSpPr>
        <p:spPr>
          <a:xfrm>
            <a:off x="4354830" y="1599857"/>
            <a:ext cx="20470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Msc of Yesmine Kammoun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-&gt; Experimental validation of Aichouche's control</a:t>
            </a:r>
            <a:endParaRPr/>
          </a:p>
        </p:txBody>
      </p:sp>
      <p:sp>
        <p:nvSpPr>
          <p:cNvPr id="338" name="Google Shape;338;p41"/>
          <p:cNvSpPr txBox="1"/>
          <p:nvPr/>
        </p:nvSpPr>
        <p:spPr>
          <a:xfrm>
            <a:off x="307975" y="5089474"/>
            <a:ext cx="43357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internal state model (to model cake formation)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coupling with biology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1"/>
          <p:cNvSpPr txBox="1"/>
          <p:nvPr/>
        </p:nvSpPr>
        <p:spPr>
          <a:xfrm>
            <a:off x="5378346" y="5089474"/>
            <a:ext cx="36415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internal states model (to model cake formation + pore blocking)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Coupling with biology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Experimental validation of the Aichouche's optimal strategy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346" name="Google Shape;346;p4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350" y="1585913"/>
            <a:ext cx="659130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Experimental validation of the Aichouche's optimal strategy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354" name="Google Shape;354;p4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75" y="1014413"/>
            <a:ext cx="741045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3"/>
          <p:cNvSpPr txBox="1"/>
          <p:nvPr/>
        </p:nvSpPr>
        <p:spPr>
          <a:xfrm>
            <a:off x="466725" y="5486400"/>
            <a:ext cx="82176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practice, the pumping energy was decreased by 7% and the residual fouling by 14%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Main limitation: fouling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88" name="Google Shape;88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2455" y="1243965"/>
            <a:ext cx="3730730" cy="435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Experimental validation of the Aichouche's optimal strategy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363" name="Google Shape;363;p4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63" y="1281113"/>
            <a:ext cx="7762875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But there are two problems…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371" name="Google Shape;371;p4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5"/>
          <p:cNvSpPr txBox="1"/>
          <p:nvPr/>
        </p:nvSpPr>
        <p:spPr>
          <a:xfrm>
            <a:off x="891540" y="1249680"/>
            <a:ext cx="73533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Wherever we implement the membrane system, the controls were developped for constant input characteristics…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Said otherwise, the ratio of filtration over backwash phase lengths is constant over time...whatever inputs are!</a:t>
            </a:r>
            <a:endParaRPr/>
          </a:p>
        </p:txBody>
      </p:sp>
      <p:sp>
        <p:nvSpPr>
          <p:cNvPr id="373" name="Google Shape;373;p45"/>
          <p:cNvSpPr/>
          <p:nvPr/>
        </p:nvSpPr>
        <p:spPr>
          <a:xfrm>
            <a:off x="5229226" y="4032170"/>
            <a:ext cx="742950" cy="13811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5"/>
          <p:cNvSpPr/>
          <p:nvPr/>
        </p:nvSpPr>
        <p:spPr>
          <a:xfrm>
            <a:off x="2728913" y="4038600"/>
            <a:ext cx="1381124" cy="13811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Bioreactor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45"/>
          <p:cNvCxnSpPr/>
          <p:nvPr/>
        </p:nvCxnSpPr>
        <p:spPr>
          <a:xfrm>
            <a:off x="5229226" y="4038600"/>
            <a:ext cx="742950" cy="137469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45"/>
          <p:cNvCxnSpPr>
            <a:stCxn id="373" idx="3"/>
          </p:cNvCxnSpPr>
          <p:nvPr/>
        </p:nvCxnSpPr>
        <p:spPr>
          <a:xfrm>
            <a:off x="5972176" y="4722733"/>
            <a:ext cx="742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7" name="Google Shape;377;p45"/>
          <p:cNvCxnSpPr>
            <a:stCxn id="374" idx="3"/>
            <a:endCxn id="373" idx="1"/>
          </p:cNvCxnSpPr>
          <p:nvPr/>
        </p:nvCxnSpPr>
        <p:spPr>
          <a:xfrm flipH="1" rot="10800000">
            <a:off x="4110037" y="4722863"/>
            <a:ext cx="1119300" cy="6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78" name="Google Shape;378;p45"/>
          <p:cNvSpPr/>
          <p:nvPr/>
        </p:nvSpPr>
        <p:spPr>
          <a:xfrm>
            <a:off x="3362325" y="5419725"/>
            <a:ext cx="2247900" cy="419100"/>
          </a:xfrm>
          <a:custGeom>
            <a:rect b="b" l="l" r="r" t="t"/>
            <a:pathLst>
              <a:path extrusionOk="0" h="381000" w="2247900">
                <a:moveTo>
                  <a:pt x="2238375" y="0"/>
                </a:moveTo>
                <a:lnTo>
                  <a:pt x="2247900" y="381000"/>
                </a:lnTo>
                <a:lnTo>
                  <a:pt x="0" y="381000"/>
                </a:lnTo>
                <a:lnTo>
                  <a:pt x="952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Google Shape;379;p45"/>
          <p:cNvCxnSpPr/>
          <p:nvPr/>
        </p:nvCxnSpPr>
        <p:spPr>
          <a:xfrm>
            <a:off x="1609724" y="4776788"/>
            <a:ext cx="1119189" cy="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80" name="Google Shape;380;p45"/>
          <p:cNvCxnSpPr/>
          <p:nvPr/>
        </p:nvCxnSpPr>
        <p:spPr>
          <a:xfrm>
            <a:off x="3419475" y="3686175"/>
            <a:ext cx="0" cy="40004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81" name="Google Shape;381;p45"/>
          <p:cNvSpPr txBox="1"/>
          <p:nvPr/>
        </p:nvSpPr>
        <p:spPr>
          <a:xfrm>
            <a:off x="2354503" y="3030319"/>
            <a:ext cx="21299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characteristics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(fluxes, concentrations)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5"/>
          <p:cNvSpPr txBox="1"/>
          <p:nvPr/>
        </p:nvSpPr>
        <p:spPr>
          <a:xfrm>
            <a:off x="6145189" y="4008059"/>
            <a:ext cx="2819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TMP, Energy requirements, volume of treated water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5"/>
          <p:cNvSpPr txBox="1"/>
          <p:nvPr/>
        </p:nvSpPr>
        <p:spPr>
          <a:xfrm>
            <a:off x="307975" y="4300446"/>
            <a:ext cx="22249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Controls = phase lengths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5"/>
          <p:cNvSpPr/>
          <p:nvPr/>
        </p:nvSpPr>
        <p:spPr>
          <a:xfrm>
            <a:off x="5066854" y="3660753"/>
            <a:ext cx="11085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How applying the control in closed-loop? 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391" name="Google Shape;391;p4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6"/>
          <p:cNvSpPr txBox="1"/>
          <p:nvPr/>
        </p:nvSpPr>
        <p:spPr>
          <a:xfrm>
            <a:off x="891540" y="1487805"/>
            <a:ext cx="73533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Yet, fouling dynamics is fundamentally time-varying: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membrane module is coupled to a biological module;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input characteristics vary over time. </a:t>
            </a:r>
            <a:endParaRPr/>
          </a:p>
        </p:txBody>
      </p:sp>
      <p:pic>
        <p:nvPicPr>
          <p:cNvPr id="393" name="Google Shape;39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009901"/>
            <a:ext cx="4867275" cy="326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How applying the control in closed-loop? 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400" name="Google Shape;400;p4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7"/>
          <p:cNvSpPr txBox="1"/>
          <p:nvPr/>
        </p:nvSpPr>
        <p:spPr>
          <a:xfrm>
            <a:off x="891540" y="2545080"/>
            <a:ext cx="73533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membrane is coupled to a biological modeule or if inputs vary over time, the control model - and thus the control parameters – must be updated over time!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 way to do that is to use an adaptive (optimal) control approach!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/>
          <p:nvPr/>
        </p:nvSpPr>
        <p:spPr>
          <a:xfrm>
            <a:off x="714376" y="4595571"/>
            <a:ext cx="8020050" cy="658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4000"/>
              <a:buFont typeface="Calibri"/>
              <a:buChar char="•"/>
            </a:pPr>
            <a:r>
              <a:rPr b="1" lang="fr-FR" sz="32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The TREASURE Network</a:t>
            </a:r>
            <a:endParaRPr b="1" sz="3200">
              <a:solidFill>
                <a:srgbClr val="00A3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8"/>
          <p:cNvSpPr/>
          <p:nvPr/>
        </p:nvSpPr>
        <p:spPr>
          <a:xfrm>
            <a:off x="1722120" y="2679115"/>
            <a:ext cx="57531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closed loop optimal control approach for taking into account varying/unknown inputs (Msc of Aymen Chaaben, ENIT-LAMSIN, Tunisia)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Search for new models optimal control tools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414" name="Google Shape;414;p4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9"/>
          <p:cNvSpPr/>
          <p:nvPr/>
        </p:nvSpPr>
        <p:spPr>
          <a:xfrm>
            <a:off x="601980" y="3291840"/>
            <a:ext cx="7924800" cy="2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9"/>
          <p:cNvSpPr txBox="1"/>
          <p:nvPr/>
        </p:nvSpPr>
        <p:spPr>
          <a:xfrm>
            <a:off x="307975" y="3755290"/>
            <a:ext cx="21804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Amine Charfi's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Characterization of SMP and TSS roles in fouling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9"/>
          <p:cNvSpPr txBox="1"/>
          <p:nvPr/>
        </p:nvSpPr>
        <p:spPr>
          <a:xfrm>
            <a:off x="82093" y="1375335"/>
            <a:ext cx="188658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Boumediene Benyahia's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coupling of biology and fouling characteristics in AnMBRs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9"/>
          <p:cNvSpPr txBox="1"/>
          <p:nvPr/>
        </p:nvSpPr>
        <p:spPr>
          <a:xfrm>
            <a:off x="1892478" y="1636187"/>
            <a:ext cx="24623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Nesrine Kalboussi's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TMP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9"/>
          <p:cNvSpPr txBox="1"/>
          <p:nvPr/>
        </p:nvSpPr>
        <p:spPr>
          <a:xfrm>
            <a:off x="5763157" y="3766035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2022-2025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Aymen Chaaben's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-&gt; Modeling and adaptive optimal control of dynamic membrane systems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9"/>
          <p:cNvSpPr txBox="1"/>
          <p:nvPr/>
        </p:nvSpPr>
        <p:spPr>
          <a:xfrm>
            <a:off x="2193201" y="3737460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Farouk Aichouche's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flux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9"/>
          <p:cNvSpPr txBox="1"/>
          <p:nvPr/>
        </p:nvSpPr>
        <p:spPr>
          <a:xfrm>
            <a:off x="6579870" y="1636187"/>
            <a:ext cx="24400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 Sanchis's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A genereric model with both TSS and SMP for low TSS effluents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p49"/>
          <p:cNvCxnSpPr/>
          <p:nvPr/>
        </p:nvCxnSpPr>
        <p:spPr>
          <a:xfrm flipH="1">
            <a:off x="5057775" y="1343025"/>
            <a:ext cx="2028825" cy="416242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23" name="Google Shape;423;p49"/>
          <p:cNvSpPr txBox="1"/>
          <p:nvPr/>
        </p:nvSpPr>
        <p:spPr>
          <a:xfrm>
            <a:off x="4354830" y="1599857"/>
            <a:ext cx="20470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 of Yesmine Kammoun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Experimental validation of Aichouche's control</a:t>
            </a:r>
            <a:endParaRPr/>
          </a:p>
        </p:txBody>
      </p:sp>
      <p:sp>
        <p:nvSpPr>
          <p:cNvPr id="424" name="Google Shape;424;p49"/>
          <p:cNvSpPr txBox="1"/>
          <p:nvPr/>
        </p:nvSpPr>
        <p:spPr>
          <a:xfrm>
            <a:off x="307975" y="5089474"/>
            <a:ext cx="43357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internal state model (to model cake formation)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coupling with biology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9"/>
          <p:cNvSpPr txBox="1"/>
          <p:nvPr/>
        </p:nvSpPr>
        <p:spPr>
          <a:xfrm>
            <a:off x="5378346" y="5089474"/>
            <a:ext cx="36415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internal states model (to model cake formation + pore blocking)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Coupling with biology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How applying the control in closed-loop? (Msc of Aymen Chaaben)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432" name="Google Shape;432;p5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449" y="1047751"/>
            <a:ext cx="8531225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How applying the control in closed-loop? (Msc of Aymen Chaaben)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440" name="Google Shape;440;p5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675" y="1789430"/>
            <a:ext cx="4178300" cy="327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2512" y="1884680"/>
            <a:ext cx="3971925" cy="309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2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How applying the control in closed-loop? (Msc of Aymen Chaaben)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449" name="Google Shape;449;p5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52"/>
          <p:cNvPicPr preferRelativeResize="0"/>
          <p:nvPr/>
        </p:nvPicPr>
        <p:blipFill rotWithShape="1">
          <a:blip r:embed="rId3">
            <a:alphaModFix/>
          </a:blip>
          <a:srcRect b="26191" l="0" r="0" t="0"/>
          <a:stretch/>
        </p:blipFill>
        <p:spPr>
          <a:xfrm>
            <a:off x="1042987" y="1182527"/>
            <a:ext cx="7077075" cy="245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2"/>
          <p:cNvPicPr preferRelativeResize="0"/>
          <p:nvPr/>
        </p:nvPicPr>
        <p:blipFill rotWithShape="1">
          <a:blip r:embed="rId4">
            <a:alphaModFix/>
          </a:blip>
          <a:srcRect b="26555" l="5750" r="44500" t="21111"/>
          <a:stretch/>
        </p:blipFill>
        <p:spPr>
          <a:xfrm>
            <a:off x="2667000" y="3976687"/>
            <a:ext cx="3790950" cy="224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Next?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458" name="Google Shape;458;p5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3"/>
          <p:cNvSpPr txBox="1"/>
          <p:nvPr/>
        </p:nvSpPr>
        <p:spPr>
          <a:xfrm>
            <a:off x="1952624" y="2447834"/>
            <a:ext cx="651510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presented studies were done with a simple fouling model only taking into account cake formation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taking into account other types of fouling?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3"/>
          <p:cNvSpPr/>
          <p:nvPr/>
        </p:nvSpPr>
        <p:spPr>
          <a:xfrm>
            <a:off x="695325" y="3172509"/>
            <a:ext cx="895350" cy="51298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Towards a low cost control of fouling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96" name="Google Shape;96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2026920" y="1577340"/>
            <a:ext cx="508068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technologies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membrane processes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QBMR – QQ technologies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Evaluation of new technology</a:t>
            </a:r>
            <a:endParaRPr b="0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control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Sequencing the relaxation/backwash phases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Optimizing chemical cleaning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Modeling and control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2499360" y="2933700"/>
            <a:ext cx="883920" cy="4419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2499360" y="4838700"/>
            <a:ext cx="883920" cy="4419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4"/>
          <p:cNvSpPr txBox="1"/>
          <p:nvPr/>
        </p:nvSpPr>
        <p:spPr>
          <a:xfrm>
            <a:off x="714376" y="4595571"/>
            <a:ext cx="8020050" cy="658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4000"/>
              <a:buFont typeface="Calibri"/>
              <a:buChar char="•"/>
            </a:pPr>
            <a:r>
              <a:rPr b="1" lang="fr-FR" sz="32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The TREASURE Network</a:t>
            </a:r>
            <a:endParaRPr b="1" sz="3200">
              <a:solidFill>
                <a:srgbClr val="00A3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4"/>
          <p:cNvSpPr/>
          <p:nvPr/>
        </p:nvSpPr>
        <p:spPr>
          <a:xfrm>
            <a:off x="1722120" y="2679115"/>
            <a:ext cx="57531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fouling model with 2 internal dynamics (PhD of Pau Sanchis, Univ. Valencia, Spain)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Search for new models optimal control tools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473" name="Google Shape;473;p5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55"/>
          <p:cNvSpPr/>
          <p:nvPr/>
        </p:nvSpPr>
        <p:spPr>
          <a:xfrm>
            <a:off x="601980" y="3291840"/>
            <a:ext cx="7924800" cy="2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55"/>
          <p:cNvSpPr txBox="1"/>
          <p:nvPr/>
        </p:nvSpPr>
        <p:spPr>
          <a:xfrm>
            <a:off x="307975" y="3755290"/>
            <a:ext cx="21804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Amine Charfi's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Characterization of SMP and TSS roles in fouling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5"/>
          <p:cNvSpPr txBox="1"/>
          <p:nvPr/>
        </p:nvSpPr>
        <p:spPr>
          <a:xfrm>
            <a:off x="82093" y="1375335"/>
            <a:ext cx="188658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Boumediene Benyahia's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coupling of biology and fouling characteristics in AnMBRs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5"/>
          <p:cNvSpPr txBox="1"/>
          <p:nvPr/>
        </p:nvSpPr>
        <p:spPr>
          <a:xfrm>
            <a:off x="1892478" y="1636187"/>
            <a:ext cx="24623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Nesrine Kalboussi's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TMP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55"/>
          <p:cNvSpPr txBox="1"/>
          <p:nvPr/>
        </p:nvSpPr>
        <p:spPr>
          <a:xfrm>
            <a:off x="5763157" y="3766035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Aymen Chaaben's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Modeling and adaptive optimal control of dynamic membrane systems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5"/>
          <p:cNvSpPr txBox="1"/>
          <p:nvPr/>
        </p:nvSpPr>
        <p:spPr>
          <a:xfrm>
            <a:off x="2193201" y="3737460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Farouk Aichouche's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flux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5"/>
          <p:cNvSpPr txBox="1"/>
          <p:nvPr/>
        </p:nvSpPr>
        <p:spPr>
          <a:xfrm>
            <a:off x="6579870" y="1636187"/>
            <a:ext cx="24400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2019-2022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Pau Sanchis's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-&gt; A genereric model with both TSS and SMP for low TSS effluents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1" name="Google Shape;481;p55"/>
          <p:cNvCxnSpPr/>
          <p:nvPr/>
        </p:nvCxnSpPr>
        <p:spPr>
          <a:xfrm flipH="1">
            <a:off x="5057775" y="1343025"/>
            <a:ext cx="2028825" cy="416242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82" name="Google Shape;482;p55"/>
          <p:cNvSpPr txBox="1"/>
          <p:nvPr/>
        </p:nvSpPr>
        <p:spPr>
          <a:xfrm>
            <a:off x="4354830" y="1599857"/>
            <a:ext cx="20470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 of Yesmine Kammoun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Experimental validation of Aichouche's control</a:t>
            </a:r>
            <a:endParaRPr/>
          </a:p>
        </p:txBody>
      </p:sp>
      <p:sp>
        <p:nvSpPr>
          <p:cNvPr id="483" name="Google Shape;483;p55"/>
          <p:cNvSpPr txBox="1"/>
          <p:nvPr/>
        </p:nvSpPr>
        <p:spPr>
          <a:xfrm>
            <a:off x="307975" y="5089474"/>
            <a:ext cx="43357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internal state model (to model cake formation)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coupling with biology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55"/>
          <p:cNvSpPr txBox="1"/>
          <p:nvPr/>
        </p:nvSpPr>
        <p:spPr>
          <a:xfrm>
            <a:off x="5378346" y="5089474"/>
            <a:ext cx="36415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internal states model (to model cake formation + pore blocking)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Coupling with biology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6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Filtration and backwash stages with two internal dynamics (PhD of Pau Sanchis, Univ. Valencia, Spain)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491" name="Google Shape;491;p5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p56"/>
          <p:cNvPicPr preferRelativeResize="0"/>
          <p:nvPr/>
        </p:nvPicPr>
        <p:blipFill rotWithShape="1">
          <a:blip r:embed="rId3">
            <a:alphaModFix/>
          </a:blip>
          <a:srcRect b="0" l="0" r="9734" t="0"/>
          <a:stretch/>
        </p:blipFill>
        <p:spPr>
          <a:xfrm>
            <a:off x="687705" y="1563052"/>
            <a:ext cx="7755255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685" y="3696652"/>
            <a:ext cx="225742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6"/>
          <p:cNvSpPr txBox="1"/>
          <p:nvPr/>
        </p:nvSpPr>
        <p:spPr>
          <a:xfrm>
            <a:off x="4050031" y="1175623"/>
            <a:ext cx="10306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Filtration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6"/>
          <p:cNvSpPr txBox="1"/>
          <p:nvPr/>
        </p:nvSpPr>
        <p:spPr>
          <a:xfrm>
            <a:off x="6515880" y="3246239"/>
            <a:ext cx="11070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Backwash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6"/>
          <p:cNvSpPr txBox="1"/>
          <p:nvPr/>
        </p:nvSpPr>
        <p:spPr>
          <a:xfrm>
            <a:off x="923925" y="5086350"/>
            <a:ext cx="72960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Take home message: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Fouling dynamics depend now of </a:t>
            </a:r>
            <a:r>
              <a:rPr b="1" i="0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independent internal dynamics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The pilot plant used for experiments</a:t>
            </a:r>
            <a:endParaRPr/>
          </a:p>
        </p:txBody>
      </p:sp>
      <p:pic>
        <p:nvPicPr>
          <p:cNvPr id="503" name="Google Shape;50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" y="1115968"/>
            <a:ext cx="7752054" cy="461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Identification results for different input characteristics</a:t>
            </a:r>
            <a:endParaRPr/>
          </a:p>
        </p:txBody>
      </p:sp>
      <p:pic>
        <p:nvPicPr>
          <p:cNvPr id="510" name="Google Shape;51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" y="1033375"/>
            <a:ext cx="8191818" cy="252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" y="3748087"/>
            <a:ext cx="393001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4243" y="3748086"/>
            <a:ext cx="393001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The TMP after 120 hours as a function of the TSS</a:t>
            </a:r>
            <a:endParaRPr/>
          </a:p>
        </p:txBody>
      </p:sp>
      <p:pic>
        <p:nvPicPr>
          <p:cNvPr id="519" name="Google Shape;51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" y="2034230"/>
            <a:ext cx="7616825" cy="2769228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59"/>
          <p:cNvSpPr txBox="1"/>
          <p:nvPr/>
        </p:nvSpPr>
        <p:spPr>
          <a:xfrm>
            <a:off x="1602559" y="206280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1" name="Google Shape;521;p59"/>
          <p:cNvCxnSpPr/>
          <p:nvPr/>
        </p:nvCxnSpPr>
        <p:spPr>
          <a:xfrm>
            <a:off x="1752600" y="2247471"/>
            <a:ext cx="0" cy="216260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22" name="Google Shape;522;p59"/>
          <p:cNvSpPr txBox="1"/>
          <p:nvPr/>
        </p:nvSpPr>
        <p:spPr>
          <a:xfrm>
            <a:off x="2088334" y="3758684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3" name="Google Shape;523;p59"/>
          <p:cNvCxnSpPr/>
          <p:nvPr/>
        </p:nvCxnSpPr>
        <p:spPr>
          <a:xfrm>
            <a:off x="2238375" y="3914775"/>
            <a:ext cx="0" cy="49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24" name="Google Shape;524;p59"/>
          <p:cNvSpPr txBox="1"/>
          <p:nvPr/>
        </p:nvSpPr>
        <p:spPr>
          <a:xfrm>
            <a:off x="3983809" y="2523267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5" name="Google Shape;525;p59"/>
          <p:cNvCxnSpPr/>
          <p:nvPr/>
        </p:nvCxnSpPr>
        <p:spPr>
          <a:xfrm>
            <a:off x="4133850" y="2619375"/>
            <a:ext cx="0" cy="179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26" name="Google Shape;526;p59"/>
          <p:cNvSpPr txBox="1"/>
          <p:nvPr/>
        </p:nvSpPr>
        <p:spPr>
          <a:xfrm>
            <a:off x="2726509" y="3911084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7" name="Google Shape;527;p59"/>
          <p:cNvCxnSpPr/>
          <p:nvPr/>
        </p:nvCxnSpPr>
        <p:spPr>
          <a:xfrm>
            <a:off x="2876550" y="4033837"/>
            <a:ext cx="0" cy="3762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28" name="Google Shape;528;p59"/>
          <p:cNvSpPr txBox="1"/>
          <p:nvPr/>
        </p:nvSpPr>
        <p:spPr>
          <a:xfrm>
            <a:off x="3545659" y="3409092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9" name="Google Shape;529;p59"/>
          <p:cNvCxnSpPr/>
          <p:nvPr/>
        </p:nvCxnSpPr>
        <p:spPr>
          <a:xfrm>
            <a:off x="3695700" y="3581400"/>
            <a:ext cx="0" cy="8286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30" name="Google Shape;530;p59"/>
          <p:cNvSpPr txBox="1"/>
          <p:nvPr/>
        </p:nvSpPr>
        <p:spPr>
          <a:xfrm>
            <a:off x="1752600" y="386238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A fouling model with 2 internal dynamics</a:t>
            </a:r>
            <a:endParaRPr/>
          </a:p>
        </p:txBody>
      </p:sp>
      <p:pic>
        <p:nvPicPr>
          <p:cNvPr id="537" name="Google Shape;53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027" y="1247775"/>
            <a:ext cx="7007945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60"/>
          <p:cNvSpPr txBox="1"/>
          <p:nvPr/>
        </p:nvSpPr>
        <p:spPr>
          <a:xfrm>
            <a:off x="2451035" y="5301734"/>
            <a:ext cx="4241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Submitted to Journal of Membrane Science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What next?</a:t>
            </a:r>
            <a:endParaRPr/>
          </a:p>
        </p:txBody>
      </p:sp>
      <p:sp>
        <p:nvSpPr>
          <p:cNvPr id="545" name="Google Shape;545;p61"/>
          <p:cNvSpPr txBox="1"/>
          <p:nvPr/>
        </p:nvSpPr>
        <p:spPr>
          <a:xfrm>
            <a:off x="990601" y="3003976"/>
            <a:ext cx="714375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🡺 Optimal control of the fouling using the 2 internal dynamics model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2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Going further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552" name="Google Shape;552;p6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62"/>
          <p:cNvSpPr/>
          <p:nvPr/>
        </p:nvSpPr>
        <p:spPr>
          <a:xfrm>
            <a:off x="323214" y="1177714"/>
            <a:ext cx="8519033" cy="44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Rapaport, T. Bayen, F. Ellouze and N. Benamar (2018) Optimal control of physical backwash strategy - towards the enhancement of membrane filtration process performance, Journal of Membrane Science, Vol. 545, pp. 38-48, </a:t>
            </a:r>
            <a:r>
              <a:rPr lang="fr-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https://doi.org/10.1016/j.memsci.2017.09.053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Nesrine Kalboussi, Alain Rapaport, Térence Bayen, Nihel Ben Amar, Fatma Ellouze, Jérôme Harmand (2019-05). Optimal control of membrane filtration systems. IEEE Transactions on Automatic Control, 64 (5), 8704-8709, </a:t>
            </a:r>
            <a:r>
              <a:rPr lang="fr-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https://dx.doi.org/10.1109/TAC.2018.2866638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Farouk Aichouche, Nesrine Kalboussi, Alain Rapaport, Jérome Harmand. Modeling and optimal control for production-regeneration systems - preliminary results. European Control Conference ECC'20, May 2020, Saint Petersburg, Russia. pp.564-569, </a:t>
            </a:r>
            <a:r>
              <a:rPr lang="fr-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https://doi.org/10.23919/ECC51009.2020.9143741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Fatma Ellouze, Yesmine Kammoun, Nesrine Kalboussi, Alain Rapaport, Jérôme Harmand, Samir Nasr, Nihel Ben Amar (2023). Optimal control of backwash scheduling for pumping energy saving: Application to the  treatment of urban Wastewater, Journal of Water Process Engineering, </a:t>
            </a:r>
            <a:r>
              <a:rPr lang="fr-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https://doi.org/10.1016/j.jwpe.2023.104378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Aymen Chaaben, Fatma Ellouze, Nihel Ben Amar, Alain Rapaport, Marc Héran and Jérôme Harmand (2024) Adaptive optimal control of membrane processes to minimize fouling, ECC2024, June 25-28, Stockholm, Sweden.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Jérôme Harmand, Aymen Chaaben, Fatma Ellouze, Nihel Ben Amar, Alain Rapaport, Marc Héran (2024) Adaptive optimal model-based control of membrane systems fouling: a generic robust approach, IWA-RMTC24, June 18-21, Palermo, Italy.Kalboussi, N., J. Harmand, 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 Sanchis-Perucho, Jérôme Harmand, Aida Feddaoui-papin, Daniel Aguado, Ángel Robles (2024) Building a simple multivariable filtration model to predict irreversible fouling when directly filtering municipal wastewater,, Journal of Environmental Chemical Engineering, Volume 12, Issue 3, 112653, https://doi.org/10.1016/j.jece.2024.112653.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502" y="328128"/>
            <a:ext cx="7059735" cy="505267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3"/>
          <p:cNvSpPr txBox="1"/>
          <p:nvPr/>
        </p:nvSpPr>
        <p:spPr>
          <a:xfrm>
            <a:off x="736240" y="2602255"/>
            <a:ext cx="7662257" cy="1634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haroni"/>
              <a:buNone/>
            </a:pPr>
            <a:r>
              <a:rPr b="1" lang="fr-FR" sz="4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Thank you for your attention</a:t>
            </a:r>
            <a:endParaRPr b="1" sz="48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560" name="Google Shape;560;p63"/>
          <p:cNvSpPr/>
          <p:nvPr/>
        </p:nvSpPr>
        <p:spPr>
          <a:xfrm>
            <a:off x="1818863" y="5551855"/>
            <a:ext cx="55039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https://sites.google.com/site/pagewebharmandjerome/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Towards a low cost control of fouling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106" name="Google Shape;106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404396" y="2270760"/>
            <a:ext cx="655012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 of manufacturers: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optimal conditions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energy requirements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filtration efficiency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sequencing between filtration and relaxation/backwash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Search for new models optimal control tools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114" name="Google Shape;114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601980" y="3291840"/>
            <a:ext cx="7924800" cy="2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307975" y="3755290"/>
            <a:ext cx="21804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Amine Charfi's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Characterization of SMP and TSS roles in fouling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2093" y="1375335"/>
            <a:ext cx="188658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Boumediene Benyahia's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coupling of biology and fouling characteristics in AnMBRs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1892478" y="1636187"/>
            <a:ext cx="24623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Nesrine Kalboussi's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TMP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5763157" y="3766035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Aymen Chaaben's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Modeling and adaptive optimal control of dynamic membrane systems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193201" y="3737460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Farouk Aichouche's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flux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6579870" y="1636187"/>
            <a:ext cx="24400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 Sanchis's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A genereric model with both TSS and SMP for low TSS effluents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20"/>
          <p:cNvCxnSpPr/>
          <p:nvPr/>
        </p:nvCxnSpPr>
        <p:spPr>
          <a:xfrm flipH="1">
            <a:off x="5057775" y="1343025"/>
            <a:ext cx="2028825" cy="416242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20"/>
          <p:cNvSpPr txBox="1"/>
          <p:nvPr/>
        </p:nvSpPr>
        <p:spPr>
          <a:xfrm>
            <a:off x="4354830" y="1599857"/>
            <a:ext cx="20470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 of Yesmine Kammoun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Experimental validation of Aichouche's control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Search for new models optimal control tools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130" name="Google Shape;130;p2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601980" y="3291840"/>
            <a:ext cx="7924800" cy="2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307975" y="3755290"/>
            <a:ext cx="21804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Amine Charfi's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Characterization of SMP and TSS roles in fouling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82093" y="1375335"/>
            <a:ext cx="188658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Boumediene Benyahia's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coupling of biology and fouling characteristics in AnMBRs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1892478" y="1636187"/>
            <a:ext cx="24623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Nesrine Kalboussi's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TMP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5763157" y="3766035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Aymen Chaaben's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Modeling and adaptive optimal control of dynamic membrane systems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193201" y="3737460"/>
            <a:ext cx="29326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Farouk Aichouche's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1st optimal control of membrane fouling at constant flux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579870" y="1636187"/>
            <a:ext cx="24400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 Sanchis's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A genereric model with both TSS and SMP for low TSS effluents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21"/>
          <p:cNvCxnSpPr/>
          <p:nvPr/>
        </p:nvCxnSpPr>
        <p:spPr>
          <a:xfrm flipH="1">
            <a:off x="5057775" y="1343025"/>
            <a:ext cx="2028825" cy="416242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21"/>
          <p:cNvSpPr txBox="1"/>
          <p:nvPr/>
        </p:nvSpPr>
        <p:spPr>
          <a:xfrm>
            <a:off x="4354830" y="1599857"/>
            <a:ext cx="20470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 of Yesmine Kammoun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Experimental validation of Aichouche's control</a:t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307975" y="5089474"/>
            <a:ext cx="43357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internal state model (to model cake formation)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coupling with biology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5378346" y="5089474"/>
            <a:ext cx="36415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internal states model (to model cake formation + pore blocking)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Coupling with biology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714376" y="4595571"/>
            <a:ext cx="8020050" cy="658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4000"/>
              <a:buFont typeface="Calibri"/>
              <a:buChar char="•"/>
            </a:pPr>
            <a:r>
              <a:rPr b="1" lang="fr-FR" sz="32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The TREASURE Network</a:t>
            </a:r>
            <a:endParaRPr b="1" sz="3200">
              <a:solidFill>
                <a:srgbClr val="00A3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1722120" y="2679115"/>
            <a:ext cx="57531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Model-based cake fouling control (2012~2020)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Control objectives</a:t>
            </a:r>
            <a:endParaRPr/>
          </a:p>
        </p:txBody>
      </p:sp>
      <p:sp>
        <p:nvSpPr>
          <p:cNvPr descr="Sources De Production D'électricité D'énergie Illustration de Vecteur -  Illustration du ferme, industrie: 70547426" id="154" name="Google Shape;154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994593" y="2551837"/>
            <a:ext cx="715157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TMP constant – variable flux – relaxation/fixed/variable backwash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1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Maximize the quantity of matter over a given period of time T</a:t>
            </a:r>
            <a:endParaRPr/>
          </a:p>
          <a:p>
            <a:pPr indent="-1714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TMP variable – constant flux - relaxation/fixed/variable backwash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Minimize energy to filter a given quantity of matter: tf is free!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