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9144000"/>
  <p:notesSz cx="6858000" cy="9144000"/>
  <p:embeddedFontLst>
    <p:embeddedFont>
      <p:font typeface="Raleway"/>
      <p:regular r:id="rId48"/>
      <p:bold r:id="rId49"/>
      <p:italic r:id="rId50"/>
      <p:boldItalic r:id="rId51"/>
    </p:embeddedFont>
    <p:embeddedFont>
      <p:font typeface="Noto Sans Symbols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regular.fntdata"/><Relationship Id="rId47" Type="http://schemas.openxmlformats.org/officeDocument/2006/relationships/slide" Target="slides/slide42.xml"/><Relationship Id="rId49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-boldItalic.fntdata"/><Relationship Id="rId50" Type="http://schemas.openxmlformats.org/officeDocument/2006/relationships/font" Target="fonts/Raleway-italic.fntdata"/><Relationship Id="rId53" Type="http://schemas.openxmlformats.org/officeDocument/2006/relationships/font" Target="fonts/NotoSansSymbols-bold.fntdata"/><Relationship Id="rId52" Type="http://schemas.openxmlformats.org/officeDocument/2006/relationships/font" Target="fonts/NotoSansSymbol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2" name="Google Shape;382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5" name="Google Shape;39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5" name="Google Shape;415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5" name="Google Shape;425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3" name="Google Shape;433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4" name="Google Shape;444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7" name="Google Shape;457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4" name="Google Shape;474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3" name="Google Shape;503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4" name="Google Shape;514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Culture historique de la modélisation sans a priori méthodologique;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La modélisation nourrit l’expérimentation et vice-versa (A/R permanent entre modélisation et expériences);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Fondamentalement inter-disciplinaire (informatique, mathématiques appliqués, automatique, statistique, écologie, physique, agronomie, évaluation environnementale…);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Notion de feedback (presque) omniprésent;</a:t>
            </a:r>
            <a:endParaRPr/>
          </a:p>
          <a:p>
            <a:pPr indent="-1841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fr-FR" sz="1600"/>
              <a:t>Rapport différent à l’ACV (avec départ d’AH mais une opportunité et l’omniprésence dans l’approche inter-disciplinaire des problèmes avec appropriation de la problématique par un CR – incertitude de la donnée dans l’ACV).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Version 1">
  <p:cSld name="Diapositive de titre - Version 1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1382" y="1272216"/>
            <a:ext cx="1160145" cy="31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628"/>
            <a:ext cx="40767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979" y="2862261"/>
            <a:ext cx="235744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1801382" y="2767205"/>
            <a:ext cx="6858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45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801382" y="3634444"/>
            <a:ext cx="6858000" cy="65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>
  <p:cSld name="Contenu avec légen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1138843" y="581890"/>
            <a:ext cx="2440175" cy="91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87391" y="581890"/>
            <a:ext cx="4629150" cy="5062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1"/>
          <p:cNvSpPr txBox="1"/>
          <p:nvPr>
            <p:ph idx="2" type="subTitle"/>
          </p:nvPr>
        </p:nvSpPr>
        <p:spPr>
          <a:xfrm>
            <a:off x="1138843" y="1492133"/>
            <a:ext cx="2440175" cy="110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11"/>
          <p:cNvSpPr txBox="1"/>
          <p:nvPr>
            <p:ph idx="3" type="body"/>
          </p:nvPr>
        </p:nvSpPr>
        <p:spPr>
          <a:xfrm>
            <a:off x="1138844" y="2593570"/>
            <a:ext cx="2440174" cy="305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/>
          <p:nvPr>
            <p:ph idx="2" type="pic"/>
          </p:nvPr>
        </p:nvSpPr>
        <p:spPr>
          <a:xfrm>
            <a:off x="3887391" y="581890"/>
            <a:ext cx="4629150" cy="503751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2"/>
          <p:cNvSpPr txBox="1"/>
          <p:nvPr>
            <p:ph type="title"/>
          </p:nvPr>
        </p:nvSpPr>
        <p:spPr>
          <a:xfrm>
            <a:off x="1138843" y="581890"/>
            <a:ext cx="2440175" cy="91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1138843" y="1492133"/>
            <a:ext cx="2440175" cy="110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2"/>
          <p:cNvSpPr txBox="1"/>
          <p:nvPr>
            <p:ph idx="3" type="body"/>
          </p:nvPr>
        </p:nvSpPr>
        <p:spPr>
          <a:xfrm>
            <a:off x="1138844" y="2593570"/>
            <a:ext cx="2440174" cy="305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>
  <p:cSld name="Titre et texte vertical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" type="body"/>
          </p:nvPr>
        </p:nvSpPr>
        <p:spPr>
          <a:xfrm rot="5400000">
            <a:off x="2867862" y="-213533"/>
            <a:ext cx="4009910" cy="7285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2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>
  <p:cSld name="Titre vertical et text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 rot="5400000">
            <a:off x="4951167" y="2612780"/>
            <a:ext cx="5811838" cy="1316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2250"/>
              <a:buChar char="•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 rot="5400000">
            <a:off x="813123" y="180652"/>
            <a:ext cx="5811838" cy="6180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2" type="subTitle"/>
          </p:nvPr>
        </p:nvSpPr>
        <p:spPr>
          <a:xfrm rot="5400000">
            <a:off x="4243025" y="2931536"/>
            <a:ext cx="581183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lassique">
  <p:cSld name="Page classiqu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250458" y="1537856"/>
            <a:ext cx="7260129" cy="4006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2" type="subTitle"/>
          </p:nvPr>
        </p:nvSpPr>
        <p:spPr>
          <a:xfrm>
            <a:off x="1250459" y="858838"/>
            <a:ext cx="7260128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Version 2">
  <p:cSld name="Diapositive de titre - Version 2">
    <p:bg>
      <p:bgPr>
        <a:solidFill>
          <a:srgbClr val="00A3A6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1382" y="1272216"/>
            <a:ext cx="1160145" cy="31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628"/>
            <a:ext cx="4076699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979" y="2862261"/>
            <a:ext cx="235743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/>
          <p:nvPr>
            <p:ph type="ctrTitle"/>
          </p:nvPr>
        </p:nvSpPr>
        <p:spPr>
          <a:xfrm>
            <a:off x="1801382" y="2767205"/>
            <a:ext cx="6858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1801382" y="3634444"/>
            <a:ext cx="6858000" cy="65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intermédiair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0" y="1920240"/>
            <a:ext cx="9144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68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5000"/>
              <a:buFont typeface="Calibri"/>
              <a:buChar char="•"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143000" y="3161462"/>
            <a:ext cx="6858000" cy="1684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221972" y="1747089"/>
            <a:ext cx="7293378" cy="40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b="0"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213658" y="1537856"/>
            <a:ext cx="3301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981402" y="1537856"/>
            <a:ext cx="3301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" type="body"/>
          </p:nvPr>
        </p:nvSpPr>
        <p:spPr>
          <a:xfrm>
            <a:off x="1250458" y="1537856"/>
            <a:ext cx="3247723" cy="817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1250458" y="2355450"/>
            <a:ext cx="3247723" cy="3369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986816" y="1537856"/>
            <a:ext cx="3263718" cy="817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986816" y="2355450"/>
            <a:ext cx="3263718" cy="3369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b="1" i="0" sz="3000" u="none" cap="none" strike="noStrike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rgbClr val="00A3A6"/>
                </a:solidFill>
                <a:latin typeface="Raleway"/>
                <a:ea typeface="Raleway"/>
                <a:cs typeface="Raleway"/>
                <a:sym typeface="Raleway"/>
              </a:rPr>
              <a:t>p. </a:t>
            </a:r>
            <a:fld id="{00000000-1234-1234-1234-123412341234}" type="slidenum">
              <a:rPr b="0" i="0" lang="fr-FR" sz="1200" u="none" cap="none" strike="noStrike">
                <a:solidFill>
                  <a:srgbClr val="00A3A6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200" u="none" cap="none" strike="noStrike">
              <a:solidFill>
                <a:srgbClr val="00A3A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76187"/>
            <a:ext cx="20002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1142999" y="6350734"/>
            <a:ext cx="67161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662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275662"/>
                </a:solidFill>
                <a:latin typeface="Calibri"/>
                <a:ea typeface="Calibri"/>
                <a:cs typeface="Calibri"/>
                <a:sym typeface="Calibri"/>
              </a:rPr>
              <a:t>Ecole Aussois</a:t>
            </a:r>
            <a:endParaRPr b="0" i="0" sz="1000" u="none" cap="none" strike="noStrike">
              <a:solidFill>
                <a:srgbClr val="2756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756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10-14</a:t>
            </a: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 juin </a:t>
            </a: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2024 - J.</a:t>
            </a: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 Harmand</a:t>
            </a:r>
            <a:endParaRPr sz="100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39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41.png"/><Relationship Id="rId5" Type="http://schemas.openxmlformats.org/officeDocument/2006/relationships/image" Target="../media/image55.png"/><Relationship Id="rId6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51.png"/><Relationship Id="rId5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18.png"/><Relationship Id="rId6" Type="http://schemas.openxmlformats.org/officeDocument/2006/relationships/image" Target="../media/image40.png"/><Relationship Id="rId7" Type="http://schemas.openxmlformats.org/officeDocument/2006/relationships/image" Target="../media/image5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1.png"/><Relationship Id="rId4" Type="http://schemas.openxmlformats.org/officeDocument/2006/relationships/image" Target="../media/image49.png"/><Relationship Id="rId5" Type="http://schemas.openxmlformats.org/officeDocument/2006/relationships/image" Target="../media/image37.png"/><Relationship Id="rId6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4" Type="http://schemas.openxmlformats.org/officeDocument/2006/relationships/image" Target="../media/image5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Relationship Id="rId4" Type="http://schemas.openxmlformats.org/officeDocument/2006/relationships/image" Target="../media/image64.png"/><Relationship Id="rId5" Type="http://schemas.openxmlformats.org/officeDocument/2006/relationships/image" Target="../media/image5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5" Type="http://schemas.openxmlformats.org/officeDocument/2006/relationships/image" Target="../media/image5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5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5" Type="http://schemas.openxmlformats.org/officeDocument/2006/relationships/image" Target="../media/image67.png"/><Relationship Id="rId6" Type="http://schemas.openxmlformats.org/officeDocument/2006/relationships/image" Target="../media/image44.png"/><Relationship Id="rId7" Type="http://schemas.openxmlformats.org/officeDocument/2006/relationships/image" Target="../media/image5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Relationship Id="rId4" Type="http://schemas.openxmlformats.org/officeDocument/2006/relationships/image" Target="../media/image59.png"/><Relationship Id="rId5" Type="http://schemas.openxmlformats.org/officeDocument/2006/relationships/image" Target="../media/image65.png"/><Relationship Id="rId6" Type="http://schemas.openxmlformats.org/officeDocument/2006/relationships/image" Target="../media/image62.png"/><Relationship Id="rId7" Type="http://schemas.openxmlformats.org/officeDocument/2006/relationships/image" Target="../media/image7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Relationship Id="rId4" Type="http://schemas.openxmlformats.org/officeDocument/2006/relationships/image" Target="../media/image59.png"/><Relationship Id="rId5" Type="http://schemas.openxmlformats.org/officeDocument/2006/relationships/image" Target="../media/image86.png"/><Relationship Id="rId6" Type="http://schemas.openxmlformats.org/officeDocument/2006/relationships/image" Target="../media/image62.png"/><Relationship Id="rId7" Type="http://schemas.openxmlformats.org/officeDocument/2006/relationships/image" Target="../media/image68.png"/><Relationship Id="rId8" Type="http://schemas.openxmlformats.org/officeDocument/2006/relationships/image" Target="../media/image8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png"/><Relationship Id="rId4" Type="http://schemas.openxmlformats.org/officeDocument/2006/relationships/image" Target="../media/image59.png"/><Relationship Id="rId5" Type="http://schemas.openxmlformats.org/officeDocument/2006/relationships/image" Target="../media/image7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png"/><Relationship Id="rId4" Type="http://schemas.openxmlformats.org/officeDocument/2006/relationships/image" Target="../media/image59.png"/><Relationship Id="rId5" Type="http://schemas.openxmlformats.org/officeDocument/2006/relationships/image" Target="../media/image76.png"/><Relationship Id="rId6" Type="http://schemas.openxmlformats.org/officeDocument/2006/relationships/image" Target="../media/image62.png"/><Relationship Id="rId7" Type="http://schemas.openxmlformats.org/officeDocument/2006/relationships/image" Target="../media/image74.png"/><Relationship Id="rId8" Type="http://schemas.openxmlformats.org/officeDocument/2006/relationships/image" Target="../media/image70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8.png"/><Relationship Id="rId10" Type="http://schemas.openxmlformats.org/officeDocument/2006/relationships/image" Target="../media/image59.png"/><Relationship Id="rId13" Type="http://schemas.openxmlformats.org/officeDocument/2006/relationships/image" Target="../media/image83.pn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6.png"/><Relationship Id="rId4" Type="http://schemas.openxmlformats.org/officeDocument/2006/relationships/image" Target="../media/image65.png"/><Relationship Id="rId9" Type="http://schemas.openxmlformats.org/officeDocument/2006/relationships/image" Target="../media/image62.png"/><Relationship Id="rId15" Type="http://schemas.openxmlformats.org/officeDocument/2006/relationships/image" Target="../media/image72.png"/><Relationship Id="rId14" Type="http://schemas.openxmlformats.org/officeDocument/2006/relationships/image" Target="../media/image79.png"/><Relationship Id="rId17" Type="http://schemas.openxmlformats.org/officeDocument/2006/relationships/image" Target="../media/image81.png"/><Relationship Id="rId16" Type="http://schemas.openxmlformats.org/officeDocument/2006/relationships/image" Target="../media/image87.png"/><Relationship Id="rId5" Type="http://schemas.openxmlformats.org/officeDocument/2006/relationships/image" Target="../media/image86.png"/><Relationship Id="rId6" Type="http://schemas.openxmlformats.org/officeDocument/2006/relationships/image" Target="../media/image75.png"/><Relationship Id="rId18" Type="http://schemas.openxmlformats.org/officeDocument/2006/relationships/image" Target="../media/image80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1801382" y="2767205"/>
            <a:ext cx="6858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None/>
            </a:pPr>
            <a:r>
              <a:rPr lang="fr-FR" sz="2400"/>
              <a:t>Relations ressources-consommateurs</a:t>
            </a:r>
            <a:br>
              <a:rPr lang="fr-FR" sz="2400"/>
            </a:br>
            <a:r>
              <a:rPr lang="fr-FR" sz="2400"/>
              <a:t>Contexte et problématique</a:t>
            </a:r>
            <a:br>
              <a:rPr lang="fr-FR" sz="2400"/>
            </a:br>
            <a:br>
              <a:rPr lang="fr-FR" sz="2400"/>
            </a:br>
            <a:r>
              <a:rPr lang="fr-FR" sz="2400"/>
              <a:t>Partie 2. Augmenter la charge permet de stabiliser les bioprocédés multi-réactionnels</a:t>
            </a:r>
            <a:br>
              <a:rPr lang="fr-FR" sz="2400">
                <a:solidFill>
                  <a:srgbClr val="275662"/>
                </a:solidFill>
              </a:rPr>
            </a:br>
            <a:endParaRPr sz="2400">
              <a:solidFill>
                <a:srgbClr val="275662"/>
              </a:solidFill>
            </a:endParaRPr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1801382" y="5102708"/>
            <a:ext cx="6858000" cy="65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662"/>
              </a:buClr>
              <a:buSzPts val="1600"/>
              <a:buNone/>
            </a:pPr>
            <a:r>
              <a:rPr i="1" lang="fr-FR" sz="1600" u="sng">
                <a:latin typeface="Arial"/>
                <a:ea typeface="Arial"/>
                <a:cs typeface="Arial"/>
                <a:sym typeface="Arial"/>
              </a:rPr>
              <a:t>J. Harmand</a:t>
            </a:r>
            <a:r>
              <a:rPr i="1" lang="fr-FR" sz="1600">
                <a:latin typeface="Arial"/>
                <a:ea typeface="Arial"/>
                <a:cs typeface="Arial"/>
                <a:sym typeface="Arial"/>
              </a:rPr>
              <a:t>, SAMI, LBE-INRAE, Narbonne, France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A propos de la stabilité / </a:t>
            </a:r>
            <a:r>
              <a:rPr lang="fr-FR">
                <a:solidFill>
                  <a:srgbClr val="275662"/>
                </a:solidFill>
              </a:rPr>
              <a:t>About stability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1732064" y="1248523"/>
            <a:ext cx="5697415" cy="4020650"/>
          </a:xfrm>
          <a:custGeom>
            <a:rect b="b" l="l" r="r" t="t"/>
            <a:pathLst>
              <a:path extrusionOk="0" h="4020650" w="5697415">
                <a:moveTo>
                  <a:pt x="0" y="712177"/>
                </a:moveTo>
                <a:cubicBezTo>
                  <a:pt x="525340" y="1559902"/>
                  <a:pt x="1050681" y="2407627"/>
                  <a:pt x="1424354" y="2497015"/>
                </a:cubicBezTo>
                <a:cubicBezTo>
                  <a:pt x="1798027" y="2586403"/>
                  <a:pt x="1817076" y="996462"/>
                  <a:pt x="2242038" y="1248508"/>
                </a:cubicBezTo>
                <a:cubicBezTo>
                  <a:pt x="2667000" y="1500554"/>
                  <a:pt x="3398227" y="4217377"/>
                  <a:pt x="3974123" y="4009292"/>
                </a:cubicBezTo>
                <a:cubicBezTo>
                  <a:pt x="4550019" y="3801207"/>
                  <a:pt x="5123717" y="1900603"/>
                  <a:pt x="5697415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2159373" y="5424854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24"/>
          <p:cNvCxnSpPr>
            <a:stCxn id="202" idx="0"/>
          </p:cNvCxnSpPr>
          <p:nvPr/>
        </p:nvCxnSpPr>
        <p:spPr>
          <a:xfrm flipH="1" rot="10800000">
            <a:off x="2584938" y="3780554"/>
            <a:ext cx="518700" cy="1644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04" name="Google Shape;204;p24"/>
          <p:cNvCxnSpPr>
            <a:stCxn id="202" idx="3"/>
          </p:cNvCxnSpPr>
          <p:nvPr/>
        </p:nvCxnSpPr>
        <p:spPr>
          <a:xfrm flipH="1" rot="10800000">
            <a:off x="3010503" y="5269320"/>
            <a:ext cx="2317500" cy="340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05" name="Google Shape;205;p24"/>
          <p:cNvSpPr txBox="1"/>
          <p:nvPr/>
        </p:nvSpPr>
        <p:spPr>
          <a:xfrm>
            <a:off x="4955978" y="1248523"/>
            <a:ext cx="1057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24"/>
          <p:cNvCxnSpPr>
            <a:stCxn id="205" idx="2"/>
          </p:cNvCxnSpPr>
          <p:nvPr/>
        </p:nvCxnSpPr>
        <p:spPr>
          <a:xfrm flipH="1">
            <a:off x="3974137" y="1617855"/>
            <a:ext cx="1510800" cy="808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A propos de la stabilité / About stability</a:t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1732064" y="1415571"/>
            <a:ext cx="5697415" cy="4020650"/>
          </a:xfrm>
          <a:custGeom>
            <a:rect b="b" l="l" r="r" t="t"/>
            <a:pathLst>
              <a:path extrusionOk="0" h="4020650" w="5697415">
                <a:moveTo>
                  <a:pt x="0" y="712177"/>
                </a:moveTo>
                <a:cubicBezTo>
                  <a:pt x="525340" y="1559902"/>
                  <a:pt x="1050681" y="2407627"/>
                  <a:pt x="1424354" y="2497015"/>
                </a:cubicBezTo>
                <a:cubicBezTo>
                  <a:pt x="1798027" y="2586403"/>
                  <a:pt x="1817076" y="996462"/>
                  <a:pt x="2242038" y="1248508"/>
                </a:cubicBezTo>
                <a:cubicBezTo>
                  <a:pt x="2667000" y="1500554"/>
                  <a:pt x="3398227" y="4217377"/>
                  <a:pt x="3974123" y="4009292"/>
                </a:cubicBezTo>
                <a:cubicBezTo>
                  <a:pt x="4550019" y="3801207"/>
                  <a:pt x="5123717" y="1900603"/>
                  <a:pt x="5697415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3886179" y="1435721"/>
            <a:ext cx="3543300" cy="4000500"/>
          </a:xfrm>
          <a:custGeom>
            <a:rect b="b" l="l" r="r" t="t"/>
            <a:pathLst>
              <a:path extrusionOk="0" h="4000500" w="3543300">
                <a:moveTo>
                  <a:pt x="0" y="1204546"/>
                </a:moveTo>
                <a:lnTo>
                  <a:pt x="8793" y="0"/>
                </a:lnTo>
                <a:lnTo>
                  <a:pt x="3543300" y="0"/>
                </a:lnTo>
                <a:lnTo>
                  <a:pt x="2875085" y="2066193"/>
                </a:lnTo>
                <a:lnTo>
                  <a:pt x="2497016" y="3068516"/>
                </a:lnTo>
                <a:lnTo>
                  <a:pt x="2250831" y="3578470"/>
                </a:lnTo>
                <a:lnTo>
                  <a:pt x="2031023" y="3824654"/>
                </a:lnTo>
                <a:lnTo>
                  <a:pt x="1846385" y="3974123"/>
                </a:lnTo>
                <a:lnTo>
                  <a:pt x="1679331" y="4000500"/>
                </a:lnTo>
                <a:lnTo>
                  <a:pt x="1468316" y="3842239"/>
                </a:lnTo>
                <a:lnTo>
                  <a:pt x="1072662" y="3182816"/>
                </a:lnTo>
                <a:lnTo>
                  <a:pt x="668216" y="2277208"/>
                </a:lnTo>
                <a:lnTo>
                  <a:pt x="290146" y="1477108"/>
                </a:lnTo>
                <a:lnTo>
                  <a:pt x="105508" y="1257300"/>
                </a:lnTo>
                <a:lnTo>
                  <a:pt x="0" y="1204546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1732085" y="1424348"/>
            <a:ext cx="2162907" cy="2514600"/>
          </a:xfrm>
          <a:custGeom>
            <a:rect b="b" l="l" r="r" t="t"/>
            <a:pathLst>
              <a:path extrusionOk="0" h="2514600" w="2162907">
                <a:moveTo>
                  <a:pt x="2162907" y="0"/>
                </a:moveTo>
                <a:lnTo>
                  <a:pt x="17584" y="0"/>
                </a:lnTo>
                <a:lnTo>
                  <a:pt x="0" y="703385"/>
                </a:lnTo>
                <a:lnTo>
                  <a:pt x="483577" y="1433146"/>
                </a:lnTo>
                <a:lnTo>
                  <a:pt x="940777" y="2145323"/>
                </a:lnTo>
                <a:lnTo>
                  <a:pt x="1292469" y="2417885"/>
                </a:lnTo>
                <a:lnTo>
                  <a:pt x="1459523" y="2514600"/>
                </a:lnTo>
                <a:lnTo>
                  <a:pt x="1556238" y="2479431"/>
                </a:lnTo>
                <a:lnTo>
                  <a:pt x="1749669" y="2022231"/>
                </a:lnTo>
                <a:lnTo>
                  <a:pt x="1899138" y="1547446"/>
                </a:lnTo>
                <a:lnTo>
                  <a:pt x="2022230" y="1283677"/>
                </a:lnTo>
                <a:lnTo>
                  <a:pt x="2145323" y="1213338"/>
                </a:lnTo>
                <a:lnTo>
                  <a:pt x="2162907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378059" y="5410088"/>
            <a:ext cx="33459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Bassin d’attraction de l’équilibre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25"/>
          <p:cNvCxnSpPr/>
          <p:nvPr/>
        </p:nvCxnSpPr>
        <p:spPr>
          <a:xfrm>
            <a:off x="1732064" y="4317017"/>
            <a:ext cx="2154115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18" name="Google Shape;218;p25"/>
          <p:cNvCxnSpPr/>
          <p:nvPr/>
        </p:nvCxnSpPr>
        <p:spPr>
          <a:xfrm flipH="1" rot="10800000">
            <a:off x="3886179" y="5539105"/>
            <a:ext cx="3543300" cy="293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19" name="Google Shape;219;p25"/>
          <p:cNvCxnSpPr/>
          <p:nvPr/>
        </p:nvCxnSpPr>
        <p:spPr>
          <a:xfrm flipH="1" rot="10800000">
            <a:off x="2051050" y="4413678"/>
            <a:ext cx="894373" cy="92607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0" name="Google Shape;220;p25"/>
          <p:cNvSpPr txBox="1"/>
          <p:nvPr/>
        </p:nvSpPr>
        <p:spPr>
          <a:xfrm>
            <a:off x="4477706" y="6221802"/>
            <a:ext cx="33459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Bassin d’attraction de l’équilibre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5"/>
          <p:cNvCxnSpPr>
            <a:stCxn id="220" idx="0"/>
          </p:cNvCxnSpPr>
          <p:nvPr/>
        </p:nvCxnSpPr>
        <p:spPr>
          <a:xfrm rot="10800000">
            <a:off x="5758897" y="5671002"/>
            <a:ext cx="391800" cy="550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2" name="Google Shape;222;p25"/>
          <p:cNvCxnSpPr/>
          <p:nvPr/>
        </p:nvCxnSpPr>
        <p:spPr>
          <a:xfrm flipH="1" rot="10800000">
            <a:off x="1732085" y="1055077"/>
            <a:ext cx="5697394" cy="1758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3" name="Google Shape;223;p25"/>
          <p:cNvSpPr txBox="1"/>
          <p:nvPr/>
        </p:nvSpPr>
        <p:spPr>
          <a:xfrm>
            <a:off x="7658111" y="870411"/>
            <a:ext cx="287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2945423" y="691086"/>
            <a:ext cx="460767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1842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3724040" y="703330"/>
            <a:ext cx="466090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1710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6" name="Google Shape;226;p25"/>
          <p:cNvCxnSpPr>
            <a:stCxn id="224" idx="2"/>
            <a:endCxn id="215" idx="6"/>
          </p:cNvCxnSpPr>
          <p:nvPr/>
        </p:nvCxnSpPr>
        <p:spPr>
          <a:xfrm>
            <a:off x="3175807" y="1060418"/>
            <a:ext cx="15900" cy="28785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25"/>
          <p:cNvCxnSpPr>
            <a:endCxn id="214" idx="0"/>
          </p:cNvCxnSpPr>
          <p:nvPr/>
        </p:nvCxnSpPr>
        <p:spPr>
          <a:xfrm flipH="1">
            <a:off x="3886283" y="1034042"/>
            <a:ext cx="24000" cy="16062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25"/>
          <p:cNvSpPr txBox="1"/>
          <p:nvPr/>
        </p:nvSpPr>
        <p:spPr>
          <a:xfrm>
            <a:off x="5470284" y="694022"/>
            <a:ext cx="46609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1688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9" name="Google Shape;229;p25"/>
          <p:cNvCxnSpPr/>
          <p:nvPr/>
        </p:nvCxnSpPr>
        <p:spPr>
          <a:xfrm flipH="1">
            <a:off x="5611019" y="1147822"/>
            <a:ext cx="45509" cy="439128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En deux dimensions / </a:t>
            </a:r>
            <a:r>
              <a:rPr lang="fr-FR">
                <a:solidFill>
                  <a:srgbClr val="275662"/>
                </a:solidFill>
              </a:rPr>
              <a:t>In 2 dimensions</a:t>
            </a:r>
            <a:endParaRPr>
              <a:solidFill>
                <a:srgbClr val="275662"/>
              </a:solidFill>
            </a:endParaRPr>
          </a:p>
        </p:txBody>
      </p:sp>
      <p:grpSp>
        <p:nvGrpSpPr>
          <p:cNvPr id="236" name="Google Shape;236;p26"/>
          <p:cNvGrpSpPr/>
          <p:nvPr/>
        </p:nvGrpSpPr>
        <p:grpSpPr>
          <a:xfrm>
            <a:off x="2011660" y="1519038"/>
            <a:ext cx="5156154" cy="3978217"/>
            <a:chOff x="2101361" y="1723293"/>
            <a:chExt cx="5156154" cy="3978217"/>
          </a:xfrm>
        </p:grpSpPr>
        <p:pic>
          <p:nvPicPr>
            <p:cNvPr descr="Résultat de recherche d'images pour &quot;matlab figure&quot;" id="237" name="Google Shape;237;p26"/>
            <p:cNvPicPr preferRelativeResize="0"/>
            <p:nvPr/>
          </p:nvPicPr>
          <p:blipFill rotWithShape="1">
            <a:blip r:embed="rId3">
              <a:alphaModFix/>
            </a:blip>
            <a:srcRect b="31879" l="11280" r="18146" t="21342"/>
            <a:stretch/>
          </p:blipFill>
          <p:spPr>
            <a:xfrm>
              <a:off x="2101362" y="1723293"/>
              <a:ext cx="4967654" cy="3622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26"/>
            <p:cNvSpPr/>
            <p:nvPr/>
          </p:nvSpPr>
          <p:spPr>
            <a:xfrm>
              <a:off x="2294792" y="2189285"/>
              <a:ext cx="237393" cy="22860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 rot="1486510">
              <a:off x="2010516" y="4818184"/>
              <a:ext cx="3094893" cy="24618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 rot="-809179">
              <a:off x="4176585" y="4806261"/>
              <a:ext cx="3094893" cy="24618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(Re)définitions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899161" y="2362200"/>
            <a:ext cx="736092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Attention : dans le cadre de cette présentation, un système « instable » est un système, dont le point d’équilibre correspondant au lessivage, est stable!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Différentes représentations possibles / </a:t>
            </a:r>
            <a:r>
              <a:rPr lang="fr-FR">
                <a:solidFill>
                  <a:srgbClr val="275662"/>
                </a:solidFill>
              </a:rPr>
              <a:t>Different possible representations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254" name="Google Shape;254;p28"/>
          <p:cNvPicPr preferRelativeResize="0"/>
          <p:nvPr/>
        </p:nvPicPr>
        <p:blipFill rotWithShape="1">
          <a:blip r:embed="rId3">
            <a:alphaModFix/>
          </a:blip>
          <a:srcRect b="60425" l="0" r="24501" t="0"/>
          <a:stretch/>
        </p:blipFill>
        <p:spPr>
          <a:xfrm>
            <a:off x="2110137" y="3214420"/>
            <a:ext cx="4914444" cy="189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/>
          <p:nvPr/>
        </p:nvSpPr>
        <p:spPr>
          <a:xfrm>
            <a:off x="1953264" y="5328152"/>
            <a:ext cx="55553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Réponse temporelle : valable pour une seule condition initiale et un seul couple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D,S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donné</a:t>
            </a:r>
            <a:endParaRPr/>
          </a:p>
        </p:txBody>
      </p:sp>
      <p:pic>
        <p:nvPicPr>
          <p:cNvPr id="256" name="Google Shape;25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6040" y="1118580"/>
            <a:ext cx="3924300" cy="2180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Différentes représentations possibles / </a:t>
            </a:r>
            <a:r>
              <a:rPr lang="fr-FR">
                <a:solidFill>
                  <a:srgbClr val="275662"/>
                </a:solidFill>
              </a:rPr>
              <a:t>Different possible representations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22" y="1471576"/>
            <a:ext cx="4278219" cy="307469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 txBox="1"/>
          <p:nvPr/>
        </p:nvSpPr>
        <p:spPr>
          <a:xfrm>
            <a:off x="1330497" y="4862180"/>
            <a:ext cx="646829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phase : pas de réponse de chaque état mais une caractérisation des « bassins d’attraction » de chaque équilibre en fonction de la condition initiale - représentation qui dépend des entrées et valable pour un couple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D,S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donné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3289" y="1471576"/>
            <a:ext cx="4325393" cy="31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6653750" y="968656"/>
            <a:ext cx="1282467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6248400" y="661957"/>
            <a:ext cx="26360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H0 : Systèmes continus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 : Cinétique de Haldane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Différentes représentations possibles / </a:t>
            </a:r>
            <a:r>
              <a:rPr lang="fr-FR">
                <a:solidFill>
                  <a:srgbClr val="275662"/>
                </a:solidFill>
              </a:rPr>
              <a:t>Different possible representations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1241037" y="5389704"/>
            <a:ext cx="6645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Diagramme opératoire : quelles que soient la CI, on ira vers un seul point d’équilibre fonctionnel.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1115535"/>
            <a:ext cx="5372100" cy="402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30"/>
          <p:cNvCxnSpPr/>
          <p:nvPr/>
        </p:nvCxnSpPr>
        <p:spPr>
          <a:xfrm>
            <a:off x="2664069" y="3807080"/>
            <a:ext cx="1617785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30"/>
          <p:cNvCxnSpPr/>
          <p:nvPr/>
        </p:nvCxnSpPr>
        <p:spPr>
          <a:xfrm rot="10800000">
            <a:off x="4281854" y="3807080"/>
            <a:ext cx="0" cy="9583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78" name="Google Shape;278;p30"/>
          <p:cNvGrpSpPr/>
          <p:nvPr/>
        </p:nvGrpSpPr>
        <p:grpSpPr>
          <a:xfrm>
            <a:off x="4071700" y="4853316"/>
            <a:ext cx="497252" cy="369332"/>
            <a:chOff x="747346" y="2971800"/>
            <a:chExt cx="497252" cy="369332"/>
          </a:xfrm>
        </p:grpSpPr>
        <p:sp>
          <p:nvSpPr>
            <p:cNvPr id="279" name="Google Shape;279;p30"/>
            <p:cNvSpPr txBox="1"/>
            <p:nvPr/>
          </p:nvSpPr>
          <p:spPr>
            <a:xfrm>
              <a:off x="747346" y="2971800"/>
              <a:ext cx="4972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aseline="-25000"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</a:t>
              </a:r>
              <a:r>
                <a:rPr baseline="-25000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0" name="Google Shape;280;p30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1" name="Google Shape;281;p30"/>
          <p:cNvGrpSpPr/>
          <p:nvPr/>
        </p:nvGrpSpPr>
        <p:grpSpPr>
          <a:xfrm>
            <a:off x="2201940" y="3634164"/>
            <a:ext cx="428322" cy="369332"/>
            <a:chOff x="747346" y="2971800"/>
            <a:chExt cx="428322" cy="369332"/>
          </a:xfrm>
        </p:grpSpPr>
        <p:sp>
          <p:nvSpPr>
            <p:cNvPr id="282" name="Google Shape;282;p30"/>
            <p:cNvSpPr txBox="1"/>
            <p:nvPr/>
          </p:nvSpPr>
          <p:spPr>
            <a:xfrm>
              <a:off x="747346" y="2971800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r>
                <a:rPr baseline="-25000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3" name="Google Shape;283;p30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4" name="Google Shape;284;p30"/>
          <p:cNvSpPr txBox="1"/>
          <p:nvPr/>
        </p:nvSpPr>
        <p:spPr>
          <a:xfrm>
            <a:off x="6653750" y="976276"/>
            <a:ext cx="1282467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5" name="Google Shape;285;p30"/>
          <p:cNvSpPr txBox="1"/>
          <p:nvPr/>
        </p:nvSpPr>
        <p:spPr>
          <a:xfrm>
            <a:off x="6248400" y="669577"/>
            <a:ext cx="26360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H0 : Systèmes continus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 : Cinétique de Haldane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Différentes représentations possibles / </a:t>
            </a:r>
            <a:r>
              <a:rPr lang="fr-FR">
                <a:solidFill>
                  <a:srgbClr val="275662"/>
                </a:solidFill>
              </a:rPr>
              <a:t>Different possible representations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1241037" y="5336952"/>
            <a:ext cx="6645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Diagramme opératoire : la CI détermine le point d’équilibre vers lequel on va – le point d’équilibre fonctionnel OU LE lessivage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1115535"/>
            <a:ext cx="5372100" cy="402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31"/>
          <p:cNvCxnSpPr/>
          <p:nvPr/>
        </p:nvCxnSpPr>
        <p:spPr>
          <a:xfrm rot="10800000">
            <a:off x="4281854" y="3807080"/>
            <a:ext cx="0" cy="9583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95" name="Google Shape;295;p31"/>
          <p:cNvGrpSpPr/>
          <p:nvPr/>
        </p:nvGrpSpPr>
        <p:grpSpPr>
          <a:xfrm>
            <a:off x="4071700" y="4853316"/>
            <a:ext cx="497252" cy="369332"/>
            <a:chOff x="747346" y="2971800"/>
            <a:chExt cx="497252" cy="369332"/>
          </a:xfrm>
        </p:grpSpPr>
        <p:sp>
          <p:nvSpPr>
            <p:cNvPr id="296" name="Google Shape;296;p31"/>
            <p:cNvSpPr txBox="1"/>
            <p:nvPr/>
          </p:nvSpPr>
          <p:spPr>
            <a:xfrm>
              <a:off x="747346" y="2971800"/>
              <a:ext cx="4972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aseline="-25000"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</a:t>
              </a:r>
              <a:r>
                <a:rPr baseline="-25000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97" name="Google Shape;297;p31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298" name="Google Shape;298;p31"/>
          <p:cNvCxnSpPr/>
          <p:nvPr/>
        </p:nvCxnSpPr>
        <p:spPr>
          <a:xfrm>
            <a:off x="2675797" y="2500008"/>
            <a:ext cx="1617785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31"/>
          <p:cNvCxnSpPr/>
          <p:nvPr/>
        </p:nvCxnSpPr>
        <p:spPr>
          <a:xfrm flipH="1" rot="10800000">
            <a:off x="4281854" y="2500008"/>
            <a:ext cx="11728" cy="130707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00" name="Google Shape;300;p31"/>
          <p:cNvGrpSpPr/>
          <p:nvPr/>
        </p:nvGrpSpPr>
        <p:grpSpPr>
          <a:xfrm>
            <a:off x="2213668" y="2327092"/>
            <a:ext cx="428322" cy="369332"/>
            <a:chOff x="747346" y="2971800"/>
            <a:chExt cx="428322" cy="369332"/>
          </a:xfrm>
        </p:grpSpPr>
        <p:sp>
          <p:nvSpPr>
            <p:cNvPr id="301" name="Google Shape;301;p31"/>
            <p:cNvSpPr txBox="1"/>
            <p:nvPr/>
          </p:nvSpPr>
          <p:spPr>
            <a:xfrm>
              <a:off x="747346" y="2971800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r>
                <a:rPr baseline="-25000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2" name="Google Shape;302;p31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3" name="Google Shape;303;p31"/>
          <p:cNvSpPr txBox="1"/>
          <p:nvPr/>
        </p:nvSpPr>
        <p:spPr>
          <a:xfrm>
            <a:off x="6653750" y="976276"/>
            <a:ext cx="1282467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4" name="Google Shape;304;p31"/>
          <p:cNvSpPr txBox="1"/>
          <p:nvPr/>
        </p:nvSpPr>
        <p:spPr>
          <a:xfrm>
            <a:off x="6248400" y="669577"/>
            <a:ext cx="26360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H0 : Systèmes continus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 : Cinétique de Haldane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Condition de stabilité / </a:t>
            </a:r>
            <a:r>
              <a:rPr lang="fr-FR">
                <a:solidFill>
                  <a:srgbClr val="275662"/>
                </a:solidFill>
              </a:rPr>
              <a:t>Stability condition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1241037" y="5389704"/>
            <a:ext cx="6645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Diagramme opératoire : condition de stabilité des points d’équilibre en fonction des couples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D,S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224" y="1731149"/>
            <a:ext cx="3723214" cy="290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3935" y="1731149"/>
            <a:ext cx="3407847" cy="29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/>
        </p:nvSpPr>
        <p:spPr>
          <a:xfrm>
            <a:off x="6653750" y="976276"/>
            <a:ext cx="1282467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5" name="Google Shape;315;p32"/>
          <p:cNvSpPr txBox="1"/>
          <p:nvPr/>
        </p:nvSpPr>
        <p:spPr>
          <a:xfrm>
            <a:off x="6248400" y="669577"/>
            <a:ext cx="26360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H0 : Systèmes continus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 : Cinétique de Haldane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Condition de stabilité / </a:t>
            </a:r>
            <a:r>
              <a:rPr lang="fr-FR">
                <a:solidFill>
                  <a:srgbClr val="275662"/>
                </a:solidFill>
              </a:rPr>
              <a:t>Stability condition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1241037" y="5389704"/>
            <a:ext cx="6645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Diagramme opératoire : condition de stabilité des points d’équilibre en fonction des couples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D,S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8169" y="1768890"/>
            <a:ext cx="3681953" cy="287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725" y="1761269"/>
            <a:ext cx="3487603" cy="280533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3"/>
          <p:cNvSpPr txBox="1"/>
          <p:nvPr/>
        </p:nvSpPr>
        <p:spPr>
          <a:xfrm>
            <a:off x="6653750" y="976276"/>
            <a:ext cx="1282467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33"/>
          <p:cNvSpPr txBox="1"/>
          <p:nvPr/>
        </p:nvSpPr>
        <p:spPr>
          <a:xfrm>
            <a:off x="6248400" y="669577"/>
            <a:ext cx="26360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H0 : Systèmes continus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 : Cinétique de Haldane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Généralités / </a:t>
            </a:r>
            <a:r>
              <a:rPr lang="fr-FR">
                <a:solidFill>
                  <a:srgbClr val="275662"/>
                </a:solidFill>
              </a:rPr>
              <a:t>General considerations</a:t>
            </a:r>
            <a:br>
              <a:rPr lang="fr-FR"/>
            </a:br>
            <a:endParaRPr/>
          </a:p>
        </p:txBody>
      </p:sp>
      <p:pic>
        <p:nvPicPr>
          <p:cNvPr descr="C:\WINDOWS\da_sbr.jpg"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9671" y="1248531"/>
            <a:ext cx="1992313" cy="26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>
            <a:off x="2057400" y="2686075"/>
            <a:ext cx="1512271" cy="131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89" name="Google Shape;89;p16"/>
          <p:cNvSpPr txBox="1"/>
          <p:nvPr/>
        </p:nvSpPr>
        <p:spPr>
          <a:xfrm>
            <a:off x="1384810" y="2133947"/>
            <a:ext cx="13644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 Entrées »</a:t>
            </a:r>
            <a:endParaRPr baseline="-25000"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5561984" y="2699264"/>
            <a:ext cx="144548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91" name="Google Shape;91;p16"/>
          <p:cNvSpPr txBox="1"/>
          <p:nvPr/>
        </p:nvSpPr>
        <p:spPr>
          <a:xfrm>
            <a:off x="6372810" y="2136883"/>
            <a:ext cx="12875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 Sorties »</a:t>
            </a:r>
            <a:endParaRPr baseline="-25000"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825" y="5105984"/>
            <a:ext cx="5703888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7938" y="5918784"/>
            <a:ext cx="3494087" cy="3349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3933410" y="4229100"/>
            <a:ext cx="1282467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Stratégie de stabilisation / </a:t>
            </a:r>
            <a:r>
              <a:rPr lang="fr-FR">
                <a:solidFill>
                  <a:srgbClr val="275662"/>
                </a:solidFill>
              </a:rPr>
              <a:t>Stabilization strategy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1241037" y="5389704"/>
            <a:ext cx="6645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Diagramme opératoire : une stratégie de contrôle pour stabiliser est de baisser le taux de dilution!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1115535"/>
            <a:ext cx="5372100" cy="402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34"/>
          <p:cNvCxnSpPr/>
          <p:nvPr/>
        </p:nvCxnSpPr>
        <p:spPr>
          <a:xfrm rot="10800000">
            <a:off x="4914878" y="3807080"/>
            <a:ext cx="0" cy="9583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36" name="Google Shape;336;p34"/>
          <p:cNvGrpSpPr/>
          <p:nvPr/>
        </p:nvGrpSpPr>
        <p:grpSpPr>
          <a:xfrm>
            <a:off x="4704724" y="4853316"/>
            <a:ext cx="420308" cy="369332"/>
            <a:chOff x="747346" y="2971800"/>
            <a:chExt cx="420308" cy="369332"/>
          </a:xfrm>
        </p:grpSpPr>
        <p:sp>
          <p:nvSpPr>
            <p:cNvPr id="337" name="Google Shape;337;p34"/>
            <p:cNvSpPr txBox="1"/>
            <p:nvPr/>
          </p:nvSpPr>
          <p:spPr>
            <a:xfrm>
              <a:off x="747346" y="2971800"/>
              <a:ext cx="4203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aseline="-25000"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38" name="Google Shape;338;p34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39" name="Google Shape;339;p34"/>
          <p:cNvCxnSpPr/>
          <p:nvPr/>
        </p:nvCxnSpPr>
        <p:spPr>
          <a:xfrm>
            <a:off x="2675797" y="2500008"/>
            <a:ext cx="2239081" cy="1175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34"/>
          <p:cNvCxnSpPr/>
          <p:nvPr/>
        </p:nvCxnSpPr>
        <p:spPr>
          <a:xfrm flipH="1" rot="10800000">
            <a:off x="4914878" y="2500008"/>
            <a:ext cx="11728" cy="130707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41" name="Google Shape;341;p34"/>
          <p:cNvGrpSpPr/>
          <p:nvPr/>
        </p:nvGrpSpPr>
        <p:grpSpPr>
          <a:xfrm>
            <a:off x="2213668" y="2327092"/>
            <a:ext cx="351378" cy="369332"/>
            <a:chOff x="747346" y="2971800"/>
            <a:chExt cx="351378" cy="369332"/>
          </a:xfrm>
        </p:grpSpPr>
        <p:sp>
          <p:nvSpPr>
            <p:cNvPr id="342" name="Google Shape;342;p34"/>
            <p:cNvSpPr txBox="1"/>
            <p:nvPr/>
          </p:nvSpPr>
          <p:spPr>
            <a:xfrm>
              <a:off x="747346" y="2971800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3" name="Google Shape;343;p34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4" name="Google Shape;344;p34"/>
          <p:cNvSpPr/>
          <p:nvPr/>
        </p:nvSpPr>
        <p:spPr>
          <a:xfrm>
            <a:off x="2248838" y="2699242"/>
            <a:ext cx="254664" cy="87043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34"/>
          <p:cNvGrpSpPr/>
          <p:nvPr/>
        </p:nvGrpSpPr>
        <p:grpSpPr>
          <a:xfrm>
            <a:off x="2207812" y="3675204"/>
            <a:ext cx="351378" cy="369332"/>
            <a:chOff x="747346" y="2971800"/>
            <a:chExt cx="351378" cy="369332"/>
          </a:xfrm>
        </p:grpSpPr>
        <p:sp>
          <p:nvSpPr>
            <p:cNvPr id="346" name="Google Shape;346;p34"/>
            <p:cNvSpPr txBox="1"/>
            <p:nvPr/>
          </p:nvSpPr>
          <p:spPr>
            <a:xfrm>
              <a:off x="747346" y="2971800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7" name="Google Shape;347;p34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48" name="Google Shape;348;p34"/>
          <p:cNvCxnSpPr/>
          <p:nvPr/>
        </p:nvCxnSpPr>
        <p:spPr>
          <a:xfrm>
            <a:off x="2678733" y="3839328"/>
            <a:ext cx="2239081" cy="1175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49" name="Google Shape;349;p34"/>
          <p:cNvSpPr/>
          <p:nvPr/>
        </p:nvSpPr>
        <p:spPr>
          <a:xfrm>
            <a:off x="6163368" y="3059703"/>
            <a:ext cx="536430" cy="1226558"/>
          </a:xfrm>
          <a:custGeom>
            <a:rect b="b" l="l" r="r" t="t"/>
            <a:pathLst>
              <a:path extrusionOk="0" h="1371600" w="536430">
                <a:moveTo>
                  <a:pt x="0" y="0"/>
                </a:moveTo>
                <a:cubicBezTo>
                  <a:pt x="265234" y="329711"/>
                  <a:pt x="530469" y="659423"/>
                  <a:pt x="536331" y="888023"/>
                </a:cubicBezTo>
                <a:cubicBezTo>
                  <a:pt x="542193" y="1116623"/>
                  <a:pt x="288681" y="1244111"/>
                  <a:pt x="35170" y="137160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4"/>
          <p:cNvSpPr txBox="1"/>
          <p:nvPr/>
        </p:nvSpPr>
        <p:spPr>
          <a:xfrm>
            <a:off x="6653750" y="976276"/>
            <a:ext cx="1282467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1" name="Google Shape;351;p34"/>
          <p:cNvSpPr txBox="1"/>
          <p:nvPr/>
        </p:nvSpPr>
        <p:spPr>
          <a:xfrm>
            <a:off x="6248400" y="669577"/>
            <a:ext cx="26360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H0 : Systèmes continus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 : Cinétique de Haldane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Stratégie de stabilisation / </a:t>
            </a:r>
            <a:r>
              <a:rPr lang="fr-FR">
                <a:solidFill>
                  <a:srgbClr val="275662"/>
                </a:solidFill>
              </a:rPr>
              <a:t>Stabilization strategy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4" y="1651050"/>
            <a:ext cx="7934325" cy="353531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/>
          <p:nvPr/>
        </p:nvSpPr>
        <p:spPr>
          <a:xfrm>
            <a:off x="5229225" y="3581400"/>
            <a:ext cx="1028700" cy="55245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Stratégie de stabilisation / </a:t>
            </a:r>
            <a:r>
              <a:rPr lang="fr-FR">
                <a:solidFill>
                  <a:srgbClr val="275662"/>
                </a:solidFill>
              </a:rPr>
              <a:t>Stabilization strategy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366" name="Google Shape;36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38" y="1201738"/>
            <a:ext cx="4498975" cy="44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/>
          <p:nvPr/>
        </p:nvSpPr>
        <p:spPr>
          <a:xfrm rot="-955197">
            <a:off x="433388" y="3049588"/>
            <a:ext cx="3140075" cy="1633537"/>
          </a:xfrm>
          <a:prstGeom prst="ellipse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4926013" y="1961434"/>
            <a:ext cx="6858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baseline="-25000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1317625" y="1122363"/>
            <a:ext cx="2335213" cy="1633537"/>
          </a:xfrm>
          <a:prstGeom prst="ellipse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3586609" y="1057552"/>
            <a:ext cx="6858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baseline="-25000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71" name="Google Shape;371;p36"/>
          <p:cNvSpPr txBox="1"/>
          <p:nvPr/>
        </p:nvSpPr>
        <p:spPr>
          <a:xfrm>
            <a:off x="2188102" y="4712830"/>
            <a:ext cx="6858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baseline="-25000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72" name="Google Shape;372;p36"/>
          <p:cNvSpPr/>
          <p:nvPr/>
        </p:nvSpPr>
        <p:spPr>
          <a:xfrm>
            <a:off x="520700" y="1651000"/>
            <a:ext cx="787400" cy="2659063"/>
          </a:xfrm>
          <a:prstGeom prst="curvedRightArrow">
            <a:avLst>
              <a:gd fmla="val 67540" name="adj1"/>
              <a:gd fmla="val 135081" name="adj2"/>
              <a:gd fmla="val 33333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2678113" y="4021138"/>
            <a:ext cx="1160462" cy="2041525"/>
          </a:xfrm>
          <a:prstGeom prst="curvedLeftArrow">
            <a:avLst>
              <a:gd fmla="val 35185" name="adj1"/>
              <a:gd fmla="val 70369" name="adj2"/>
              <a:gd fmla="val 33333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790695" y="5439596"/>
            <a:ext cx="19145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aseline="-25000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+CO</a:t>
            </a:r>
            <a:r>
              <a:rPr baseline="-25000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6"/>
          <p:cNvSpPr txBox="1"/>
          <p:nvPr/>
        </p:nvSpPr>
        <p:spPr>
          <a:xfrm>
            <a:off x="4926013" y="4792732"/>
            <a:ext cx="6858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baseline="-25000" lang="fr-F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7863" y="2991671"/>
            <a:ext cx="24955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5500" y="1500188"/>
            <a:ext cx="21590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6375" y="4154488"/>
            <a:ext cx="3427413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Diagramme opératoire / </a:t>
            </a:r>
            <a:r>
              <a:rPr lang="fr-FR">
                <a:solidFill>
                  <a:srgbClr val="275662"/>
                </a:solidFill>
              </a:rPr>
              <a:t>Operatory diagram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385" name="Google Shape;3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4846" y="4028298"/>
            <a:ext cx="4611322" cy="240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23" y="931718"/>
            <a:ext cx="3667492" cy="3096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37"/>
          <p:cNvCxnSpPr/>
          <p:nvPr/>
        </p:nvCxnSpPr>
        <p:spPr>
          <a:xfrm rot="10800000">
            <a:off x="3780693" y="3358662"/>
            <a:ext cx="1648557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88" name="Google Shape;388;p37"/>
          <p:cNvSpPr txBox="1"/>
          <p:nvPr/>
        </p:nvSpPr>
        <p:spPr>
          <a:xfrm>
            <a:off x="5503985" y="3173996"/>
            <a:ext cx="3563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seul équilibre fonctionnel stable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37"/>
          <p:cNvCxnSpPr/>
          <p:nvPr/>
        </p:nvCxnSpPr>
        <p:spPr>
          <a:xfrm flipH="1">
            <a:off x="3933092" y="2535138"/>
            <a:ext cx="1723293" cy="31652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90" name="Google Shape;390;p37"/>
          <p:cNvSpPr txBox="1"/>
          <p:nvPr/>
        </p:nvSpPr>
        <p:spPr>
          <a:xfrm>
            <a:off x="5656385" y="2324068"/>
            <a:ext cx="1104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Bistabilité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1303" y="811019"/>
            <a:ext cx="2139810" cy="239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Diagramme opératoire / </a:t>
            </a:r>
            <a:r>
              <a:rPr lang="fr-FR">
                <a:solidFill>
                  <a:srgbClr val="275662"/>
                </a:solidFill>
              </a:rPr>
              <a:t>Operatory diagram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398" name="Google Shape;3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415" y="3935861"/>
            <a:ext cx="4806745" cy="247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905" y="1046284"/>
            <a:ext cx="4702598" cy="282825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8"/>
          <p:cNvSpPr txBox="1"/>
          <p:nvPr/>
        </p:nvSpPr>
        <p:spPr>
          <a:xfrm>
            <a:off x="743845" y="3764280"/>
            <a:ext cx="286803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Rque</a:t>
            </a: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on ne « voit plus » le taux de croissance sur le diagramme (c’est plus compliqué)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734" y="4488179"/>
            <a:ext cx="2129756" cy="1597317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8"/>
          <p:cNvSpPr/>
          <p:nvPr/>
        </p:nvSpPr>
        <p:spPr>
          <a:xfrm>
            <a:off x="5074920" y="1046284"/>
            <a:ext cx="89583" cy="122946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8"/>
          <p:cNvSpPr txBox="1"/>
          <p:nvPr/>
        </p:nvSpPr>
        <p:spPr>
          <a:xfrm>
            <a:off x="1492637" y="5418736"/>
            <a:ext cx="1282467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04" name="Google Shape;40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38648" y="869866"/>
            <a:ext cx="1283212" cy="65187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 txBox="1"/>
          <p:nvPr/>
        </p:nvSpPr>
        <p:spPr>
          <a:xfrm>
            <a:off x="5468814" y="2778341"/>
            <a:ext cx="3563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seul équilibre fonctionnel stable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8"/>
          <p:cNvSpPr txBox="1"/>
          <p:nvPr/>
        </p:nvSpPr>
        <p:spPr>
          <a:xfrm>
            <a:off x="6519486" y="2091078"/>
            <a:ext cx="1104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Bistabilité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7" name="Google Shape;407;p38"/>
          <p:cNvCxnSpPr/>
          <p:nvPr/>
        </p:nvCxnSpPr>
        <p:spPr>
          <a:xfrm flipH="1">
            <a:off x="4869180" y="2302148"/>
            <a:ext cx="1593166" cy="25817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8" name="Google Shape;408;p38"/>
          <p:cNvCxnSpPr/>
          <p:nvPr/>
        </p:nvCxnSpPr>
        <p:spPr>
          <a:xfrm flipH="1">
            <a:off x="4625340" y="2963007"/>
            <a:ext cx="776068" cy="158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09" name="Google Shape;409;p38"/>
          <p:cNvSpPr txBox="1"/>
          <p:nvPr/>
        </p:nvSpPr>
        <p:spPr>
          <a:xfrm>
            <a:off x="6908106" y="1237638"/>
            <a:ext cx="7905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flipH="1">
            <a:off x="5341620" y="1448708"/>
            <a:ext cx="1509347" cy="21230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11" name="Google Shape;411;p38"/>
          <p:cNvSpPr txBox="1"/>
          <p:nvPr/>
        </p:nvSpPr>
        <p:spPr>
          <a:xfrm>
            <a:off x="4305300" y="6406570"/>
            <a:ext cx="3990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Cascade de 2 réactions avec </a:t>
            </a: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aseline="-25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Contois!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Diagramme opératoire / </a:t>
            </a:r>
            <a:r>
              <a:rPr lang="fr-FR">
                <a:solidFill>
                  <a:srgbClr val="275662"/>
                </a:solidFill>
              </a:rPr>
              <a:t>Operatory diagram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418" name="Google Shape;4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2610"/>
            <a:ext cx="4152900" cy="185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9"/>
          <p:cNvPicPr preferRelativeResize="0"/>
          <p:nvPr/>
        </p:nvPicPr>
        <p:blipFill rotWithShape="1">
          <a:blip r:embed="rId4">
            <a:alphaModFix/>
          </a:blip>
          <a:srcRect b="40859" l="34630" r="13229" t="0"/>
          <a:stretch/>
        </p:blipFill>
        <p:spPr>
          <a:xfrm>
            <a:off x="2657472" y="3775969"/>
            <a:ext cx="3829051" cy="94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3415" y="5050754"/>
            <a:ext cx="361716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2379" y="931810"/>
            <a:ext cx="4844945" cy="222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Diagramme opératoire / </a:t>
            </a:r>
            <a:r>
              <a:rPr lang="fr-FR">
                <a:solidFill>
                  <a:srgbClr val="275662"/>
                </a:solidFill>
              </a:rPr>
              <a:t>Operatory diagram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428" name="Google Shape;4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" y="1249575"/>
            <a:ext cx="7658100" cy="43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7558" y="5934571"/>
            <a:ext cx="2528883" cy="26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Diagramme opératoire / </a:t>
            </a:r>
            <a:r>
              <a:rPr lang="fr-FR">
                <a:solidFill>
                  <a:srgbClr val="275662"/>
                </a:solidFill>
              </a:rPr>
              <a:t>Operatory diagram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436" name="Google Shape;4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8672" y="1609724"/>
            <a:ext cx="3582877" cy="3624263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1"/>
          <p:cNvSpPr txBox="1"/>
          <p:nvPr/>
        </p:nvSpPr>
        <p:spPr>
          <a:xfrm>
            <a:off x="2053239" y="5457825"/>
            <a:ext cx="827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 (B)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1"/>
          <p:cNvSpPr txBox="1"/>
          <p:nvPr/>
        </p:nvSpPr>
        <p:spPr>
          <a:xfrm>
            <a:off x="6387177" y="5457825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 (C)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86" y="844539"/>
            <a:ext cx="3533777" cy="351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7258" y="4453660"/>
            <a:ext cx="2039432" cy="100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Systèmes considérés / </a:t>
            </a:r>
            <a:r>
              <a:rPr lang="fr-FR">
                <a:solidFill>
                  <a:srgbClr val="275662"/>
                </a:solidFill>
              </a:rPr>
              <a:t>System under interest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447" name="Google Shape;447;p42"/>
          <p:cNvSpPr txBox="1"/>
          <p:nvPr/>
        </p:nvSpPr>
        <p:spPr>
          <a:xfrm>
            <a:off x="2110173" y="2825273"/>
            <a:ext cx="4906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inhibition de la seconde étape par le substrat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42"/>
          <p:cNvPicPr preferRelativeResize="0"/>
          <p:nvPr/>
        </p:nvPicPr>
        <p:blipFill rotWithShape="1">
          <a:blip r:embed="rId3">
            <a:alphaModFix/>
          </a:blip>
          <a:srcRect b="22318" l="0" r="23575" t="0"/>
          <a:stretch/>
        </p:blipFill>
        <p:spPr>
          <a:xfrm>
            <a:off x="1237749" y="3524979"/>
            <a:ext cx="2938586" cy="22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9490" y="4155996"/>
            <a:ext cx="1859207" cy="90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2603" y="1503729"/>
            <a:ext cx="1821609" cy="9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2"/>
          <p:cNvSpPr txBox="1"/>
          <p:nvPr/>
        </p:nvSpPr>
        <p:spPr>
          <a:xfrm>
            <a:off x="1363980" y="1783080"/>
            <a:ext cx="445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2"/>
          <p:cNvSpPr txBox="1"/>
          <p:nvPr/>
        </p:nvSpPr>
        <p:spPr>
          <a:xfrm>
            <a:off x="1363980" y="2834640"/>
            <a:ext cx="445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</a:t>
            </a:r>
            <a:endParaRPr/>
          </a:p>
        </p:txBody>
      </p:sp>
      <p:sp>
        <p:nvSpPr>
          <p:cNvPr id="453" name="Google Shape;453;p42"/>
          <p:cNvSpPr txBox="1"/>
          <p:nvPr/>
        </p:nvSpPr>
        <p:spPr>
          <a:xfrm>
            <a:off x="1356360" y="1134397"/>
            <a:ext cx="23394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H0 : Systèmes continus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43"/>
          <p:cNvGrpSpPr/>
          <p:nvPr/>
        </p:nvGrpSpPr>
        <p:grpSpPr>
          <a:xfrm>
            <a:off x="504825" y="4332297"/>
            <a:ext cx="8077201" cy="1147763"/>
            <a:chOff x="318" y="2873"/>
            <a:chExt cx="5088" cy="723"/>
          </a:xfrm>
        </p:grpSpPr>
        <p:pic>
          <p:nvPicPr>
            <p:cNvPr id="460" name="Google Shape;460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8" y="2873"/>
              <a:ext cx="3593" cy="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05" y="3385"/>
              <a:ext cx="2201" cy="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p4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Systèmes considérés / </a:t>
            </a:r>
            <a:r>
              <a:rPr lang="fr-FR">
                <a:solidFill>
                  <a:srgbClr val="275662"/>
                </a:solidFill>
              </a:rPr>
              <a:t>System under interest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463" name="Google Shape;463;p43"/>
          <p:cNvSpPr/>
          <p:nvPr/>
        </p:nvSpPr>
        <p:spPr>
          <a:xfrm>
            <a:off x="2982074" y="2238140"/>
            <a:ext cx="21336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</a:t>
            </a:r>
            <a:r>
              <a:rPr baseline="-2500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V=Cte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3"/>
          <p:cNvSpPr/>
          <p:nvPr/>
        </p:nvSpPr>
        <p:spPr>
          <a:xfrm>
            <a:off x="1915274" y="1780940"/>
            <a:ext cx="1676400" cy="457200"/>
          </a:xfrm>
          <a:custGeom>
            <a:rect b="b" l="l" r="r" t="t"/>
            <a:pathLst>
              <a:path extrusionOk="0" h="288" w="1056">
                <a:moveTo>
                  <a:pt x="0" y="0"/>
                </a:moveTo>
                <a:lnTo>
                  <a:pt x="1056" y="0"/>
                </a:lnTo>
                <a:lnTo>
                  <a:pt x="1056" y="288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3"/>
          <p:cNvSpPr/>
          <p:nvPr/>
        </p:nvSpPr>
        <p:spPr>
          <a:xfrm>
            <a:off x="4506074" y="3152540"/>
            <a:ext cx="1447800" cy="457200"/>
          </a:xfrm>
          <a:custGeom>
            <a:rect b="b" l="l" r="r" t="t"/>
            <a:pathLst>
              <a:path extrusionOk="0" h="288" w="912">
                <a:moveTo>
                  <a:pt x="0" y="0"/>
                </a:moveTo>
                <a:lnTo>
                  <a:pt x="0" y="288"/>
                </a:lnTo>
                <a:lnTo>
                  <a:pt x="912" y="288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5877674" y="3165601"/>
            <a:ext cx="3635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aseline="-25000"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1639778" y="1184411"/>
            <a:ext cx="3635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aseline="-25000"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1643811" y="1915083"/>
            <a:ext cx="542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in2</a:t>
            </a:r>
            <a:endParaRPr baseline="-25000"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3"/>
          <p:cNvSpPr txBox="1"/>
          <p:nvPr/>
        </p:nvSpPr>
        <p:spPr>
          <a:xfrm>
            <a:off x="5092857" y="3651015"/>
            <a:ext cx="2223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X</a:t>
            </a:r>
            <a:r>
              <a:rPr baseline="-25000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</a:t>
            </a:r>
            <a:r>
              <a:rPr baseline="-25000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X</a:t>
            </a:r>
            <a:r>
              <a:rPr baseline="-25000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pic>
        <p:nvPicPr>
          <p:cNvPr id="470" name="Google Shape;47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9223" y="1184411"/>
            <a:ext cx="1821609" cy="92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Systèmes considérés / </a:t>
            </a:r>
            <a:r>
              <a:rPr lang="fr-FR">
                <a:solidFill>
                  <a:srgbClr val="275662"/>
                </a:solidFill>
              </a:rPr>
              <a:t>System under interest</a:t>
            </a:r>
            <a:br>
              <a:rPr lang="fr-FR"/>
            </a:b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2867778" y="3126132"/>
            <a:ext cx="21336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S, X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V=C</a:t>
            </a:r>
            <a:r>
              <a:rPr baseline="30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endParaRPr baseline="30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1800978" y="2668932"/>
            <a:ext cx="1676400" cy="457200"/>
          </a:xfrm>
          <a:custGeom>
            <a:rect b="b" l="l" r="r" t="t"/>
            <a:pathLst>
              <a:path extrusionOk="0" h="288" w="1056">
                <a:moveTo>
                  <a:pt x="0" y="0"/>
                </a:moveTo>
                <a:lnTo>
                  <a:pt x="1056" y="0"/>
                </a:lnTo>
                <a:lnTo>
                  <a:pt x="1056" y="288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391778" y="4040532"/>
            <a:ext cx="1447800" cy="457200"/>
          </a:xfrm>
          <a:custGeom>
            <a:rect b="b" l="l" r="r" t="t"/>
            <a:pathLst>
              <a:path extrusionOk="0" h="288" w="912">
                <a:moveTo>
                  <a:pt x="0" y="0"/>
                </a:moveTo>
                <a:lnTo>
                  <a:pt x="0" y="288"/>
                </a:lnTo>
                <a:lnTo>
                  <a:pt x="912" y="288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282" y="1924457"/>
            <a:ext cx="1793021" cy="6156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7"/>
          <p:cNvGrpSpPr/>
          <p:nvPr/>
        </p:nvGrpSpPr>
        <p:grpSpPr>
          <a:xfrm>
            <a:off x="5959440" y="3190295"/>
            <a:ext cx="1698660" cy="2614874"/>
            <a:chOff x="5959440" y="3190295"/>
            <a:chExt cx="1698660" cy="2614874"/>
          </a:xfrm>
        </p:grpSpPr>
        <p:pic>
          <p:nvPicPr>
            <p:cNvPr id="106" name="Google Shape;106;p17"/>
            <p:cNvPicPr preferRelativeResize="0"/>
            <p:nvPr/>
          </p:nvPicPr>
          <p:blipFill rotWithShape="1">
            <a:blip r:embed="rId4">
              <a:alphaModFix/>
            </a:blip>
            <a:srcRect b="22493" l="0" r="62250" t="0"/>
            <a:stretch/>
          </p:blipFill>
          <p:spPr>
            <a:xfrm>
              <a:off x="5959440" y="3190295"/>
              <a:ext cx="1698660" cy="2614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7"/>
            <p:cNvSpPr/>
            <p:nvPr/>
          </p:nvSpPr>
          <p:spPr>
            <a:xfrm>
              <a:off x="6084277" y="3583332"/>
              <a:ext cx="237392" cy="457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030059" y="4984240"/>
              <a:ext cx="237392" cy="457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7"/>
          <p:cNvSpPr/>
          <p:nvPr/>
        </p:nvSpPr>
        <p:spPr>
          <a:xfrm>
            <a:off x="4506825" y="2237572"/>
            <a:ext cx="12177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10" name="Google Shape;110;p17"/>
          <p:cNvCxnSpPr/>
          <p:nvPr/>
        </p:nvCxnSpPr>
        <p:spPr>
          <a:xfrm>
            <a:off x="5212080" y="2668932"/>
            <a:ext cx="1203960" cy="72196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11" name="Google Shape;111;p17"/>
          <p:cNvCxnSpPr/>
          <p:nvPr/>
        </p:nvCxnSpPr>
        <p:spPr>
          <a:xfrm>
            <a:off x="5212080" y="2668932"/>
            <a:ext cx="1203960" cy="224596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12" name="Google Shape;112;p17"/>
          <p:cNvSpPr txBox="1"/>
          <p:nvPr/>
        </p:nvSpPr>
        <p:spPr>
          <a:xfrm>
            <a:off x="7759834" y="4136020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7754888" y="5362840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Résultat / </a:t>
            </a:r>
            <a:r>
              <a:rPr lang="fr-FR">
                <a:solidFill>
                  <a:srgbClr val="275662"/>
                </a:solidFill>
              </a:rPr>
              <a:t>Main result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477" name="Google Shape;477;p44"/>
          <p:cNvSpPr txBox="1"/>
          <p:nvPr/>
        </p:nvSpPr>
        <p:spPr>
          <a:xfrm>
            <a:off x="1011119" y="5002822"/>
            <a:ext cx="711297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système à deux étapes, dont la seconde est inhibée par son propre substrat peut être stabilisé en augmentant le taux de dilution</a:t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44"/>
          <p:cNvPicPr preferRelativeResize="0"/>
          <p:nvPr/>
        </p:nvPicPr>
        <p:blipFill rotWithShape="1">
          <a:blip r:embed="rId3">
            <a:alphaModFix/>
          </a:blip>
          <a:srcRect b="0" l="52702" r="0" t="36748"/>
          <a:stretch/>
        </p:blipFill>
        <p:spPr>
          <a:xfrm>
            <a:off x="3005237" y="1195805"/>
            <a:ext cx="4252315" cy="342020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4"/>
          <p:cNvSpPr txBox="1"/>
          <p:nvPr/>
        </p:nvSpPr>
        <p:spPr>
          <a:xfrm>
            <a:off x="5443886" y="1727713"/>
            <a:ext cx="1104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Bistabilité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4"/>
          <p:cNvSpPr txBox="1"/>
          <p:nvPr/>
        </p:nvSpPr>
        <p:spPr>
          <a:xfrm>
            <a:off x="3270712" y="3121266"/>
            <a:ext cx="3563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seul équilibre fonctionnel stable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1" name="Google Shape;481;p44"/>
          <p:cNvCxnSpPr/>
          <p:nvPr/>
        </p:nvCxnSpPr>
        <p:spPr>
          <a:xfrm rot="10800000">
            <a:off x="4554372" y="1090299"/>
            <a:ext cx="18" cy="305093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p44"/>
          <p:cNvCxnSpPr/>
          <p:nvPr/>
        </p:nvCxnSpPr>
        <p:spPr>
          <a:xfrm rot="10800000">
            <a:off x="2690422" y="1912380"/>
            <a:ext cx="1899118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483" name="Google Shape;483;p44"/>
          <p:cNvGrpSpPr/>
          <p:nvPr/>
        </p:nvGrpSpPr>
        <p:grpSpPr>
          <a:xfrm>
            <a:off x="4344218" y="4290701"/>
            <a:ext cx="420308" cy="369332"/>
            <a:chOff x="747346" y="2971800"/>
            <a:chExt cx="420308" cy="369332"/>
          </a:xfrm>
        </p:grpSpPr>
        <p:sp>
          <p:nvSpPr>
            <p:cNvPr id="484" name="Google Shape;484;p44"/>
            <p:cNvSpPr txBox="1"/>
            <p:nvPr/>
          </p:nvSpPr>
          <p:spPr>
            <a:xfrm>
              <a:off x="747346" y="2971800"/>
              <a:ext cx="4203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aseline="-25000"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85" name="Google Shape;485;p44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86" name="Google Shape;486;p44"/>
          <p:cNvGrpSpPr/>
          <p:nvPr/>
        </p:nvGrpSpPr>
        <p:grpSpPr>
          <a:xfrm>
            <a:off x="2310673" y="1727713"/>
            <a:ext cx="351378" cy="369332"/>
            <a:chOff x="747346" y="2971800"/>
            <a:chExt cx="351378" cy="369332"/>
          </a:xfrm>
        </p:grpSpPr>
        <p:sp>
          <p:nvSpPr>
            <p:cNvPr id="487" name="Google Shape;487;p44"/>
            <p:cNvSpPr txBox="1"/>
            <p:nvPr/>
          </p:nvSpPr>
          <p:spPr>
            <a:xfrm>
              <a:off x="747346" y="2971800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88" name="Google Shape;488;p44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89" name="Google Shape;489;p44"/>
          <p:cNvSpPr/>
          <p:nvPr/>
        </p:nvSpPr>
        <p:spPr>
          <a:xfrm>
            <a:off x="2363134" y="2114588"/>
            <a:ext cx="254664" cy="43521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44"/>
          <p:cNvGrpSpPr/>
          <p:nvPr/>
        </p:nvGrpSpPr>
        <p:grpSpPr>
          <a:xfrm>
            <a:off x="2322108" y="2681742"/>
            <a:ext cx="351378" cy="184666"/>
            <a:chOff x="747346" y="2971800"/>
            <a:chExt cx="351378" cy="369332"/>
          </a:xfrm>
        </p:grpSpPr>
        <p:sp>
          <p:nvSpPr>
            <p:cNvPr id="491" name="Google Shape;491;p44"/>
            <p:cNvSpPr txBox="1"/>
            <p:nvPr/>
          </p:nvSpPr>
          <p:spPr>
            <a:xfrm>
              <a:off x="747346" y="2971800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2" name="Google Shape;492;p44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493" name="Google Shape;493;p44"/>
          <p:cNvCxnSpPr/>
          <p:nvPr/>
        </p:nvCxnSpPr>
        <p:spPr>
          <a:xfrm>
            <a:off x="2793029" y="2819456"/>
            <a:ext cx="1796511" cy="1175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94" name="Google Shape;494;p44"/>
          <p:cNvSpPr/>
          <p:nvPr/>
        </p:nvSpPr>
        <p:spPr>
          <a:xfrm rot="10800000">
            <a:off x="1883482" y="1727712"/>
            <a:ext cx="254664" cy="18466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5" name="Google Shape;495;p44"/>
          <p:cNvCxnSpPr/>
          <p:nvPr/>
        </p:nvCxnSpPr>
        <p:spPr>
          <a:xfrm rot="10800000">
            <a:off x="2260262" y="1598788"/>
            <a:ext cx="232927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496" name="Google Shape;496;p44"/>
          <p:cNvGrpSpPr/>
          <p:nvPr/>
        </p:nvGrpSpPr>
        <p:grpSpPr>
          <a:xfrm>
            <a:off x="1848702" y="1402341"/>
            <a:ext cx="351378" cy="369332"/>
            <a:chOff x="747346" y="2971800"/>
            <a:chExt cx="351378" cy="369332"/>
          </a:xfrm>
        </p:grpSpPr>
        <p:sp>
          <p:nvSpPr>
            <p:cNvPr id="497" name="Google Shape;497;p44"/>
            <p:cNvSpPr txBox="1"/>
            <p:nvPr/>
          </p:nvSpPr>
          <p:spPr>
            <a:xfrm>
              <a:off x="747346" y="2971800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i="1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8" name="Google Shape;498;p44"/>
            <p:cNvCxnSpPr/>
            <p:nvPr/>
          </p:nvCxnSpPr>
          <p:spPr>
            <a:xfrm>
              <a:off x="844060" y="3015760"/>
              <a:ext cx="148608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499" name="Google Shape;49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4823" y="869866"/>
            <a:ext cx="1283212" cy="65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Résultat / </a:t>
            </a:r>
            <a:r>
              <a:rPr lang="fr-FR">
                <a:solidFill>
                  <a:srgbClr val="275662"/>
                </a:solidFill>
              </a:rPr>
              <a:t>Main result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506" name="Google Shape;506;p45"/>
          <p:cNvPicPr preferRelativeResize="0"/>
          <p:nvPr/>
        </p:nvPicPr>
        <p:blipFill rotWithShape="1">
          <a:blip r:embed="rId3">
            <a:alphaModFix/>
          </a:blip>
          <a:srcRect b="21084" l="0" r="24237" t="0"/>
          <a:stretch/>
        </p:blipFill>
        <p:spPr>
          <a:xfrm>
            <a:off x="2044699" y="1452194"/>
            <a:ext cx="5041900" cy="393748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5"/>
          <p:cNvSpPr txBox="1"/>
          <p:nvPr/>
        </p:nvSpPr>
        <p:spPr>
          <a:xfrm>
            <a:off x="914386" y="3235572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D=0,65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2423" y="855194"/>
            <a:ext cx="1283212" cy="651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9" name="Google Shape;509;p45"/>
          <p:cNvCxnSpPr/>
          <p:nvPr/>
        </p:nvCxnSpPr>
        <p:spPr>
          <a:xfrm rot="10800000">
            <a:off x="6035040" y="5021580"/>
            <a:ext cx="327660" cy="73914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10" name="Google Shape;510;p45"/>
          <p:cNvSpPr txBox="1"/>
          <p:nvPr/>
        </p:nvSpPr>
        <p:spPr>
          <a:xfrm>
            <a:off x="5540455" y="5764768"/>
            <a:ext cx="16444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Lessivage de </a:t>
            </a:r>
            <a:r>
              <a:rPr i="1" lang="fr-FR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Résultat / </a:t>
            </a:r>
            <a:r>
              <a:rPr lang="fr-FR">
                <a:solidFill>
                  <a:srgbClr val="275662"/>
                </a:solidFill>
              </a:rPr>
              <a:t>Main result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517" name="Google Shape;517;p46"/>
          <p:cNvPicPr preferRelativeResize="0"/>
          <p:nvPr/>
        </p:nvPicPr>
        <p:blipFill rotWithShape="1">
          <a:blip r:embed="rId3">
            <a:alphaModFix/>
          </a:blip>
          <a:srcRect b="22493" l="0" r="23972" t="0"/>
          <a:stretch/>
        </p:blipFill>
        <p:spPr>
          <a:xfrm>
            <a:off x="2035907" y="1091734"/>
            <a:ext cx="5059485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6"/>
          <p:cNvSpPr txBox="1"/>
          <p:nvPr/>
        </p:nvSpPr>
        <p:spPr>
          <a:xfrm>
            <a:off x="1011119" y="5055574"/>
            <a:ext cx="711297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stabilise…MAIS, sur les simulations réalisées, on n’est meilleur ni en rendement de traitement ni en activité qu’une stratégie où on baisse la charge!</a:t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6"/>
          <p:cNvSpPr txBox="1"/>
          <p:nvPr/>
        </p:nvSpPr>
        <p:spPr>
          <a:xfrm>
            <a:off x="228586" y="2540992"/>
            <a:ext cx="2066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D=0,65 pour t=0 à 100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D=0,74 pour t=100 à 600</a:t>
            </a:r>
            <a:endParaRPr/>
          </a:p>
        </p:txBody>
      </p:sp>
      <p:pic>
        <p:nvPicPr>
          <p:cNvPr id="520" name="Google Shape;52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2423" y="855194"/>
            <a:ext cx="1283212" cy="651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1" name="Google Shape;521;p46"/>
          <p:cNvCxnSpPr/>
          <p:nvPr/>
        </p:nvCxnSpPr>
        <p:spPr>
          <a:xfrm flipH="1" rot="10800000">
            <a:off x="2118360" y="2110740"/>
            <a:ext cx="937260" cy="914569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2118360" y="3025309"/>
            <a:ext cx="937260" cy="845651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3" name="Google Shape;523;p46"/>
          <p:cNvCxnSpPr/>
          <p:nvPr/>
        </p:nvCxnSpPr>
        <p:spPr>
          <a:xfrm flipH="1" rot="10800000">
            <a:off x="2118360" y="2255520"/>
            <a:ext cx="3291840" cy="769789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4" name="Google Shape;524;p46"/>
          <p:cNvCxnSpPr/>
          <p:nvPr/>
        </p:nvCxnSpPr>
        <p:spPr>
          <a:xfrm>
            <a:off x="2118360" y="3025309"/>
            <a:ext cx="3291840" cy="1493351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25" name="Google Shape;525;p46"/>
          <p:cNvSpPr txBox="1"/>
          <p:nvPr/>
        </p:nvSpPr>
        <p:spPr>
          <a:xfrm>
            <a:off x="7162801" y="2817991"/>
            <a:ext cx="17297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Augmenter </a:t>
            </a:r>
            <a:r>
              <a:rPr i="1" lang="fr-FR" sz="18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fr-FR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permet de diluer </a:t>
            </a:r>
            <a:r>
              <a:rPr i="1" lang="fr-FR" sz="18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lang="fr-FR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6" name="Google Shape;526;p46"/>
          <p:cNvCxnSpPr/>
          <p:nvPr/>
        </p:nvCxnSpPr>
        <p:spPr>
          <a:xfrm flipH="1">
            <a:off x="3238500" y="3279656"/>
            <a:ext cx="3787140" cy="797044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Explications / </a:t>
            </a:r>
            <a:r>
              <a:rPr lang="fr-FR">
                <a:solidFill>
                  <a:srgbClr val="275662"/>
                </a:solidFill>
              </a:rPr>
              <a:t>Explanations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533" name="Google Shape;533;p47"/>
          <p:cNvPicPr preferRelativeResize="0"/>
          <p:nvPr/>
        </p:nvPicPr>
        <p:blipFill rotWithShape="1">
          <a:blip r:embed="rId3">
            <a:alphaModFix/>
          </a:blip>
          <a:srcRect b="23551" l="0" r="25424" t="0"/>
          <a:stretch/>
        </p:blipFill>
        <p:spPr>
          <a:xfrm>
            <a:off x="1282113" y="2235407"/>
            <a:ext cx="2642187" cy="202616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7"/>
          <p:cNvSpPr txBox="1"/>
          <p:nvPr/>
        </p:nvSpPr>
        <p:spPr>
          <a:xfrm>
            <a:off x="184638" y="5293580"/>
            <a:ext cx="87307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modèles à 2 étapes (ou plus par conjecture), les concentrations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i="1" lang="fr-FR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fonctions de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C’est la position relative de l’une par rapport à l’autre qui peut entrainer le fait de repasser d’une zone de bistabilité à une zone comprenant un seul point d’équilibre fonctionnel lorsque l’on augmente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47"/>
          <p:cNvSpPr txBox="1"/>
          <p:nvPr/>
        </p:nvSpPr>
        <p:spPr>
          <a:xfrm>
            <a:off x="1125571" y="3756660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6" name="Google Shape;53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522" y="2132701"/>
            <a:ext cx="534352" cy="2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7"/>
          <p:cNvSpPr txBox="1"/>
          <p:nvPr/>
        </p:nvSpPr>
        <p:spPr>
          <a:xfrm>
            <a:off x="2225040" y="2651760"/>
            <a:ext cx="955583" cy="3750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4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8" name="Google Shape;538;p47"/>
          <p:cNvSpPr txBox="1"/>
          <p:nvPr/>
        </p:nvSpPr>
        <p:spPr>
          <a:xfrm>
            <a:off x="2293620" y="3507420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47"/>
          <p:cNvPicPr preferRelativeResize="0"/>
          <p:nvPr/>
        </p:nvPicPr>
        <p:blipFill rotWithShape="1">
          <a:blip r:embed="rId6">
            <a:alphaModFix/>
          </a:blip>
          <a:srcRect b="0" l="52702" r="0" t="36748"/>
          <a:stretch/>
        </p:blipFill>
        <p:spPr>
          <a:xfrm>
            <a:off x="4550018" y="2335223"/>
            <a:ext cx="2852313" cy="2294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0" name="Google Shape;540;p47"/>
          <p:cNvCxnSpPr/>
          <p:nvPr/>
        </p:nvCxnSpPr>
        <p:spPr>
          <a:xfrm>
            <a:off x="5615940" y="2011680"/>
            <a:ext cx="7620" cy="22534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1" name="Google Shape;541;p47"/>
          <p:cNvSpPr/>
          <p:nvPr/>
        </p:nvSpPr>
        <p:spPr>
          <a:xfrm>
            <a:off x="4876800" y="4142743"/>
            <a:ext cx="2525532" cy="200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47"/>
          <p:cNvCxnSpPr/>
          <p:nvPr/>
        </p:nvCxnSpPr>
        <p:spPr>
          <a:xfrm>
            <a:off x="4320540" y="3895159"/>
            <a:ext cx="3246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43" name="Google Shape;543;p47"/>
          <p:cNvSpPr txBox="1"/>
          <p:nvPr/>
        </p:nvSpPr>
        <p:spPr>
          <a:xfrm>
            <a:off x="7694011" y="3756660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47"/>
          <p:cNvSpPr txBox="1"/>
          <p:nvPr/>
        </p:nvSpPr>
        <p:spPr>
          <a:xfrm>
            <a:off x="3932872" y="1060120"/>
            <a:ext cx="22621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qui arrive de la première réaction (fonction de D) + ce qui arrive dans la seconde étape!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3696" y="1222801"/>
            <a:ext cx="402035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4656" y="4328741"/>
            <a:ext cx="402035" cy="2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Explications / </a:t>
            </a:r>
            <a:r>
              <a:rPr lang="fr-FR">
                <a:solidFill>
                  <a:srgbClr val="275662"/>
                </a:solidFill>
              </a:rPr>
              <a:t>Explanations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553" name="Google Shape;553;p48"/>
          <p:cNvSpPr txBox="1"/>
          <p:nvPr/>
        </p:nvSpPr>
        <p:spPr>
          <a:xfrm>
            <a:off x="184638" y="5293580"/>
            <a:ext cx="87307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modèles à 2 étapes (ou plus par conjecture), les concentrations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i="1" lang="fr-FR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fonctions de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C’est la position relative de l’une par rapport à l’autre qui peut entrainer le fait de repasser d’une zone de bistabilité à une zone comprenant un seul point d’équilibre fonctionnel lorsque l’on augmente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4" name="Google Shape;554;p48"/>
          <p:cNvPicPr preferRelativeResize="0"/>
          <p:nvPr/>
        </p:nvPicPr>
        <p:blipFill rotWithShape="1">
          <a:blip r:embed="rId3">
            <a:alphaModFix/>
          </a:blip>
          <a:srcRect b="0" l="52702" r="0" t="36748"/>
          <a:stretch/>
        </p:blipFill>
        <p:spPr>
          <a:xfrm>
            <a:off x="4550018" y="2335223"/>
            <a:ext cx="2852313" cy="2294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5" name="Google Shape;555;p48"/>
          <p:cNvCxnSpPr/>
          <p:nvPr/>
        </p:nvCxnSpPr>
        <p:spPr>
          <a:xfrm>
            <a:off x="5615940" y="2011680"/>
            <a:ext cx="7620" cy="22534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6" name="Google Shape;556;p48"/>
          <p:cNvSpPr/>
          <p:nvPr/>
        </p:nvSpPr>
        <p:spPr>
          <a:xfrm>
            <a:off x="4876800" y="4142743"/>
            <a:ext cx="2525532" cy="200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7" name="Google Shape;557;p48"/>
          <p:cNvCxnSpPr/>
          <p:nvPr/>
        </p:nvCxnSpPr>
        <p:spPr>
          <a:xfrm>
            <a:off x="4320540" y="3605599"/>
            <a:ext cx="3246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58" name="Google Shape;558;p48"/>
          <p:cNvSpPr txBox="1"/>
          <p:nvPr/>
        </p:nvSpPr>
        <p:spPr>
          <a:xfrm>
            <a:off x="7694011" y="3429000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48"/>
          <p:cNvSpPr txBox="1"/>
          <p:nvPr/>
        </p:nvSpPr>
        <p:spPr>
          <a:xfrm>
            <a:off x="3932872" y="1060120"/>
            <a:ext cx="22621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qui arrive de la première réaction (fonction de D) + ce qui arrive dans la seconde étape!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3696" y="1222801"/>
            <a:ext cx="402035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8"/>
          <p:cNvPicPr preferRelativeResize="0"/>
          <p:nvPr/>
        </p:nvPicPr>
        <p:blipFill rotWithShape="1">
          <a:blip r:embed="rId5">
            <a:alphaModFix/>
          </a:blip>
          <a:srcRect b="23200" l="0" r="25424" t="0"/>
          <a:stretch/>
        </p:blipFill>
        <p:spPr>
          <a:xfrm>
            <a:off x="1446823" y="2332601"/>
            <a:ext cx="2525297" cy="194544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8"/>
          <p:cNvSpPr txBox="1"/>
          <p:nvPr/>
        </p:nvSpPr>
        <p:spPr>
          <a:xfrm>
            <a:off x="1402080" y="3436161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3" name="Google Shape;563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6560" y="2203147"/>
            <a:ext cx="534352" cy="2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8916" y="4239434"/>
            <a:ext cx="402035" cy="2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8"/>
          <p:cNvSpPr txBox="1"/>
          <p:nvPr/>
        </p:nvSpPr>
        <p:spPr>
          <a:xfrm>
            <a:off x="2243427" y="2735580"/>
            <a:ext cx="955583" cy="3750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38" l="0" r="0" t="-49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66" name="Google Shape;566;p48"/>
          <p:cNvCxnSpPr/>
          <p:nvPr/>
        </p:nvCxnSpPr>
        <p:spPr>
          <a:xfrm rot="10800000">
            <a:off x="1330643" y="3133479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67" name="Google Shape;567;p48"/>
          <p:cNvSpPr txBox="1"/>
          <p:nvPr/>
        </p:nvSpPr>
        <p:spPr>
          <a:xfrm>
            <a:off x="2295653" y="3713160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Explications / </a:t>
            </a:r>
            <a:r>
              <a:rPr lang="fr-FR">
                <a:solidFill>
                  <a:srgbClr val="275662"/>
                </a:solidFill>
              </a:rPr>
              <a:t>Explanations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574" name="Google Shape;574;p49"/>
          <p:cNvSpPr txBox="1"/>
          <p:nvPr/>
        </p:nvSpPr>
        <p:spPr>
          <a:xfrm>
            <a:off x="184638" y="5293580"/>
            <a:ext cx="87307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modèles à 2 étapes (ou plus par conjecture), les concentrations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i="1" lang="fr-FR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fonctions de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C’est la position relative de l’une par rapport à l’autre qui peut entrainer le fait de repasser d’une zone de bistabilité à une zone comprenant un seul point d’équilibre fonctionnel lorsque l’on augmente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5" name="Google Shape;575;p49"/>
          <p:cNvPicPr preferRelativeResize="0"/>
          <p:nvPr/>
        </p:nvPicPr>
        <p:blipFill rotWithShape="1">
          <a:blip r:embed="rId3">
            <a:alphaModFix/>
          </a:blip>
          <a:srcRect b="0" l="52702" r="0" t="36748"/>
          <a:stretch/>
        </p:blipFill>
        <p:spPr>
          <a:xfrm>
            <a:off x="4550018" y="2335223"/>
            <a:ext cx="2852313" cy="2294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49"/>
          <p:cNvCxnSpPr/>
          <p:nvPr/>
        </p:nvCxnSpPr>
        <p:spPr>
          <a:xfrm>
            <a:off x="5615940" y="2011680"/>
            <a:ext cx="7620" cy="22534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7" name="Google Shape;577;p49"/>
          <p:cNvSpPr/>
          <p:nvPr/>
        </p:nvSpPr>
        <p:spPr>
          <a:xfrm>
            <a:off x="4876800" y="4142743"/>
            <a:ext cx="2525532" cy="200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8" name="Google Shape;578;p49"/>
          <p:cNvCxnSpPr/>
          <p:nvPr/>
        </p:nvCxnSpPr>
        <p:spPr>
          <a:xfrm>
            <a:off x="4320540" y="3300799"/>
            <a:ext cx="3246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79" name="Google Shape;579;p49"/>
          <p:cNvSpPr txBox="1"/>
          <p:nvPr/>
        </p:nvSpPr>
        <p:spPr>
          <a:xfrm>
            <a:off x="7694011" y="3124200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49"/>
          <p:cNvSpPr txBox="1"/>
          <p:nvPr/>
        </p:nvSpPr>
        <p:spPr>
          <a:xfrm>
            <a:off x="3932872" y="1060120"/>
            <a:ext cx="22621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qui arrive de la première réaction (fonction de D) + ce qui arrive dans la seconde étape!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3696" y="1222801"/>
            <a:ext cx="402035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9"/>
          <p:cNvPicPr preferRelativeResize="0"/>
          <p:nvPr/>
        </p:nvPicPr>
        <p:blipFill rotWithShape="1">
          <a:blip r:embed="rId5">
            <a:alphaModFix/>
          </a:blip>
          <a:srcRect b="24080" l="0" r="25294" t="0"/>
          <a:stretch/>
        </p:blipFill>
        <p:spPr>
          <a:xfrm>
            <a:off x="1255738" y="2187821"/>
            <a:ext cx="2529733" cy="192314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9"/>
          <p:cNvSpPr txBox="1"/>
          <p:nvPr/>
        </p:nvSpPr>
        <p:spPr>
          <a:xfrm>
            <a:off x="1234440" y="3215181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4" name="Google Shape;584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4440" y="2071741"/>
            <a:ext cx="534352" cy="2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9"/>
          <p:cNvSpPr/>
          <p:nvPr/>
        </p:nvSpPr>
        <p:spPr>
          <a:xfrm>
            <a:off x="3430997" y="2596507"/>
            <a:ext cx="361766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86" name="Google Shape;586;p49"/>
          <p:cNvCxnSpPr/>
          <p:nvPr/>
        </p:nvCxnSpPr>
        <p:spPr>
          <a:xfrm flipH="1">
            <a:off x="3467100" y="2965839"/>
            <a:ext cx="114300" cy="32554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587" name="Google Shape;58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5536" y="4020823"/>
            <a:ext cx="402035" cy="2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9"/>
          <p:cNvSpPr txBox="1"/>
          <p:nvPr/>
        </p:nvSpPr>
        <p:spPr>
          <a:xfrm>
            <a:off x="2079953" y="2613660"/>
            <a:ext cx="955583" cy="37503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638" l="0" r="0" t="-49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89" name="Google Shape;589;p49"/>
          <p:cNvCxnSpPr/>
          <p:nvPr/>
        </p:nvCxnSpPr>
        <p:spPr>
          <a:xfrm rot="10800000">
            <a:off x="1234440" y="3063839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90" name="Google Shape;590;p49"/>
          <p:cNvSpPr txBox="1"/>
          <p:nvPr/>
        </p:nvSpPr>
        <p:spPr>
          <a:xfrm>
            <a:off x="2283821" y="3511034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Explications / </a:t>
            </a:r>
            <a:r>
              <a:rPr lang="fr-FR">
                <a:solidFill>
                  <a:srgbClr val="275662"/>
                </a:solidFill>
              </a:rPr>
              <a:t>Explanations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597" name="Google Shape;597;p50"/>
          <p:cNvSpPr txBox="1"/>
          <p:nvPr/>
        </p:nvSpPr>
        <p:spPr>
          <a:xfrm>
            <a:off x="184638" y="5293580"/>
            <a:ext cx="87307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modèles à 2 étapes (ou plus par conjecture), les concentrations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i="1" lang="fr-FR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fonctions de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C’est la position relative de l’une par rapport à l’autre qui peut entrainer le fait de repasser d’une zone de bistabilité à une zone comprenant un seul point d’équilibre fonctionnel lorsque l’on augmente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8" name="Google Shape;598;p50"/>
          <p:cNvPicPr preferRelativeResize="0"/>
          <p:nvPr/>
        </p:nvPicPr>
        <p:blipFill rotWithShape="1">
          <a:blip r:embed="rId3">
            <a:alphaModFix/>
          </a:blip>
          <a:srcRect b="0" l="52702" r="0" t="36748"/>
          <a:stretch/>
        </p:blipFill>
        <p:spPr>
          <a:xfrm>
            <a:off x="4550018" y="2335223"/>
            <a:ext cx="2852313" cy="2294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9" name="Google Shape;599;p50"/>
          <p:cNvCxnSpPr/>
          <p:nvPr/>
        </p:nvCxnSpPr>
        <p:spPr>
          <a:xfrm>
            <a:off x="5615940" y="2011680"/>
            <a:ext cx="7620" cy="22534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0" name="Google Shape;600;p50"/>
          <p:cNvSpPr/>
          <p:nvPr/>
        </p:nvSpPr>
        <p:spPr>
          <a:xfrm>
            <a:off x="4876800" y="4142743"/>
            <a:ext cx="2525532" cy="200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1" name="Google Shape;601;p50"/>
          <p:cNvCxnSpPr/>
          <p:nvPr/>
        </p:nvCxnSpPr>
        <p:spPr>
          <a:xfrm>
            <a:off x="4320540" y="2957899"/>
            <a:ext cx="3246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02" name="Google Shape;602;p50"/>
          <p:cNvSpPr txBox="1"/>
          <p:nvPr/>
        </p:nvSpPr>
        <p:spPr>
          <a:xfrm>
            <a:off x="7694011" y="2781300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50"/>
          <p:cNvSpPr txBox="1"/>
          <p:nvPr/>
        </p:nvSpPr>
        <p:spPr>
          <a:xfrm>
            <a:off x="3932872" y="1060120"/>
            <a:ext cx="22621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qui arrive de la première réaction (fonction de D) + ce qui arrive dans la seconde étape!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4" name="Google Shape;60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3696" y="1222801"/>
            <a:ext cx="402035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4873" y="1988819"/>
            <a:ext cx="2927985" cy="21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0837" y="4167685"/>
            <a:ext cx="402035" cy="2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Explications / </a:t>
            </a:r>
            <a:r>
              <a:rPr lang="fr-FR">
                <a:solidFill>
                  <a:srgbClr val="275662"/>
                </a:solidFill>
              </a:rPr>
              <a:t>Explanations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613" name="Google Shape;613;p51"/>
          <p:cNvSpPr txBox="1"/>
          <p:nvPr/>
        </p:nvSpPr>
        <p:spPr>
          <a:xfrm>
            <a:off x="184638" y="5293580"/>
            <a:ext cx="87307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modèles à 2 étapes (ou plus par conjecture), les concentrations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i="1" lang="fr-FR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fonctions de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C’est la position relative de l’une par rapport à l’autre qui peut entrainer le fait de repasser d’une zone de bistabilité à une zone comprenant un seul point d’équilibre fonctionnel lorsque l’on augmente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3">
            <a:alphaModFix/>
          </a:blip>
          <a:srcRect b="0" l="52702" r="0" t="36748"/>
          <a:stretch/>
        </p:blipFill>
        <p:spPr>
          <a:xfrm>
            <a:off x="4550018" y="2335223"/>
            <a:ext cx="2852313" cy="2294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Google Shape;615;p51"/>
          <p:cNvCxnSpPr/>
          <p:nvPr/>
        </p:nvCxnSpPr>
        <p:spPr>
          <a:xfrm>
            <a:off x="5615940" y="2011680"/>
            <a:ext cx="7620" cy="22534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6" name="Google Shape;616;p51"/>
          <p:cNvSpPr/>
          <p:nvPr/>
        </p:nvSpPr>
        <p:spPr>
          <a:xfrm>
            <a:off x="4876800" y="4142743"/>
            <a:ext cx="2525532" cy="2006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7" name="Google Shape;617;p51"/>
          <p:cNvCxnSpPr/>
          <p:nvPr/>
        </p:nvCxnSpPr>
        <p:spPr>
          <a:xfrm>
            <a:off x="4320540" y="2614999"/>
            <a:ext cx="3246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18" name="Google Shape;618;p51"/>
          <p:cNvSpPr txBox="1"/>
          <p:nvPr/>
        </p:nvSpPr>
        <p:spPr>
          <a:xfrm>
            <a:off x="7694011" y="2438400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Google Shape;619;p51"/>
          <p:cNvSpPr txBox="1"/>
          <p:nvPr/>
        </p:nvSpPr>
        <p:spPr>
          <a:xfrm>
            <a:off x="3932872" y="1060120"/>
            <a:ext cx="22621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qui arrive de la première réaction (fonction de D) + ce qui arrive dans la seconde étape!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3696" y="1222801"/>
            <a:ext cx="402035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1"/>
          <p:cNvPicPr preferRelativeResize="0"/>
          <p:nvPr/>
        </p:nvPicPr>
        <p:blipFill rotWithShape="1">
          <a:blip r:embed="rId5">
            <a:alphaModFix/>
          </a:blip>
          <a:srcRect b="22626" l="0" r="25206" t="0"/>
          <a:stretch/>
        </p:blipFill>
        <p:spPr>
          <a:xfrm>
            <a:off x="1332523" y="2152662"/>
            <a:ext cx="2532713" cy="195998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1"/>
          <p:cNvSpPr txBox="1"/>
          <p:nvPr/>
        </p:nvSpPr>
        <p:spPr>
          <a:xfrm>
            <a:off x="1216343" y="2941023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3" name="Google Shape;623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8702" y="2152662"/>
            <a:ext cx="534352" cy="2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6651" y="4142743"/>
            <a:ext cx="402035" cy="2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1"/>
          <p:cNvSpPr txBox="1"/>
          <p:nvPr/>
        </p:nvSpPr>
        <p:spPr>
          <a:xfrm>
            <a:off x="1639588" y="2496412"/>
            <a:ext cx="955583" cy="3750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38" l="0" r="0" t="-49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26" name="Google Shape;626;p51"/>
          <p:cNvCxnSpPr/>
          <p:nvPr/>
        </p:nvCxnSpPr>
        <p:spPr>
          <a:xfrm rot="10800000">
            <a:off x="1216343" y="2735950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27" name="Google Shape;627;p51"/>
          <p:cNvSpPr txBox="1"/>
          <p:nvPr/>
        </p:nvSpPr>
        <p:spPr>
          <a:xfrm>
            <a:off x="2659145" y="3438154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1"/>
          <p:cNvSpPr/>
          <p:nvPr/>
        </p:nvSpPr>
        <p:spPr>
          <a:xfrm>
            <a:off x="2880083" y="2551284"/>
            <a:ext cx="361766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29" name="Google Shape;629;p51"/>
          <p:cNvCxnSpPr/>
          <p:nvPr/>
        </p:nvCxnSpPr>
        <p:spPr>
          <a:xfrm flipH="1">
            <a:off x="2595171" y="2802524"/>
            <a:ext cx="338529" cy="27699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30" name="Google Shape;630;p51"/>
          <p:cNvCxnSpPr>
            <a:stCxn id="621" idx="3"/>
          </p:cNvCxnSpPr>
          <p:nvPr/>
        </p:nvCxnSpPr>
        <p:spPr>
          <a:xfrm flipH="1" rot="10800000">
            <a:off x="3865236" y="2614852"/>
            <a:ext cx="455400" cy="51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Explications / </a:t>
            </a:r>
            <a:r>
              <a:rPr lang="fr-FR">
                <a:solidFill>
                  <a:srgbClr val="275662"/>
                </a:solidFill>
              </a:rPr>
              <a:t>Explanations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637" name="Google Shape;637;p52"/>
          <p:cNvPicPr preferRelativeResize="0"/>
          <p:nvPr/>
        </p:nvPicPr>
        <p:blipFill rotWithShape="1">
          <a:blip r:embed="rId3">
            <a:alphaModFix/>
          </a:blip>
          <a:srcRect b="23551" l="0" r="25424" t="0"/>
          <a:stretch/>
        </p:blipFill>
        <p:spPr>
          <a:xfrm>
            <a:off x="268653" y="1077167"/>
            <a:ext cx="2525297" cy="193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2"/>
          <p:cNvPicPr preferRelativeResize="0"/>
          <p:nvPr/>
        </p:nvPicPr>
        <p:blipFill rotWithShape="1">
          <a:blip r:embed="rId4">
            <a:alphaModFix/>
          </a:blip>
          <a:srcRect b="23200" l="0" r="25424" t="0"/>
          <a:stretch/>
        </p:blipFill>
        <p:spPr>
          <a:xfrm>
            <a:off x="3275623" y="1090541"/>
            <a:ext cx="2525297" cy="194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2"/>
          <p:cNvPicPr preferRelativeResize="0"/>
          <p:nvPr/>
        </p:nvPicPr>
        <p:blipFill rotWithShape="1">
          <a:blip r:embed="rId5">
            <a:alphaModFix/>
          </a:blip>
          <a:srcRect b="24080" l="0" r="25294" t="0"/>
          <a:stretch/>
        </p:blipFill>
        <p:spPr>
          <a:xfrm>
            <a:off x="6300178" y="1090541"/>
            <a:ext cx="2529733" cy="192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2"/>
          <p:cNvPicPr preferRelativeResize="0"/>
          <p:nvPr/>
        </p:nvPicPr>
        <p:blipFill rotWithShape="1">
          <a:blip r:embed="rId6">
            <a:alphaModFix/>
          </a:blip>
          <a:srcRect b="23904" l="0" r="25161" t="0"/>
          <a:stretch/>
        </p:blipFill>
        <p:spPr>
          <a:xfrm>
            <a:off x="259748" y="3289935"/>
            <a:ext cx="2534202" cy="192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2"/>
          <p:cNvPicPr preferRelativeResize="0"/>
          <p:nvPr/>
        </p:nvPicPr>
        <p:blipFill rotWithShape="1">
          <a:blip r:embed="rId7">
            <a:alphaModFix/>
          </a:blip>
          <a:srcRect b="22626" l="0" r="25206" t="0"/>
          <a:stretch/>
        </p:blipFill>
        <p:spPr>
          <a:xfrm>
            <a:off x="3275623" y="3257562"/>
            <a:ext cx="2532713" cy="1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8">
            <a:alphaModFix/>
          </a:blip>
          <a:srcRect b="23081" l="0" r="24471" t="0"/>
          <a:stretch/>
        </p:blipFill>
        <p:spPr>
          <a:xfrm>
            <a:off x="6300178" y="3154387"/>
            <a:ext cx="2557601" cy="1948429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 txBox="1"/>
          <p:nvPr/>
        </p:nvSpPr>
        <p:spPr>
          <a:xfrm>
            <a:off x="184638" y="5293580"/>
            <a:ext cx="87307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modèles à 2 étapes (ou plus par conjecture), les concentrations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i="1" lang="fr-FR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fonctions de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i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C’est la position relative de l’une par rapport à l’autre qui peut entrainer le fait de repasser d’une zone de bistabilité à une zone comprenant un seul point d’équilibre fonctionnel lorsque l’on augmente </a:t>
            </a:r>
            <a:r>
              <a:rPr i="1" lang="fr-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52"/>
          <p:cNvSpPr txBox="1"/>
          <p:nvPr/>
        </p:nvSpPr>
        <p:spPr>
          <a:xfrm>
            <a:off x="112111" y="2598420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5" name="Google Shape;645;p52"/>
          <p:cNvSpPr txBox="1"/>
          <p:nvPr/>
        </p:nvSpPr>
        <p:spPr>
          <a:xfrm>
            <a:off x="3230880" y="2194101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6" name="Google Shape;646;p52"/>
          <p:cNvSpPr txBox="1"/>
          <p:nvPr/>
        </p:nvSpPr>
        <p:spPr>
          <a:xfrm>
            <a:off x="3159443" y="4045923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7" name="Google Shape;647;p52"/>
          <p:cNvSpPr txBox="1"/>
          <p:nvPr/>
        </p:nvSpPr>
        <p:spPr>
          <a:xfrm>
            <a:off x="6278880" y="2117901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Google Shape;648;p52"/>
          <p:cNvSpPr txBox="1"/>
          <p:nvPr/>
        </p:nvSpPr>
        <p:spPr>
          <a:xfrm>
            <a:off x="112111" y="4184422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Google Shape;649;p52"/>
          <p:cNvSpPr txBox="1"/>
          <p:nvPr/>
        </p:nvSpPr>
        <p:spPr>
          <a:xfrm>
            <a:off x="6223978" y="3907424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0" name="Google Shape;650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062" y="974461"/>
            <a:ext cx="534352" cy="2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55360" y="961087"/>
            <a:ext cx="534352" cy="2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78880" y="974461"/>
            <a:ext cx="534352" cy="2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635" y="3173855"/>
            <a:ext cx="534352" cy="2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91802" y="3257562"/>
            <a:ext cx="534352" cy="2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11239" y="3068787"/>
            <a:ext cx="534352" cy="2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2"/>
          <p:cNvSpPr txBox="1"/>
          <p:nvPr/>
        </p:nvSpPr>
        <p:spPr>
          <a:xfrm>
            <a:off x="6622732" y="244780"/>
            <a:ext cx="22621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qui arrive de la première réaction (fonction de D) + ce qui arrive dans la seconde étape!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p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43556" y="407461"/>
            <a:ext cx="402035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09756" y="2961643"/>
            <a:ext cx="402035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37716" y="2997374"/>
            <a:ext cx="402035" cy="2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2"/>
          <p:cNvSpPr txBox="1"/>
          <p:nvPr/>
        </p:nvSpPr>
        <p:spPr>
          <a:xfrm>
            <a:off x="1211580" y="1493520"/>
            <a:ext cx="955583" cy="37503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-4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52"/>
          <p:cNvSpPr txBox="1"/>
          <p:nvPr/>
        </p:nvSpPr>
        <p:spPr>
          <a:xfrm>
            <a:off x="4072227" y="1493520"/>
            <a:ext cx="955583" cy="37503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-4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2" name="Google Shape;662;p52"/>
          <p:cNvSpPr/>
          <p:nvPr/>
        </p:nvSpPr>
        <p:spPr>
          <a:xfrm>
            <a:off x="8475437" y="1499227"/>
            <a:ext cx="361766" cy="36933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63" name="Google Shape;663;p52"/>
          <p:cNvCxnSpPr/>
          <p:nvPr/>
        </p:nvCxnSpPr>
        <p:spPr>
          <a:xfrm flipH="1">
            <a:off x="8511540" y="1868559"/>
            <a:ext cx="114300" cy="32554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664" name="Google Shape;664;p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79976" y="2923543"/>
            <a:ext cx="402035" cy="2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2"/>
          <p:cNvSpPr txBox="1"/>
          <p:nvPr/>
        </p:nvSpPr>
        <p:spPr>
          <a:xfrm>
            <a:off x="7124393" y="1516380"/>
            <a:ext cx="955583" cy="37503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638" l="0" r="0" t="-49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6" name="Google Shape;666;p52"/>
          <p:cNvSpPr/>
          <p:nvPr/>
        </p:nvSpPr>
        <p:spPr>
          <a:xfrm>
            <a:off x="1127053" y="4440674"/>
            <a:ext cx="361766" cy="36933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67" name="Google Shape;667;p52"/>
          <p:cNvCxnSpPr/>
          <p:nvPr/>
        </p:nvCxnSpPr>
        <p:spPr>
          <a:xfrm flipH="1" rot="10800000">
            <a:off x="1488819" y="4322924"/>
            <a:ext cx="385701" cy="25596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68" name="Google Shape;668;p52"/>
          <p:cNvSpPr txBox="1"/>
          <p:nvPr/>
        </p:nvSpPr>
        <p:spPr>
          <a:xfrm>
            <a:off x="914671" y="3611880"/>
            <a:ext cx="981294" cy="378052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-80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9" name="Google Shape;669;p52"/>
          <p:cNvSpPr txBox="1"/>
          <p:nvPr/>
        </p:nvSpPr>
        <p:spPr>
          <a:xfrm>
            <a:off x="3582688" y="3601312"/>
            <a:ext cx="955583" cy="375039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1638" l="0" r="0" t="-49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70" name="Google Shape;670;p52"/>
          <p:cNvCxnSpPr/>
          <p:nvPr/>
        </p:nvCxnSpPr>
        <p:spPr>
          <a:xfrm rot="10800000">
            <a:off x="3159443" y="1891419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71" name="Google Shape;671;p52"/>
          <p:cNvCxnSpPr/>
          <p:nvPr/>
        </p:nvCxnSpPr>
        <p:spPr>
          <a:xfrm rot="10800000">
            <a:off x="6278880" y="1966559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72" name="Google Shape;672;p52"/>
          <p:cNvCxnSpPr/>
          <p:nvPr/>
        </p:nvCxnSpPr>
        <p:spPr>
          <a:xfrm rot="10800000">
            <a:off x="112111" y="3999211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73" name="Google Shape;673;p52"/>
          <p:cNvCxnSpPr/>
          <p:nvPr/>
        </p:nvCxnSpPr>
        <p:spPr>
          <a:xfrm rot="10800000">
            <a:off x="3159443" y="3840850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74" name="Google Shape;674;p52"/>
          <p:cNvCxnSpPr/>
          <p:nvPr/>
        </p:nvCxnSpPr>
        <p:spPr>
          <a:xfrm rot="10800000">
            <a:off x="6243556" y="3800906"/>
            <a:ext cx="0" cy="57968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75" name="Google Shape;675;p52"/>
          <p:cNvSpPr txBox="1"/>
          <p:nvPr/>
        </p:nvSpPr>
        <p:spPr>
          <a:xfrm>
            <a:off x="1280160" y="2349180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2"/>
          <p:cNvSpPr txBox="1"/>
          <p:nvPr/>
        </p:nvSpPr>
        <p:spPr>
          <a:xfrm>
            <a:off x="4124453" y="2471100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2"/>
          <p:cNvSpPr txBox="1"/>
          <p:nvPr/>
        </p:nvSpPr>
        <p:spPr>
          <a:xfrm>
            <a:off x="7328261" y="2413754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52"/>
          <p:cNvSpPr txBox="1"/>
          <p:nvPr/>
        </p:nvSpPr>
        <p:spPr>
          <a:xfrm>
            <a:off x="838241" y="4729548"/>
            <a:ext cx="1057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INSTABLE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2"/>
          <p:cNvSpPr txBox="1"/>
          <p:nvPr/>
        </p:nvSpPr>
        <p:spPr>
          <a:xfrm>
            <a:off x="4602245" y="4543054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52"/>
          <p:cNvSpPr txBox="1"/>
          <p:nvPr/>
        </p:nvSpPr>
        <p:spPr>
          <a:xfrm>
            <a:off x="7417519" y="4461421"/>
            <a:ext cx="1057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52"/>
          <p:cNvSpPr/>
          <p:nvPr/>
        </p:nvSpPr>
        <p:spPr>
          <a:xfrm flipH="1" rot="10800000">
            <a:off x="2263140" y="4731588"/>
            <a:ext cx="1935480" cy="561991"/>
          </a:xfrm>
          <a:custGeom>
            <a:rect b="b" l="l" r="r" t="t"/>
            <a:pathLst>
              <a:path extrusionOk="0" h="662943" w="1935480">
                <a:moveTo>
                  <a:pt x="0" y="655323"/>
                </a:moveTo>
                <a:cubicBezTo>
                  <a:pt x="322580" y="327028"/>
                  <a:pt x="645160" y="-1267"/>
                  <a:pt x="967740" y="3"/>
                </a:cubicBezTo>
                <a:cubicBezTo>
                  <a:pt x="1290320" y="1273"/>
                  <a:pt x="1935480" y="662943"/>
                  <a:pt x="1935480" y="662943"/>
                </a:cubicBezTo>
                <a:lnTo>
                  <a:pt x="1935480" y="662943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52"/>
          <p:cNvSpPr/>
          <p:nvPr/>
        </p:nvSpPr>
        <p:spPr>
          <a:xfrm>
            <a:off x="4823183" y="3656184"/>
            <a:ext cx="361766" cy="369332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83" name="Google Shape;683;p52"/>
          <p:cNvCxnSpPr/>
          <p:nvPr/>
        </p:nvCxnSpPr>
        <p:spPr>
          <a:xfrm flipH="1">
            <a:off x="4538271" y="3907424"/>
            <a:ext cx="338529" cy="27699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Simulations / </a:t>
            </a:r>
            <a:r>
              <a:rPr lang="fr-FR">
                <a:solidFill>
                  <a:srgbClr val="275662"/>
                </a:solidFill>
              </a:rPr>
              <a:t>Simulations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690" name="Google Shape;6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998100"/>
            <a:ext cx="6257925" cy="48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3"/>
          <p:cNvSpPr txBox="1"/>
          <p:nvPr/>
        </p:nvSpPr>
        <p:spPr>
          <a:xfrm>
            <a:off x="6886576" y="2124075"/>
            <a:ext cx="20193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 rouge, D constant =&gt; X2 est lessivé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 vert, stratégie classique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 bleu, nouvelle stratégie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Notions d’équilibre / </a:t>
            </a:r>
            <a:r>
              <a:rPr lang="fr-FR">
                <a:solidFill>
                  <a:srgbClr val="275662"/>
                </a:solidFill>
              </a:rPr>
              <a:t>Notion of steady-state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3855337" y="2365137"/>
            <a:ext cx="1433147" cy="1556271"/>
          </a:xfrm>
          <a:custGeom>
            <a:rect b="b" l="l" r="r" t="t"/>
            <a:pathLst>
              <a:path extrusionOk="0" h="1556271" w="1433147">
                <a:moveTo>
                  <a:pt x="0" y="35169"/>
                </a:moveTo>
                <a:cubicBezTo>
                  <a:pt x="289413" y="798634"/>
                  <a:pt x="578827" y="1562099"/>
                  <a:pt x="817685" y="1556238"/>
                </a:cubicBezTo>
                <a:cubicBezTo>
                  <a:pt x="1056543" y="1550377"/>
                  <a:pt x="1311520" y="279888"/>
                  <a:pt x="1433147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508048" y="4756630"/>
            <a:ext cx="23288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seul point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Only 1 equilibrium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4544980" y="3657639"/>
            <a:ext cx="254977" cy="26376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>
            <a:off x="3639904" y="4141177"/>
            <a:ext cx="2074985" cy="879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24" name="Google Shape;124;p18"/>
          <p:cNvSpPr txBox="1"/>
          <p:nvPr/>
        </p:nvSpPr>
        <p:spPr>
          <a:xfrm>
            <a:off x="5723692" y="3780702"/>
            <a:ext cx="287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4855739" y="4149971"/>
            <a:ext cx="471603" cy="3629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26" name="Google Shape;126;p18"/>
          <p:cNvCxnSpPr>
            <a:stCxn id="125" idx="2"/>
          </p:cNvCxnSpPr>
          <p:nvPr/>
        </p:nvCxnSpPr>
        <p:spPr>
          <a:xfrm rot="10800000">
            <a:off x="5073541" y="4512955"/>
            <a:ext cx="18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5073050" y="3143272"/>
            <a:ext cx="0" cy="107117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8"/>
          <p:cNvSpPr txBox="1"/>
          <p:nvPr/>
        </p:nvSpPr>
        <p:spPr>
          <a:xfrm>
            <a:off x="4488476" y="4158729"/>
            <a:ext cx="36798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213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3680547" y="4161699"/>
            <a:ext cx="471603" cy="3629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30" name="Google Shape;130;p18"/>
          <p:cNvCxnSpPr/>
          <p:nvPr/>
        </p:nvCxnSpPr>
        <p:spPr>
          <a:xfrm>
            <a:off x="3898202" y="2479482"/>
            <a:ext cx="0" cy="173496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3898202" y="3965368"/>
            <a:ext cx="590274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132" name="Google Shape;132;p18"/>
          <p:cNvCxnSpPr/>
          <p:nvPr/>
        </p:nvCxnSpPr>
        <p:spPr>
          <a:xfrm rot="10800000">
            <a:off x="4799197" y="4073808"/>
            <a:ext cx="271277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133" name="Google Shape;133;p18"/>
          <p:cNvCxnSpPr>
            <a:stCxn id="122" idx="4"/>
          </p:cNvCxnSpPr>
          <p:nvPr/>
        </p:nvCxnSpPr>
        <p:spPr>
          <a:xfrm>
            <a:off x="4672469" y="3921408"/>
            <a:ext cx="0" cy="21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4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Pour aller plus loin</a:t>
            </a:r>
            <a:endParaRPr>
              <a:solidFill>
                <a:srgbClr val="275662"/>
              </a:solidFill>
            </a:endParaRPr>
          </a:p>
        </p:txBody>
      </p:sp>
      <p:pic>
        <p:nvPicPr>
          <p:cNvPr id="698" name="Google Shape;69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311" y="1037880"/>
            <a:ext cx="6811201" cy="4571934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4"/>
          <p:cNvSpPr/>
          <p:nvPr/>
        </p:nvSpPr>
        <p:spPr>
          <a:xfrm>
            <a:off x="4151376" y="5601200"/>
            <a:ext cx="4572000" cy="113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Sari, T. and B. Benyahia (2021) The operating diagram for a two-step anaerobic digestion model, Nonlinear Dynamics, Vol. 105, pp. 2711-2737, 10.1007/s11071-021-06722-7.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Pour aller plus loin</a:t>
            </a:r>
            <a:endParaRPr>
              <a:solidFill>
                <a:srgbClr val="27566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502" y="1029168"/>
            <a:ext cx="7059735" cy="505267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56"/>
          <p:cNvSpPr txBox="1"/>
          <p:nvPr/>
        </p:nvSpPr>
        <p:spPr>
          <a:xfrm>
            <a:off x="737337" y="2978874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haroni"/>
              <a:buNone/>
            </a:pPr>
            <a:r>
              <a:rPr b="1" lang="fr-FR" sz="4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Merci de votre attention</a:t>
            </a:r>
            <a:endParaRPr b="1" sz="48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Notions d’équilibre / </a:t>
            </a:r>
            <a:r>
              <a:rPr lang="fr-FR">
                <a:solidFill>
                  <a:srgbClr val="275662"/>
                </a:solidFill>
              </a:rPr>
              <a:t>Notion of steady-state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672633" y="2365137"/>
            <a:ext cx="1433147" cy="1556271"/>
          </a:xfrm>
          <a:custGeom>
            <a:rect b="b" l="l" r="r" t="t"/>
            <a:pathLst>
              <a:path extrusionOk="0" h="1556271" w="1433147">
                <a:moveTo>
                  <a:pt x="0" y="35169"/>
                </a:moveTo>
                <a:cubicBezTo>
                  <a:pt x="289413" y="798634"/>
                  <a:pt x="578827" y="1562099"/>
                  <a:pt x="817685" y="1556238"/>
                </a:cubicBezTo>
                <a:cubicBezTo>
                  <a:pt x="1056543" y="1550377"/>
                  <a:pt x="1311520" y="279888"/>
                  <a:pt x="1433147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3393826" y="2136536"/>
            <a:ext cx="1899139" cy="1872761"/>
          </a:xfrm>
          <a:custGeom>
            <a:rect b="b" l="l" r="r" t="t"/>
            <a:pathLst>
              <a:path extrusionOk="0" h="1872761" w="1899139">
                <a:moveTo>
                  <a:pt x="0" y="0"/>
                </a:moveTo>
                <a:cubicBezTo>
                  <a:pt x="239590" y="607402"/>
                  <a:pt x="479181" y="1214804"/>
                  <a:pt x="677008" y="1283677"/>
                </a:cubicBezTo>
                <a:cubicBezTo>
                  <a:pt x="874835" y="1352550"/>
                  <a:pt x="983274" y="315057"/>
                  <a:pt x="1186962" y="413238"/>
                </a:cubicBezTo>
                <a:cubicBezTo>
                  <a:pt x="1390650" y="511419"/>
                  <a:pt x="1899139" y="1872761"/>
                  <a:pt x="1899139" y="1872761"/>
                </a:cubicBez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3953077" y="3143272"/>
            <a:ext cx="254977" cy="26376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25344" y="4334614"/>
            <a:ext cx="23288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seul point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Only 1 equilibrium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328570" y="4328758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points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2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Notions d’équilibre / </a:t>
            </a:r>
            <a:r>
              <a:rPr lang="fr-FR">
                <a:solidFill>
                  <a:srgbClr val="275662"/>
                </a:solidFill>
              </a:rPr>
              <a:t>Notion of steady-state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672633" y="2365137"/>
            <a:ext cx="1433147" cy="1556271"/>
          </a:xfrm>
          <a:custGeom>
            <a:rect b="b" l="l" r="r" t="t"/>
            <a:pathLst>
              <a:path extrusionOk="0" h="1556271" w="1433147">
                <a:moveTo>
                  <a:pt x="0" y="35169"/>
                </a:moveTo>
                <a:cubicBezTo>
                  <a:pt x="289413" y="798634"/>
                  <a:pt x="578827" y="1562099"/>
                  <a:pt x="817685" y="1556238"/>
                </a:cubicBezTo>
                <a:cubicBezTo>
                  <a:pt x="1056543" y="1550377"/>
                  <a:pt x="1311520" y="279888"/>
                  <a:pt x="1433147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393826" y="2136536"/>
            <a:ext cx="1899139" cy="1872761"/>
          </a:xfrm>
          <a:custGeom>
            <a:rect b="b" l="l" r="r" t="t"/>
            <a:pathLst>
              <a:path extrusionOk="0" h="1872761" w="1899139">
                <a:moveTo>
                  <a:pt x="0" y="0"/>
                </a:moveTo>
                <a:cubicBezTo>
                  <a:pt x="239590" y="607402"/>
                  <a:pt x="479181" y="1214804"/>
                  <a:pt x="677008" y="1283677"/>
                </a:cubicBezTo>
                <a:cubicBezTo>
                  <a:pt x="874835" y="1352550"/>
                  <a:pt x="983274" y="315057"/>
                  <a:pt x="1186962" y="413238"/>
                </a:cubicBezTo>
                <a:cubicBezTo>
                  <a:pt x="1390650" y="511419"/>
                  <a:pt x="1899139" y="1872761"/>
                  <a:pt x="1899139" y="1872761"/>
                </a:cubicBez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427861" y="2302141"/>
            <a:ext cx="254977" cy="26376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325344" y="4334614"/>
            <a:ext cx="23288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seul point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Only 1 equilibrium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3328570" y="4328758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points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2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Notions d’équilibre / </a:t>
            </a:r>
            <a:r>
              <a:rPr lang="fr-FR">
                <a:solidFill>
                  <a:srgbClr val="275662"/>
                </a:solidFill>
              </a:rPr>
              <a:t>Notion of steady-state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022731" y="1696924"/>
            <a:ext cx="2813538" cy="2637690"/>
          </a:xfrm>
          <a:custGeom>
            <a:rect b="b" l="l" r="r" t="t"/>
            <a:pathLst>
              <a:path extrusionOk="0" h="4020650" w="5697415">
                <a:moveTo>
                  <a:pt x="0" y="712177"/>
                </a:moveTo>
                <a:cubicBezTo>
                  <a:pt x="525340" y="1559902"/>
                  <a:pt x="1050681" y="2407627"/>
                  <a:pt x="1424354" y="2497015"/>
                </a:cubicBezTo>
                <a:cubicBezTo>
                  <a:pt x="1798027" y="2586403"/>
                  <a:pt x="1817076" y="996462"/>
                  <a:pt x="2242038" y="1248508"/>
                </a:cubicBezTo>
                <a:cubicBezTo>
                  <a:pt x="2667000" y="1500554"/>
                  <a:pt x="3398227" y="4217377"/>
                  <a:pt x="3974123" y="4009292"/>
                </a:cubicBezTo>
                <a:cubicBezTo>
                  <a:pt x="4550019" y="3801207"/>
                  <a:pt x="5123717" y="1900603"/>
                  <a:pt x="5697415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672633" y="2365137"/>
            <a:ext cx="1433147" cy="1556271"/>
          </a:xfrm>
          <a:custGeom>
            <a:rect b="b" l="l" r="r" t="t"/>
            <a:pathLst>
              <a:path extrusionOk="0" h="1556271" w="1433147">
                <a:moveTo>
                  <a:pt x="0" y="35169"/>
                </a:moveTo>
                <a:cubicBezTo>
                  <a:pt x="289413" y="798634"/>
                  <a:pt x="578827" y="1562099"/>
                  <a:pt x="817685" y="1556238"/>
                </a:cubicBezTo>
                <a:cubicBezTo>
                  <a:pt x="1056543" y="1550377"/>
                  <a:pt x="1311520" y="279888"/>
                  <a:pt x="1433147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3393826" y="2136536"/>
            <a:ext cx="1899139" cy="1872761"/>
          </a:xfrm>
          <a:custGeom>
            <a:rect b="b" l="l" r="r" t="t"/>
            <a:pathLst>
              <a:path extrusionOk="0" h="1872761" w="1899139">
                <a:moveTo>
                  <a:pt x="0" y="0"/>
                </a:moveTo>
                <a:cubicBezTo>
                  <a:pt x="239590" y="607402"/>
                  <a:pt x="479181" y="1214804"/>
                  <a:pt x="677008" y="1283677"/>
                </a:cubicBezTo>
                <a:cubicBezTo>
                  <a:pt x="874835" y="1352550"/>
                  <a:pt x="983274" y="315057"/>
                  <a:pt x="1186962" y="413238"/>
                </a:cubicBezTo>
                <a:cubicBezTo>
                  <a:pt x="1390650" y="511419"/>
                  <a:pt x="1899139" y="1872761"/>
                  <a:pt x="1899139" y="1872761"/>
                </a:cubicBez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6577579" y="3064124"/>
            <a:ext cx="254977" cy="26376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6705416" y="4331694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points d’équilibre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3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325344" y="4334614"/>
            <a:ext cx="23288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seul point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Only 1 equilibrium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328570" y="4328758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points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2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Notions d’équilibre / </a:t>
            </a:r>
            <a:r>
              <a:rPr lang="fr-FR">
                <a:solidFill>
                  <a:srgbClr val="275662"/>
                </a:solidFill>
              </a:rPr>
              <a:t>Notion of steady-state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022731" y="1696924"/>
            <a:ext cx="2813538" cy="2637690"/>
          </a:xfrm>
          <a:custGeom>
            <a:rect b="b" l="l" r="r" t="t"/>
            <a:pathLst>
              <a:path extrusionOk="0" h="4020650" w="5697415">
                <a:moveTo>
                  <a:pt x="0" y="712177"/>
                </a:moveTo>
                <a:cubicBezTo>
                  <a:pt x="525340" y="1559902"/>
                  <a:pt x="1050681" y="2407627"/>
                  <a:pt x="1424354" y="2497015"/>
                </a:cubicBezTo>
                <a:cubicBezTo>
                  <a:pt x="1798027" y="2586403"/>
                  <a:pt x="1817076" y="996462"/>
                  <a:pt x="2242038" y="1248508"/>
                </a:cubicBezTo>
                <a:cubicBezTo>
                  <a:pt x="2667000" y="1500554"/>
                  <a:pt x="3398227" y="4217377"/>
                  <a:pt x="3974123" y="4009292"/>
                </a:cubicBezTo>
                <a:cubicBezTo>
                  <a:pt x="4550019" y="3801207"/>
                  <a:pt x="5123717" y="1900603"/>
                  <a:pt x="5697415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672633" y="2365137"/>
            <a:ext cx="1433147" cy="1556271"/>
          </a:xfrm>
          <a:custGeom>
            <a:rect b="b" l="l" r="r" t="t"/>
            <a:pathLst>
              <a:path extrusionOk="0" h="1556271" w="1433147">
                <a:moveTo>
                  <a:pt x="0" y="35169"/>
                </a:moveTo>
                <a:cubicBezTo>
                  <a:pt x="289413" y="798634"/>
                  <a:pt x="578827" y="1562099"/>
                  <a:pt x="817685" y="1556238"/>
                </a:cubicBezTo>
                <a:cubicBezTo>
                  <a:pt x="1056543" y="1550377"/>
                  <a:pt x="1311520" y="279888"/>
                  <a:pt x="1433147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393826" y="2136536"/>
            <a:ext cx="1899139" cy="1872761"/>
          </a:xfrm>
          <a:custGeom>
            <a:rect b="b" l="l" r="r" t="t"/>
            <a:pathLst>
              <a:path extrusionOk="0" h="1872761" w="1899139">
                <a:moveTo>
                  <a:pt x="0" y="0"/>
                </a:moveTo>
                <a:cubicBezTo>
                  <a:pt x="239590" y="607402"/>
                  <a:pt x="479181" y="1214804"/>
                  <a:pt x="677008" y="1283677"/>
                </a:cubicBezTo>
                <a:cubicBezTo>
                  <a:pt x="874835" y="1352550"/>
                  <a:pt x="983274" y="315057"/>
                  <a:pt x="1186962" y="413238"/>
                </a:cubicBezTo>
                <a:cubicBezTo>
                  <a:pt x="1390650" y="511419"/>
                  <a:pt x="1899139" y="1872761"/>
                  <a:pt x="1899139" y="1872761"/>
                </a:cubicBez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6982025" y="2233252"/>
            <a:ext cx="254977" cy="26376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25344" y="4334614"/>
            <a:ext cx="23288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seul point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Only 1 equilibrium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6705416" y="4331694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points d’équilibre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3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3328570" y="4328758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points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2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Notions d’équilibre / </a:t>
            </a:r>
            <a:r>
              <a:rPr lang="fr-FR">
                <a:solidFill>
                  <a:srgbClr val="275662"/>
                </a:solidFill>
              </a:rPr>
              <a:t>Notion of steady-state</a:t>
            </a:r>
            <a:endParaRPr>
              <a:solidFill>
                <a:srgbClr val="275662"/>
              </a:solidFill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6022731" y="1696924"/>
            <a:ext cx="2813538" cy="2637690"/>
          </a:xfrm>
          <a:custGeom>
            <a:rect b="b" l="l" r="r" t="t"/>
            <a:pathLst>
              <a:path extrusionOk="0" h="4020650" w="5697415">
                <a:moveTo>
                  <a:pt x="0" y="712177"/>
                </a:moveTo>
                <a:cubicBezTo>
                  <a:pt x="525340" y="1559902"/>
                  <a:pt x="1050681" y="2407627"/>
                  <a:pt x="1424354" y="2497015"/>
                </a:cubicBezTo>
                <a:cubicBezTo>
                  <a:pt x="1798027" y="2586403"/>
                  <a:pt x="1817076" y="996462"/>
                  <a:pt x="2242038" y="1248508"/>
                </a:cubicBezTo>
                <a:cubicBezTo>
                  <a:pt x="2667000" y="1500554"/>
                  <a:pt x="3398227" y="4217377"/>
                  <a:pt x="3974123" y="4009292"/>
                </a:cubicBezTo>
                <a:cubicBezTo>
                  <a:pt x="4550019" y="3801207"/>
                  <a:pt x="5123717" y="1900603"/>
                  <a:pt x="5697415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72633" y="2365137"/>
            <a:ext cx="1433147" cy="1556271"/>
          </a:xfrm>
          <a:custGeom>
            <a:rect b="b" l="l" r="r" t="t"/>
            <a:pathLst>
              <a:path extrusionOk="0" h="1556271" w="1433147">
                <a:moveTo>
                  <a:pt x="0" y="35169"/>
                </a:moveTo>
                <a:cubicBezTo>
                  <a:pt x="289413" y="798634"/>
                  <a:pt x="578827" y="1562099"/>
                  <a:pt x="817685" y="1556238"/>
                </a:cubicBezTo>
                <a:cubicBezTo>
                  <a:pt x="1056543" y="1550377"/>
                  <a:pt x="1311520" y="279888"/>
                  <a:pt x="1433147" y="0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3393826" y="2136536"/>
            <a:ext cx="1899139" cy="1872761"/>
          </a:xfrm>
          <a:custGeom>
            <a:rect b="b" l="l" r="r" t="t"/>
            <a:pathLst>
              <a:path extrusionOk="0" h="1872761" w="1899139">
                <a:moveTo>
                  <a:pt x="0" y="0"/>
                </a:moveTo>
                <a:cubicBezTo>
                  <a:pt x="239590" y="607402"/>
                  <a:pt x="479181" y="1214804"/>
                  <a:pt x="677008" y="1283677"/>
                </a:cubicBezTo>
                <a:cubicBezTo>
                  <a:pt x="874835" y="1352550"/>
                  <a:pt x="983274" y="315057"/>
                  <a:pt x="1186962" y="413238"/>
                </a:cubicBezTo>
                <a:cubicBezTo>
                  <a:pt x="1390650" y="511419"/>
                  <a:pt x="1899139" y="1872761"/>
                  <a:pt x="1899139" y="1872761"/>
                </a:cubicBez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  <a:lnTo>
                  <a:pt x="1899139" y="1872761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7826086" y="4070845"/>
            <a:ext cx="254977" cy="26376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325344" y="4334614"/>
            <a:ext cx="23288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seul point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Only 1 equilibrium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6705416" y="4331694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points d’équilibre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3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3328570" y="4328758"/>
            <a:ext cx="2069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points d’équilibre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2 equilibrium points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