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
  </p:notesMasterIdLst>
  <p:handoutMasterIdLst>
    <p:handoutMasterId r:id="rId17"/>
  </p:handoutMasterIdLst>
  <p:sldIdLst>
    <p:sldId id="378" r:id="rId2"/>
    <p:sldId id="434" r:id="rId3"/>
    <p:sldId id="377" r:id="rId4"/>
    <p:sldId id="430" r:id="rId5"/>
    <p:sldId id="380" r:id="rId6"/>
    <p:sldId id="432" r:id="rId7"/>
    <p:sldId id="433" r:id="rId8"/>
    <p:sldId id="435" r:id="rId9"/>
    <p:sldId id="436" r:id="rId10"/>
    <p:sldId id="437" r:id="rId11"/>
    <p:sldId id="439" r:id="rId12"/>
    <p:sldId id="440" r:id="rId13"/>
    <p:sldId id="441" r:id="rId14"/>
    <p:sldId id="442" r:id="rId15"/>
  </p:sldIdLst>
  <p:sldSz cx="9144000" cy="6858000" type="screen4x3"/>
  <p:notesSz cx="7099300" cy="10234613"/>
  <p:defaultTextStyle>
    <a:defPPr>
      <a:defRPr lang="fr-FR"/>
    </a:defPPr>
    <a:lvl1pPr algn="l" rtl="0" fontAlgn="base">
      <a:spcBef>
        <a:spcPct val="0"/>
      </a:spcBef>
      <a:spcAft>
        <a:spcPct val="0"/>
      </a:spcAft>
      <a:defRPr sz="2000"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Calibri" pitchFamily="34" charset="0"/>
        <a:ea typeface="+mn-ea"/>
        <a:cs typeface="Arial" pitchFamily="34" charset="0"/>
      </a:defRPr>
    </a:lvl5pPr>
    <a:lvl6pPr marL="2286000" algn="l" defTabSz="914400" rtl="0" eaLnBrk="1" latinLnBrk="0" hangingPunct="1">
      <a:defRPr sz="2000" kern="1200">
        <a:solidFill>
          <a:schemeClr val="tx1"/>
        </a:solidFill>
        <a:latin typeface="Calibri" pitchFamily="34" charset="0"/>
        <a:ea typeface="+mn-ea"/>
        <a:cs typeface="Arial" pitchFamily="34" charset="0"/>
      </a:defRPr>
    </a:lvl6pPr>
    <a:lvl7pPr marL="2743200" algn="l" defTabSz="914400" rtl="0" eaLnBrk="1" latinLnBrk="0" hangingPunct="1">
      <a:defRPr sz="2000" kern="1200">
        <a:solidFill>
          <a:schemeClr val="tx1"/>
        </a:solidFill>
        <a:latin typeface="Calibri" pitchFamily="34" charset="0"/>
        <a:ea typeface="+mn-ea"/>
        <a:cs typeface="Arial" pitchFamily="34" charset="0"/>
      </a:defRPr>
    </a:lvl7pPr>
    <a:lvl8pPr marL="3200400" algn="l" defTabSz="914400" rtl="0" eaLnBrk="1" latinLnBrk="0" hangingPunct="1">
      <a:defRPr sz="2000" kern="1200">
        <a:solidFill>
          <a:schemeClr val="tx1"/>
        </a:solidFill>
        <a:latin typeface="Calibri" pitchFamily="34" charset="0"/>
        <a:ea typeface="+mn-ea"/>
        <a:cs typeface="Arial" pitchFamily="34" charset="0"/>
      </a:defRPr>
    </a:lvl8pPr>
    <a:lvl9pPr marL="3657600" algn="l" defTabSz="914400" rtl="0" eaLnBrk="1" latinLnBrk="0" hangingPunct="1">
      <a:defRPr sz="2000"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73A1"/>
    <a:srgbClr val="C4B37B"/>
    <a:srgbClr val="AF9465"/>
    <a:srgbClr val="99CC00"/>
    <a:srgbClr val="FF6699"/>
    <a:srgbClr val="FFFF00"/>
    <a:srgbClr val="66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22" autoAdjust="0"/>
    <p:restoredTop sz="74603" autoAdjust="0"/>
  </p:normalViewPr>
  <p:slideViewPr>
    <p:cSldViewPr snapToGrid="0" snapToObjects="1">
      <p:cViewPr>
        <p:scale>
          <a:sx n="86" d="100"/>
          <a:sy n="86" d="100"/>
        </p:scale>
        <p:origin x="-1050" y="-72"/>
      </p:cViewPr>
      <p:guideLst>
        <p:guide orient="horz" pos="210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3" d="100"/>
          <a:sy n="73" d="100"/>
        </p:scale>
        <p:origin x="-261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defTabSz="947738">
              <a:defRPr sz="1200" smtClean="0"/>
            </a:lvl1pPr>
          </a:lstStyle>
          <a:p>
            <a:pPr>
              <a:defRPr/>
            </a:pPr>
            <a:r>
              <a:rPr lang="fr-FR"/>
              <a:t>Confidentiel</a:t>
            </a:r>
          </a:p>
        </p:txBody>
      </p:sp>
      <p:sp>
        <p:nvSpPr>
          <p:cNvPr id="235523" name="Rectangle 3"/>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defTabSz="947738">
              <a:defRPr sz="1200" smtClean="0"/>
            </a:lvl1pPr>
          </a:lstStyle>
          <a:p>
            <a:pPr>
              <a:defRPr/>
            </a:pPr>
            <a:endParaRPr lang="fr-FR"/>
          </a:p>
        </p:txBody>
      </p:sp>
      <p:sp>
        <p:nvSpPr>
          <p:cNvPr id="235524"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defTabSz="947738">
              <a:defRPr sz="1200" smtClean="0"/>
            </a:lvl1pPr>
          </a:lstStyle>
          <a:p>
            <a:pPr>
              <a:defRPr/>
            </a:pPr>
            <a:endParaRPr lang="fr-FR"/>
          </a:p>
        </p:txBody>
      </p:sp>
      <p:sp>
        <p:nvSpPr>
          <p:cNvPr id="235525" name="Rectangle 5"/>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defTabSz="947738">
              <a:defRPr sz="1200" smtClean="0"/>
            </a:lvl1pPr>
          </a:lstStyle>
          <a:p>
            <a:pPr>
              <a:defRPr/>
            </a:pPr>
            <a:fld id="{D88745BE-A573-43AA-953E-B5B2DFC826F7}" type="slidenum">
              <a:rPr lang="fr-FR"/>
              <a:pPr>
                <a:defRPr/>
              </a:pPr>
              <a:t>‹N°›</a:t>
            </a:fld>
            <a:endParaRPr lang="fr-FR"/>
          </a:p>
        </p:txBody>
      </p:sp>
    </p:spTree>
    <p:extLst>
      <p:ext uri="{BB962C8B-B14F-4D97-AF65-F5344CB8AC3E}">
        <p14:creationId xmlns:p14="http://schemas.microsoft.com/office/powerpoint/2010/main" val="1647291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defTabSz="947738">
              <a:defRPr sz="1200" smtClean="0"/>
            </a:lvl1pPr>
          </a:lstStyle>
          <a:p>
            <a:pPr>
              <a:defRPr/>
            </a:pPr>
            <a:r>
              <a:rPr lang="fr-FR"/>
              <a:t>Confidentiel</a:t>
            </a:r>
          </a:p>
        </p:txBody>
      </p:sp>
      <p:sp>
        <p:nvSpPr>
          <p:cNvPr id="5123"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defTabSz="947738">
              <a:defRPr sz="1200" smtClean="0"/>
            </a:lvl1pPr>
          </a:lstStyle>
          <a:p>
            <a:pPr>
              <a:defRPr/>
            </a:pPr>
            <a:endParaRPr lang="fr-FR"/>
          </a:p>
        </p:txBody>
      </p:sp>
      <p:sp>
        <p:nvSpPr>
          <p:cNvPr id="1741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defTabSz="947738">
              <a:defRPr sz="1200" smtClean="0"/>
            </a:lvl1pPr>
          </a:lstStyle>
          <a:p>
            <a:pPr>
              <a:defRPr/>
            </a:pPr>
            <a:endParaRPr lang="fr-FR"/>
          </a:p>
        </p:txBody>
      </p:sp>
      <p:sp>
        <p:nvSpPr>
          <p:cNvPr id="5127"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defTabSz="947738">
              <a:defRPr sz="1200" smtClean="0"/>
            </a:lvl1pPr>
          </a:lstStyle>
          <a:p>
            <a:pPr>
              <a:defRPr/>
            </a:pPr>
            <a:fld id="{3770C2A7-238A-4F77-876D-C1CEC50F19D1}" type="slidenum">
              <a:rPr lang="fr-FR"/>
              <a:pPr>
                <a:defRPr/>
              </a:pPr>
              <a:t>‹N°›</a:t>
            </a:fld>
            <a:endParaRPr lang="fr-FR"/>
          </a:p>
        </p:txBody>
      </p:sp>
    </p:spTree>
    <p:extLst>
      <p:ext uri="{BB962C8B-B14F-4D97-AF65-F5344CB8AC3E}">
        <p14:creationId xmlns:p14="http://schemas.microsoft.com/office/powerpoint/2010/main" val="81891388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miter lim="800000"/>
            <a:headEnd/>
            <a:tailEnd/>
          </a:ln>
        </p:spPr>
        <p:txBody>
          <a:bodyPr/>
          <a:lstStyle/>
          <a:p>
            <a:r>
              <a:rPr lang="fr-FR"/>
              <a:t>Confidentiel</a:t>
            </a:r>
          </a:p>
        </p:txBody>
      </p:sp>
      <p:sp>
        <p:nvSpPr>
          <p:cNvPr id="18435" name="Rectangle 7"/>
          <p:cNvSpPr>
            <a:spLocks noGrp="1" noChangeArrowheads="1"/>
          </p:cNvSpPr>
          <p:nvPr>
            <p:ph type="sldNum" sz="quarter" idx="5"/>
          </p:nvPr>
        </p:nvSpPr>
        <p:spPr>
          <a:noFill/>
          <a:ln>
            <a:miter lim="800000"/>
            <a:headEnd/>
            <a:tailEnd/>
          </a:ln>
        </p:spPr>
        <p:txBody>
          <a:bodyPr/>
          <a:lstStyle/>
          <a:p>
            <a:fld id="{E9B7FBB2-9FB5-495C-89F6-71D86AA90177}" type="slidenum">
              <a:rPr lang="fr-FR"/>
              <a:pPr/>
              <a:t>3</a:t>
            </a:fld>
            <a:endParaRPr lang="fr-FR"/>
          </a:p>
        </p:txBody>
      </p:sp>
      <p:sp>
        <p:nvSpPr>
          <p:cNvPr id="18436" name="Rectangle 2"/>
          <p:cNvSpPr>
            <a:spLocks noGrp="1" noRot="1" noChangeAspect="1" noChangeArrowheads="1" noTextEdit="1"/>
          </p:cNvSpPr>
          <p:nvPr>
            <p:ph type="sldImg"/>
          </p:nvPr>
        </p:nvSpPr>
        <p:spPr>
          <a:xfrm>
            <a:off x="992188" y="768350"/>
            <a:ext cx="5114925" cy="3836988"/>
          </a:xfrm>
          <a:ln/>
        </p:spPr>
      </p:sp>
      <p:sp>
        <p:nvSpPr>
          <p:cNvPr id="18437"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miter lim="800000"/>
            <a:headEnd/>
            <a:tailEnd/>
          </a:ln>
        </p:spPr>
        <p:txBody>
          <a:bodyPr/>
          <a:lstStyle/>
          <a:p>
            <a:r>
              <a:rPr lang="fr-FR"/>
              <a:t>Confidentiel</a:t>
            </a:r>
          </a:p>
        </p:txBody>
      </p:sp>
      <p:sp>
        <p:nvSpPr>
          <p:cNvPr id="19459" name="Rectangle 7"/>
          <p:cNvSpPr>
            <a:spLocks noGrp="1" noChangeArrowheads="1"/>
          </p:cNvSpPr>
          <p:nvPr>
            <p:ph type="sldNum" sz="quarter" idx="5"/>
          </p:nvPr>
        </p:nvSpPr>
        <p:spPr>
          <a:noFill/>
          <a:ln>
            <a:miter lim="800000"/>
            <a:headEnd/>
            <a:tailEnd/>
          </a:ln>
        </p:spPr>
        <p:txBody>
          <a:bodyPr/>
          <a:lstStyle/>
          <a:p>
            <a:fld id="{FAC4B0FA-A5A0-46C7-8D4B-5EC08282426E}" type="slidenum">
              <a:rPr lang="fr-FR"/>
              <a:pPr/>
              <a:t>4</a:t>
            </a:fld>
            <a:endParaRPr lang="fr-FR"/>
          </a:p>
        </p:txBody>
      </p:sp>
      <p:sp>
        <p:nvSpPr>
          <p:cNvPr id="19460" name="Rectangle 2"/>
          <p:cNvSpPr>
            <a:spLocks noGrp="1" noRot="1" noChangeAspect="1" noChangeArrowheads="1" noTextEdit="1"/>
          </p:cNvSpPr>
          <p:nvPr>
            <p:ph type="sldImg"/>
          </p:nvPr>
        </p:nvSpPr>
        <p:spPr>
          <a:xfrm>
            <a:off x="992188" y="768350"/>
            <a:ext cx="5114925" cy="3836988"/>
          </a:xfrm>
          <a:ln/>
        </p:spPr>
      </p:sp>
      <p:sp>
        <p:nvSpPr>
          <p:cNvPr id="19461"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miter lim="800000"/>
            <a:headEnd/>
            <a:tailEnd/>
          </a:ln>
        </p:spPr>
        <p:txBody>
          <a:bodyPr/>
          <a:lstStyle/>
          <a:p>
            <a:r>
              <a:rPr lang="fr-FR"/>
              <a:t>Confidentiel</a:t>
            </a:r>
          </a:p>
        </p:txBody>
      </p:sp>
      <p:sp>
        <p:nvSpPr>
          <p:cNvPr id="20483" name="Rectangle 7"/>
          <p:cNvSpPr>
            <a:spLocks noGrp="1" noChangeArrowheads="1"/>
          </p:cNvSpPr>
          <p:nvPr>
            <p:ph type="sldNum" sz="quarter" idx="5"/>
          </p:nvPr>
        </p:nvSpPr>
        <p:spPr>
          <a:noFill/>
          <a:ln>
            <a:miter lim="800000"/>
            <a:headEnd/>
            <a:tailEnd/>
          </a:ln>
        </p:spPr>
        <p:txBody>
          <a:bodyPr/>
          <a:lstStyle/>
          <a:p>
            <a:fld id="{FE418121-7130-4107-8264-16AC625722F3}" type="slidenum">
              <a:rPr lang="fr-FR"/>
              <a:pPr/>
              <a:t>5</a:t>
            </a:fld>
            <a:endParaRPr lang="fr-FR"/>
          </a:p>
        </p:txBody>
      </p:sp>
      <p:sp>
        <p:nvSpPr>
          <p:cNvPr id="20484" name="Rectangle 2"/>
          <p:cNvSpPr>
            <a:spLocks noGrp="1" noRot="1" noChangeAspect="1" noChangeArrowheads="1" noTextEdit="1"/>
          </p:cNvSpPr>
          <p:nvPr>
            <p:ph type="sldImg"/>
          </p:nvPr>
        </p:nvSpPr>
        <p:spPr>
          <a:xfrm>
            <a:off x="992188" y="768350"/>
            <a:ext cx="5114925" cy="3836988"/>
          </a:xfrm>
          <a:ln/>
        </p:spPr>
      </p:sp>
      <p:sp>
        <p:nvSpPr>
          <p:cNvPr id="20485" name="Rectangle 3"/>
          <p:cNvSpPr>
            <a:spLocks noGrp="1" noChangeArrowheads="1"/>
          </p:cNvSpPr>
          <p:nvPr>
            <p:ph type="body" idx="1"/>
          </p:nvPr>
        </p:nvSpPr>
        <p:spPr>
          <a:noFill/>
        </p:spPr>
        <p:txBody>
          <a:bodyPr/>
          <a:lstStyle/>
          <a:p>
            <a:pPr algn="just" eaLnBrk="1" hangingPunct="1">
              <a:spcBef>
                <a:spcPct val="40000"/>
              </a:spcBef>
              <a:buClr>
                <a:schemeClr val="tx2"/>
              </a:buClr>
              <a:buSzPct val="60000"/>
              <a:buFontTx/>
              <a:buBlip>
                <a:blip r:embed="rId3"/>
              </a:buBlip>
              <a:tabLst>
                <a:tab pos="177800" algn="l"/>
              </a:tabLst>
            </a:pPr>
            <a:r>
              <a:rPr lang="fr-FR" b="1" smtClean="0"/>
              <a:t>Objectif : </a:t>
            </a:r>
          </a:p>
          <a:p>
            <a:pPr algn="just" eaLnBrk="1" hangingPunct="1">
              <a:spcBef>
                <a:spcPct val="40000"/>
              </a:spcBef>
              <a:buClr>
                <a:schemeClr val="tx2"/>
              </a:buClr>
              <a:buSzPct val="60000"/>
              <a:tabLst>
                <a:tab pos="177800" algn="l"/>
              </a:tabLst>
            </a:pPr>
            <a:r>
              <a:rPr lang="fr-FR" b="1" smtClean="0"/>
              <a:t>Un outil groupe pour évaluer les enjeux biodiversité de nos sites et mettre en place un plan d’action adapté au cas par cas</a:t>
            </a:r>
          </a:p>
          <a:p>
            <a:pPr algn="just" eaLnBrk="1" hangingPunct="1">
              <a:spcBef>
                <a:spcPct val="40000"/>
              </a:spcBef>
              <a:buClr>
                <a:schemeClr val="tx2"/>
              </a:buClr>
              <a:buSzPct val="60000"/>
              <a:buFontTx/>
              <a:buBlip>
                <a:blip r:embed="rId3"/>
              </a:buBlip>
              <a:tabLst>
                <a:tab pos="177800" algn="l"/>
              </a:tabLst>
            </a:pPr>
            <a:r>
              <a:rPr lang="fr-FR" b="1" smtClean="0"/>
              <a:t> Mise en œuvre : </a:t>
            </a:r>
            <a:r>
              <a:rPr lang="fr-FR" smtClean="0"/>
              <a:t>écologue + correspondant biodiversité local + responsable du site</a:t>
            </a:r>
          </a:p>
          <a:p>
            <a:pPr algn="just" eaLnBrk="1" hangingPunct="1">
              <a:spcBef>
                <a:spcPct val="40000"/>
              </a:spcBef>
              <a:buClr>
                <a:schemeClr val="tx2"/>
              </a:buClr>
              <a:buSzPct val="60000"/>
              <a:buFontTx/>
              <a:buBlip>
                <a:blip r:embed="rId3"/>
              </a:buBlip>
              <a:tabLst>
                <a:tab pos="177800" algn="l"/>
              </a:tabLst>
            </a:pPr>
            <a:r>
              <a:rPr lang="fr-FR" b="1" smtClean="0"/>
              <a:t> Contenu : </a:t>
            </a:r>
            <a:r>
              <a:rPr lang="fr-FR" smtClean="0"/>
              <a:t>des questions divisées en 3 chapitres :</a:t>
            </a:r>
          </a:p>
          <a:p>
            <a:pPr eaLnBrk="1" hangingPunct="1">
              <a:spcBef>
                <a:spcPct val="40000"/>
              </a:spcBef>
              <a:buClr>
                <a:schemeClr val="tx2"/>
              </a:buClr>
              <a:buFont typeface="Wingdings" pitchFamily="2" charset="2"/>
              <a:buNone/>
              <a:tabLst>
                <a:tab pos="177800" algn="l"/>
              </a:tabLst>
            </a:pPr>
            <a:r>
              <a:rPr lang="fr-FR" b="1" smtClean="0">
                <a:solidFill>
                  <a:schemeClr val="bg1"/>
                </a:solidFill>
              </a:rPr>
              <a:t>- Contexte écologique : </a:t>
            </a:r>
            <a:r>
              <a:rPr lang="fr-FR" smtClean="0">
                <a:solidFill>
                  <a:schemeClr val="bg1"/>
                </a:solidFill>
              </a:rPr>
              <a:t>prise en compte de la biodiversité locale (espaces et espèces protégées)</a:t>
            </a:r>
          </a:p>
          <a:p>
            <a:pPr eaLnBrk="1" hangingPunct="1">
              <a:spcBef>
                <a:spcPct val="40000"/>
              </a:spcBef>
              <a:buClr>
                <a:schemeClr val="tx2"/>
              </a:buClr>
              <a:buFont typeface="Wingdings" pitchFamily="2" charset="2"/>
              <a:buNone/>
              <a:tabLst>
                <a:tab pos="177800" algn="l"/>
              </a:tabLst>
            </a:pPr>
            <a:r>
              <a:rPr lang="fr-FR" b="1" smtClean="0">
                <a:solidFill>
                  <a:schemeClr val="bg1"/>
                </a:solidFill>
              </a:rPr>
              <a:t>- Impacts environnementaux liés à l’activité du site</a:t>
            </a:r>
          </a:p>
          <a:p>
            <a:pPr eaLnBrk="1" hangingPunct="1">
              <a:spcBef>
                <a:spcPct val="40000"/>
              </a:spcBef>
              <a:buClr>
                <a:schemeClr val="tx2"/>
              </a:buClr>
              <a:buFont typeface="Wingdings" pitchFamily="2" charset="2"/>
              <a:buNone/>
              <a:tabLst>
                <a:tab pos="177800" algn="l"/>
              </a:tabLst>
            </a:pPr>
            <a:r>
              <a:rPr lang="fr-FR" b="1" smtClean="0">
                <a:solidFill>
                  <a:schemeClr val="bg1"/>
                </a:solidFill>
              </a:rPr>
              <a:t>- Potentialités écologiques </a:t>
            </a:r>
            <a:r>
              <a:rPr lang="fr-FR" smtClean="0">
                <a:solidFill>
                  <a:schemeClr val="bg1"/>
                </a:solidFill>
              </a:rPr>
              <a:t>: prise en compte des habitats présents sur le site, de la présence éventuelle d’espèces invasives et recensement des actions déjà menées pour établir un plan d’action dédié.</a:t>
            </a:r>
          </a:p>
          <a:p>
            <a:pPr eaLnBrk="1" hangingPunct="1">
              <a:tabLst>
                <a:tab pos="177800" algn="l"/>
              </a:tabLst>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35"/>
          <p:cNvGrpSpPr>
            <a:grpSpLocks/>
          </p:cNvGrpSpPr>
          <p:nvPr userDrawn="1"/>
        </p:nvGrpSpPr>
        <p:grpSpPr bwMode="auto">
          <a:xfrm>
            <a:off x="0" y="0"/>
            <a:ext cx="6794500" cy="6858000"/>
            <a:chOff x="0" y="0"/>
            <a:chExt cx="4280" cy="4320"/>
          </a:xfrm>
        </p:grpSpPr>
        <p:pic>
          <p:nvPicPr>
            <p:cNvPr id="3" name="Picture 36" descr="ombre-courbe-v04"/>
            <p:cNvPicPr>
              <a:picLocks noChangeAspect="1" noChangeArrowheads="1"/>
            </p:cNvPicPr>
            <p:nvPr userDrawn="1"/>
          </p:nvPicPr>
          <p:blipFill>
            <a:blip r:embed="rId2"/>
            <a:srcRect/>
            <a:stretch>
              <a:fillRect/>
            </a:stretch>
          </p:blipFill>
          <p:spPr bwMode="auto">
            <a:xfrm>
              <a:off x="3630" y="0"/>
              <a:ext cx="650" cy="4320"/>
            </a:xfrm>
            <a:prstGeom prst="rect">
              <a:avLst/>
            </a:prstGeom>
            <a:noFill/>
            <a:ln w="9525">
              <a:noFill/>
              <a:miter lim="800000"/>
              <a:headEnd/>
              <a:tailEnd/>
            </a:ln>
          </p:spPr>
        </p:pic>
        <p:sp>
          <p:nvSpPr>
            <p:cNvPr id="4" name="Freeform 37"/>
            <p:cNvSpPr>
              <a:spLocks/>
            </p:cNvSpPr>
            <p:nvPr userDrawn="1"/>
          </p:nvSpPr>
          <p:spPr bwMode="auto">
            <a:xfrm>
              <a:off x="0" y="0"/>
              <a:ext cx="3955" cy="4320"/>
            </a:xfrm>
            <a:custGeom>
              <a:avLst/>
              <a:gdLst>
                <a:gd name="T0" fmla="*/ 0 w 1977"/>
                <a:gd name="T1" fmla="*/ 0 h 2161"/>
                <a:gd name="T2" fmla="*/ 3839 w 1977"/>
                <a:gd name="T3" fmla="*/ 0 h 2161"/>
                <a:gd name="T4" fmla="*/ 3955 w 1977"/>
                <a:gd name="T5" fmla="*/ 2143 h 2161"/>
                <a:gd name="T6" fmla="*/ 3839 w 1977"/>
                <a:gd name="T7" fmla="*/ 4320 h 2161"/>
                <a:gd name="T8" fmla="*/ 0 w 1977"/>
                <a:gd name="T9" fmla="*/ 4320 h 2161"/>
                <a:gd name="T10" fmla="*/ 0 w 1977"/>
                <a:gd name="T11" fmla="*/ 0 h 2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7" h="2161">
                  <a:moveTo>
                    <a:pt x="0" y="0"/>
                  </a:moveTo>
                  <a:cubicBezTo>
                    <a:pt x="0" y="0"/>
                    <a:pt x="1357" y="0"/>
                    <a:pt x="1919" y="0"/>
                  </a:cubicBezTo>
                  <a:cubicBezTo>
                    <a:pt x="1972" y="419"/>
                    <a:pt x="1977" y="832"/>
                    <a:pt x="1977" y="1072"/>
                  </a:cubicBezTo>
                  <a:cubicBezTo>
                    <a:pt x="1977" y="1311"/>
                    <a:pt x="1977" y="1734"/>
                    <a:pt x="1919" y="2161"/>
                  </a:cubicBezTo>
                  <a:cubicBezTo>
                    <a:pt x="598" y="2161"/>
                    <a:pt x="661" y="2161"/>
                    <a:pt x="0" y="2161"/>
                  </a:cubicBezTo>
                  <a:cubicBezTo>
                    <a:pt x="0" y="1528"/>
                    <a:pt x="0" y="450"/>
                    <a:pt x="0" y="0"/>
                  </a:cubicBezTo>
                </a:path>
              </a:pathLst>
            </a:custGeom>
            <a:solidFill>
              <a:schemeClr val="bg1"/>
            </a:solidFill>
            <a:ln w="9525">
              <a:noFill/>
              <a:round/>
              <a:headEnd/>
              <a:tailEnd/>
            </a:ln>
          </p:spPr>
          <p:txBody>
            <a:bodyPr/>
            <a:lstStyle/>
            <a:p>
              <a:endParaRPr lang="fr-FR"/>
            </a:p>
          </p:txBody>
        </p:sp>
      </p:grpSp>
      <p:pic>
        <p:nvPicPr>
          <p:cNvPr id="5" name="Picture 38" descr="arbre"/>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6794500" y="4359275"/>
            <a:ext cx="2498725" cy="2498725"/>
          </a:xfrm>
          <a:prstGeom prst="rect">
            <a:avLst/>
          </a:prstGeom>
          <a:noFill/>
          <a:ln w="9525">
            <a:noFill/>
            <a:miter lim="800000"/>
            <a:headEnd/>
            <a:tailEnd/>
          </a:ln>
        </p:spPr>
      </p:pic>
      <p:pic>
        <p:nvPicPr>
          <p:cNvPr id="6" name="Picture 39" descr="cerf"/>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6434138" y="6138863"/>
            <a:ext cx="719137" cy="719137"/>
          </a:xfrm>
          <a:prstGeom prst="rect">
            <a:avLst/>
          </a:prstGeom>
          <a:noFill/>
          <a:ln w="9525">
            <a:noFill/>
            <a:miter lim="800000"/>
            <a:headEnd/>
            <a:tailEnd/>
          </a:ln>
        </p:spPr>
      </p:pic>
      <p:pic>
        <p:nvPicPr>
          <p:cNvPr id="7" name="Picture 40" descr="bird"/>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7894638" y="2227263"/>
            <a:ext cx="847725" cy="847725"/>
          </a:xfrm>
          <a:prstGeom prst="rect">
            <a:avLst/>
          </a:prstGeom>
          <a:noFill/>
          <a:ln w="9525">
            <a:noFill/>
            <a:miter lim="800000"/>
            <a:headEnd/>
            <a:tailEnd/>
          </a:ln>
        </p:spPr>
      </p:pic>
      <p:pic>
        <p:nvPicPr>
          <p:cNvPr id="8" name="Picture 41" descr="papillon"/>
          <p:cNvPicPr>
            <a:picLocks noChangeAspect="1" noChangeArrowheads="1"/>
          </p:cNvPicPr>
          <p:nvPr userDrawn="1"/>
        </p:nvPicPr>
        <p:blipFill>
          <a:blip r:embed="rId6">
            <a:clrChange>
              <a:clrFrom>
                <a:srgbClr val="FFFFFF"/>
              </a:clrFrom>
              <a:clrTo>
                <a:srgbClr val="FFFFFF">
                  <a:alpha val="0"/>
                </a:srgbClr>
              </a:clrTo>
            </a:clrChange>
          </a:blip>
          <a:srcRect/>
          <a:stretch>
            <a:fillRect/>
          </a:stretch>
        </p:blipFill>
        <p:spPr bwMode="auto">
          <a:xfrm>
            <a:off x="6523038" y="5594350"/>
            <a:ext cx="360362" cy="360363"/>
          </a:xfrm>
          <a:prstGeom prst="rect">
            <a:avLst/>
          </a:prstGeom>
          <a:noFill/>
          <a:ln w="9525">
            <a:noFill/>
            <a:miter lim="800000"/>
            <a:headEnd/>
            <a:tailEnd/>
          </a:ln>
        </p:spPr>
      </p:pic>
      <p:pic>
        <p:nvPicPr>
          <p:cNvPr id="9" name="Picture 42" descr="insecte"/>
          <p:cNvPicPr>
            <a:picLocks noChangeAspect="1" noChangeArrowheads="1"/>
          </p:cNvPicPr>
          <p:nvPr userDrawn="1"/>
        </p:nvPicPr>
        <p:blipFill>
          <a:blip r:embed="rId7">
            <a:clrChange>
              <a:clrFrom>
                <a:srgbClr val="FFFFFF"/>
              </a:clrFrom>
              <a:clrTo>
                <a:srgbClr val="FFFFFF">
                  <a:alpha val="0"/>
                </a:srgbClr>
              </a:clrTo>
            </a:clrChange>
          </a:blip>
          <a:srcRect/>
          <a:stretch>
            <a:fillRect/>
          </a:stretch>
        </p:blipFill>
        <p:spPr bwMode="auto">
          <a:xfrm>
            <a:off x="223838" y="6148388"/>
            <a:ext cx="520700" cy="520700"/>
          </a:xfrm>
          <a:prstGeom prst="rect">
            <a:avLst/>
          </a:prstGeom>
          <a:noFill/>
          <a:ln w="9525">
            <a:noFill/>
            <a:miter lim="800000"/>
            <a:headEnd/>
            <a:tailEnd/>
          </a:ln>
        </p:spPr>
      </p:pic>
      <p:sp>
        <p:nvSpPr>
          <p:cNvPr id="10" name="Line 48"/>
          <p:cNvSpPr>
            <a:spLocks noChangeShapeType="1"/>
          </p:cNvSpPr>
          <p:nvPr userDrawn="1"/>
        </p:nvSpPr>
        <p:spPr bwMode="auto">
          <a:xfrm>
            <a:off x="461963" y="2335213"/>
            <a:ext cx="5565775" cy="0"/>
          </a:xfrm>
          <a:prstGeom prst="line">
            <a:avLst/>
          </a:prstGeom>
          <a:noFill/>
          <a:ln w="9525">
            <a:solidFill>
              <a:schemeClr val="tx1"/>
            </a:solidFill>
            <a:round/>
            <a:headEnd/>
            <a:tailEnd/>
          </a:ln>
          <a:effectLst/>
        </p:spPr>
        <p:txBody>
          <a:bodyPr/>
          <a:lstStyle/>
          <a:p>
            <a:endParaRPr lang="fr-FR"/>
          </a:p>
        </p:txBody>
      </p:sp>
      <p:sp>
        <p:nvSpPr>
          <p:cNvPr id="11" name="Rectangle 32"/>
          <p:cNvSpPr>
            <a:spLocks noGrp="1" noChangeArrowheads="1"/>
          </p:cNvSpPr>
          <p:nvPr>
            <p:ph type="dt" sz="half" idx="10"/>
          </p:nvPr>
        </p:nvSpPr>
        <p:spPr>
          <a:xfrm>
            <a:off x="744538" y="6388100"/>
            <a:ext cx="1022350" cy="182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00000"/>
              </a:lnSpc>
              <a:spcBef>
                <a:spcPct val="0"/>
              </a:spcBef>
              <a:defRPr sz="1200" smtClean="0"/>
            </a:lvl1pPr>
          </a:lstStyle>
          <a:p>
            <a:pPr>
              <a:defRPr/>
            </a:pPr>
            <a:r>
              <a:rPr lang="fr-FR"/>
              <a:t>18 octobre 2013</a:t>
            </a:r>
          </a:p>
        </p:txBody>
      </p:sp>
      <p:sp>
        <p:nvSpPr>
          <p:cNvPr id="12" name="Rectangle 45"/>
          <p:cNvSpPr>
            <a:spLocks noGrp="1" noChangeArrowheads="1"/>
          </p:cNvSpPr>
          <p:nvPr>
            <p:ph type="ftr" sz="quarter" idx="11"/>
          </p:nvPr>
        </p:nvSpPr>
        <p:spPr bwMode="auto">
          <a:xfrm>
            <a:off x="1706563" y="6343650"/>
            <a:ext cx="3854450" cy="325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r>
              <a:rPr lang="fr-FR"/>
              <a:t>Direction du Développement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D993D961-C8C5-46D1-B304-BCC3DCCD0A29}"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876925" y="577850"/>
            <a:ext cx="1836738" cy="217011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65125" y="577850"/>
            <a:ext cx="5359400" cy="21701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DA02BEE1-220F-44BC-BE00-D9D4FA6246C0}"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65125" y="577850"/>
            <a:ext cx="7348538" cy="39052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365125" y="1211263"/>
            <a:ext cx="3597275" cy="1536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114800" y="1211263"/>
            <a:ext cx="3598863" cy="692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114800" y="2055813"/>
            <a:ext cx="3598863" cy="692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6"/>
          <p:cNvSpPr>
            <a:spLocks noGrp="1" noChangeArrowheads="1"/>
          </p:cNvSpPr>
          <p:nvPr>
            <p:ph type="dt" sz="half" idx="10"/>
          </p:nvPr>
        </p:nvSpPr>
        <p:spPr>
          <a:ln/>
        </p:spPr>
        <p:txBody>
          <a:bodyPr/>
          <a:lstStyle>
            <a:lvl1pPr>
              <a:defRPr/>
            </a:lvl1pPr>
          </a:lstStyle>
          <a:p>
            <a:pPr>
              <a:defRPr/>
            </a:pPr>
            <a:endParaRPr lang="fr-FR"/>
          </a:p>
        </p:txBody>
      </p:sp>
      <p:sp>
        <p:nvSpPr>
          <p:cNvPr id="7" name="Rectangle 8"/>
          <p:cNvSpPr>
            <a:spLocks noGrp="1" noChangeArrowheads="1"/>
          </p:cNvSpPr>
          <p:nvPr>
            <p:ph type="sldNum" sz="quarter" idx="11"/>
          </p:nvPr>
        </p:nvSpPr>
        <p:spPr>
          <a:ln/>
        </p:spPr>
        <p:txBody>
          <a:bodyPr/>
          <a:lstStyle>
            <a:lvl1pPr>
              <a:defRPr/>
            </a:lvl1pPr>
          </a:lstStyle>
          <a:p>
            <a:pPr>
              <a:defRPr/>
            </a:pPr>
            <a:fld id="{EFD64B7A-8AC4-4C77-8EF3-2C75EA3CF40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D3DA3AA6-2DF8-40B4-8494-346329787EB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E8B36819-B091-49BC-A12D-703108D8F994}"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65125" y="1211263"/>
            <a:ext cx="3597275" cy="153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114800" y="1211263"/>
            <a:ext cx="3598863" cy="153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FCD7C232-C12B-4BCB-BE23-69F9717C41F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8"/>
          <p:cNvSpPr>
            <a:spLocks noGrp="1" noChangeArrowheads="1"/>
          </p:cNvSpPr>
          <p:nvPr>
            <p:ph type="sldNum" sz="quarter" idx="11"/>
          </p:nvPr>
        </p:nvSpPr>
        <p:spPr>
          <a:ln/>
        </p:spPr>
        <p:txBody>
          <a:bodyPr/>
          <a:lstStyle>
            <a:lvl1pPr>
              <a:defRPr/>
            </a:lvl1pPr>
          </a:lstStyle>
          <a:p>
            <a:pPr>
              <a:defRPr/>
            </a:pPr>
            <a:fld id="{CE06C3C4-CE18-41E5-B860-B06F9B2972F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dt" sz="half" idx="10"/>
          </p:nvPr>
        </p:nvSpPr>
        <p:spPr>
          <a:ln/>
        </p:spPr>
        <p:txBody>
          <a:bodyPr/>
          <a:lstStyle>
            <a:lvl1pPr>
              <a:defRPr/>
            </a:lvl1pPr>
          </a:lstStyle>
          <a:p>
            <a:pPr>
              <a:defRPr/>
            </a:pPr>
            <a:endParaRPr lang="fr-FR"/>
          </a:p>
        </p:txBody>
      </p:sp>
      <p:sp>
        <p:nvSpPr>
          <p:cNvPr id="4" name="Rectangle 8"/>
          <p:cNvSpPr>
            <a:spLocks noGrp="1" noChangeArrowheads="1"/>
          </p:cNvSpPr>
          <p:nvPr>
            <p:ph type="sldNum" sz="quarter" idx="11"/>
          </p:nvPr>
        </p:nvSpPr>
        <p:spPr>
          <a:ln/>
        </p:spPr>
        <p:txBody>
          <a:bodyPr/>
          <a:lstStyle>
            <a:lvl1pPr>
              <a:defRPr/>
            </a:lvl1pPr>
          </a:lstStyle>
          <a:p>
            <a:pPr>
              <a:defRPr/>
            </a:pPr>
            <a:fld id="{2F7D9C08-BA16-4A55-B34F-F65AE84E413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fr-FR"/>
          </a:p>
        </p:txBody>
      </p:sp>
      <p:sp>
        <p:nvSpPr>
          <p:cNvPr id="3" name="Rectangle 8"/>
          <p:cNvSpPr>
            <a:spLocks noGrp="1" noChangeArrowheads="1"/>
          </p:cNvSpPr>
          <p:nvPr>
            <p:ph type="sldNum" sz="quarter" idx="11"/>
          </p:nvPr>
        </p:nvSpPr>
        <p:spPr>
          <a:ln/>
        </p:spPr>
        <p:txBody>
          <a:bodyPr/>
          <a:lstStyle>
            <a:lvl1pPr>
              <a:defRPr/>
            </a:lvl1pPr>
          </a:lstStyle>
          <a:p>
            <a:pPr>
              <a:defRPr/>
            </a:pPr>
            <a:fld id="{32367123-1DC2-4D78-A410-4AD89408B7D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1D6B0F0E-9512-4ECD-B5B5-B4A9A4BD6700}"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6FD8037B-F1F8-4D54-A359-368979EF575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FAB61"/>
        </a:solidFill>
        <a:effectLst/>
      </p:bgPr>
    </p:bg>
    <p:spTree>
      <p:nvGrpSpPr>
        <p:cNvPr id="1" name=""/>
        <p:cNvGrpSpPr/>
        <p:nvPr/>
      </p:nvGrpSpPr>
      <p:grpSpPr>
        <a:xfrm>
          <a:off x="0" y="0"/>
          <a:ext cx="0" cy="0"/>
          <a:chOff x="0" y="0"/>
          <a:chExt cx="0" cy="0"/>
        </a:xfrm>
      </p:grpSpPr>
      <p:grpSp>
        <p:nvGrpSpPr>
          <p:cNvPr id="1026" name="Group 21"/>
          <p:cNvGrpSpPr>
            <a:grpSpLocks/>
          </p:cNvGrpSpPr>
          <p:nvPr userDrawn="1"/>
        </p:nvGrpSpPr>
        <p:grpSpPr bwMode="auto">
          <a:xfrm>
            <a:off x="0" y="0"/>
            <a:ext cx="8909050" cy="6858000"/>
            <a:chOff x="0" y="0"/>
            <a:chExt cx="5612" cy="4320"/>
          </a:xfrm>
        </p:grpSpPr>
        <p:pic>
          <p:nvPicPr>
            <p:cNvPr id="1033" name="Picture 22" descr="ombre-courbe-v04"/>
            <p:cNvPicPr>
              <a:picLocks noChangeAspect="1" noChangeArrowheads="1"/>
            </p:cNvPicPr>
            <p:nvPr userDrawn="1"/>
          </p:nvPicPr>
          <p:blipFill>
            <a:blip r:embed="rId14"/>
            <a:srcRect r="15384"/>
            <a:stretch>
              <a:fillRect/>
            </a:stretch>
          </p:blipFill>
          <p:spPr bwMode="auto">
            <a:xfrm>
              <a:off x="5062" y="0"/>
              <a:ext cx="550" cy="4320"/>
            </a:xfrm>
            <a:prstGeom prst="rect">
              <a:avLst/>
            </a:prstGeom>
            <a:noFill/>
            <a:ln w="9525">
              <a:noFill/>
              <a:miter lim="800000"/>
              <a:headEnd/>
              <a:tailEnd/>
            </a:ln>
          </p:spPr>
        </p:pic>
        <p:sp>
          <p:nvSpPr>
            <p:cNvPr id="1034" name="Freeform 23"/>
            <p:cNvSpPr>
              <a:spLocks/>
            </p:cNvSpPr>
            <p:nvPr userDrawn="1"/>
          </p:nvSpPr>
          <p:spPr bwMode="auto">
            <a:xfrm>
              <a:off x="0" y="0"/>
              <a:ext cx="5387" cy="4320"/>
            </a:xfrm>
            <a:custGeom>
              <a:avLst/>
              <a:gdLst>
                <a:gd name="T0" fmla="*/ 1870 w 2713"/>
                <a:gd name="T1" fmla="*/ 0 h 2161"/>
                <a:gd name="T2" fmla="*/ 5272 w 2713"/>
                <a:gd name="T3" fmla="*/ 0 h 2161"/>
                <a:gd name="T4" fmla="*/ 5387 w 2713"/>
                <a:gd name="T5" fmla="*/ 2143 h 2161"/>
                <a:gd name="T6" fmla="*/ 5272 w 2713"/>
                <a:gd name="T7" fmla="*/ 4320 h 2161"/>
                <a:gd name="T8" fmla="*/ 0 w 2713"/>
                <a:gd name="T9" fmla="*/ 4320 h 2161"/>
                <a:gd name="T10" fmla="*/ 0 w 2713"/>
                <a:gd name="T11" fmla="*/ 0 h 2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13" h="2161">
                  <a:moveTo>
                    <a:pt x="942" y="0"/>
                  </a:moveTo>
                  <a:cubicBezTo>
                    <a:pt x="942" y="0"/>
                    <a:pt x="2093" y="0"/>
                    <a:pt x="2655" y="0"/>
                  </a:cubicBezTo>
                  <a:cubicBezTo>
                    <a:pt x="2708" y="419"/>
                    <a:pt x="2713" y="832"/>
                    <a:pt x="2713" y="1072"/>
                  </a:cubicBezTo>
                  <a:cubicBezTo>
                    <a:pt x="2713" y="1311"/>
                    <a:pt x="2713" y="1734"/>
                    <a:pt x="2655" y="2161"/>
                  </a:cubicBezTo>
                  <a:cubicBezTo>
                    <a:pt x="1334" y="2161"/>
                    <a:pt x="661" y="2161"/>
                    <a:pt x="0" y="2161"/>
                  </a:cubicBezTo>
                  <a:cubicBezTo>
                    <a:pt x="0" y="1528"/>
                    <a:pt x="0" y="450"/>
                    <a:pt x="0" y="0"/>
                  </a:cubicBezTo>
                </a:path>
              </a:pathLst>
            </a:custGeom>
            <a:solidFill>
              <a:schemeClr val="bg1"/>
            </a:solidFill>
            <a:ln w="9525">
              <a:noFill/>
              <a:round/>
              <a:headEnd/>
              <a:tailEnd/>
            </a:ln>
          </p:spPr>
          <p:txBody>
            <a:bodyPr/>
            <a:lstStyle/>
            <a:p>
              <a:endParaRPr lang="fr-FR"/>
            </a:p>
          </p:txBody>
        </p:sp>
      </p:grpSp>
      <p:sp>
        <p:nvSpPr>
          <p:cNvPr id="1027" name="Rectangle 4"/>
          <p:cNvSpPr>
            <a:spLocks noGrp="1" noChangeArrowheads="1"/>
          </p:cNvSpPr>
          <p:nvPr>
            <p:ph type="title"/>
          </p:nvPr>
        </p:nvSpPr>
        <p:spPr bwMode="auto">
          <a:xfrm>
            <a:off x="365125" y="577850"/>
            <a:ext cx="7348538" cy="390525"/>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fr-FR" smtClean="0"/>
              <a:t>Cliquez et modifiez le titre</a:t>
            </a:r>
          </a:p>
        </p:txBody>
      </p:sp>
      <p:sp>
        <p:nvSpPr>
          <p:cNvPr id="1028" name="Rectangle 5"/>
          <p:cNvSpPr>
            <a:spLocks noGrp="1" noChangeArrowheads="1"/>
          </p:cNvSpPr>
          <p:nvPr>
            <p:ph type="body" idx="1"/>
          </p:nvPr>
        </p:nvSpPr>
        <p:spPr bwMode="auto">
          <a:xfrm>
            <a:off x="365125" y="1211263"/>
            <a:ext cx="7348538" cy="1536700"/>
          </a:xfrm>
          <a:prstGeom prst="rect">
            <a:avLst/>
          </a:prstGeom>
          <a:solidFill>
            <a:schemeClr val="bg1"/>
          </a:solid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 Cinquième niveau</a:t>
            </a:r>
          </a:p>
        </p:txBody>
      </p:sp>
      <p:sp>
        <p:nvSpPr>
          <p:cNvPr id="74758" name="Rectangle 6"/>
          <p:cNvSpPr>
            <a:spLocks noGrp="1" noChangeArrowheads="1"/>
          </p:cNvSpPr>
          <p:nvPr>
            <p:ph type="dt" sz="half" idx="2"/>
          </p:nvPr>
        </p:nvSpPr>
        <p:spPr bwMode="auto">
          <a:xfrm>
            <a:off x="365125" y="6513513"/>
            <a:ext cx="673100" cy="13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nSpc>
                <a:spcPct val="90000"/>
              </a:lnSpc>
              <a:spcBef>
                <a:spcPct val="35000"/>
              </a:spcBef>
              <a:defRPr sz="1000" smtClean="0"/>
            </a:lvl1pPr>
          </a:lstStyle>
          <a:p>
            <a:pPr>
              <a:defRPr/>
            </a:pPr>
            <a:endParaRPr lang="fr-FR"/>
          </a:p>
        </p:txBody>
      </p:sp>
      <p:sp>
        <p:nvSpPr>
          <p:cNvPr id="74760" name="Rectangle 8"/>
          <p:cNvSpPr>
            <a:spLocks noGrp="1" noChangeArrowheads="1"/>
          </p:cNvSpPr>
          <p:nvPr>
            <p:ph type="sldNum" sz="quarter" idx="4"/>
          </p:nvPr>
        </p:nvSpPr>
        <p:spPr bwMode="auto">
          <a:xfrm>
            <a:off x="8670925" y="6513513"/>
            <a:ext cx="21907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nSpc>
                <a:spcPct val="90000"/>
              </a:lnSpc>
              <a:spcBef>
                <a:spcPct val="35000"/>
              </a:spcBef>
              <a:defRPr sz="1000" smtClean="0">
                <a:solidFill>
                  <a:schemeClr val="bg1"/>
                </a:solidFill>
              </a:defRPr>
            </a:lvl1pPr>
          </a:lstStyle>
          <a:p>
            <a:pPr>
              <a:defRPr/>
            </a:pPr>
            <a:fld id="{44BE41AC-630F-4952-8DF5-B6C2F3062B14}" type="slidenum">
              <a:rPr lang="fr-FR"/>
              <a:pPr>
                <a:defRPr/>
              </a:pPr>
              <a:t>‹N°›</a:t>
            </a:fld>
            <a:endParaRPr lang="fr-FR"/>
          </a:p>
        </p:txBody>
      </p:sp>
      <p:sp>
        <p:nvSpPr>
          <p:cNvPr id="1031" name="Line 9"/>
          <p:cNvSpPr>
            <a:spLocks noChangeShapeType="1"/>
          </p:cNvSpPr>
          <p:nvPr userDrawn="1"/>
        </p:nvSpPr>
        <p:spPr bwMode="auto">
          <a:xfrm>
            <a:off x="365125" y="1027113"/>
            <a:ext cx="8080375" cy="0"/>
          </a:xfrm>
          <a:prstGeom prst="line">
            <a:avLst/>
          </a:prstGeom>
          <a:noFill/>
          <a:ln w="9525">
            <a:solidFill>
              <a:schemeClr val="tx2"/>
            </a:solidFill>
            <a:round/>
            <a:headEnd/>
            <a:tailEnd/>
          </a:ln>
          <a:effectLst/>
        </p:spPr>
        <p:txBody>
          <a:bodyPr/>
          <a:lstStyle/>
          <a:p>
            <a:endParaRPr lang="fr-FR"/>
          </a:p>
        </p:txBody>
      </p:sp>
      <p:sp>
        <p:nvSpPr>
          <p:cNvPr id="1032" name="Freeform 10"/>
          <p:cNvSpPr>
            <a:spLocks noEditPoints="1"/>
          </p:cNvSpPr>
          <p:nvPr userDrawn="1"/>
        </p:nvSpPr>
        <p:spPr bwMode="auto">
          <a:xfrm>
            <a:off x="8682038" y="619125"/>
            <a:ext cx="258762" cy="258763"/>
          </a:xfrm>
          <a:custGeom>
            <a:avLst/>
            <a:gdLst>
              <a:gd name="T0" fmla="*/ 258762 w 153"/>
              <a:gd name="T1" fmla="*/ 130227 h 153"/>
              <a:gd name="T2" fmla="*/ 128535 w 153"/>
              <a:gd name="T3" fmla="*/ 258763 h 153"/>
              <a:gd name="T4" fmla="*/ 0 w 153"/>
              <a:gd name="T5" fmla="*/ 130227 h 153"/>
              <a:gd name="T6" fmla="*/ 128535 w 153"/>
              <a:gd name="T7" fmla="*/ 0 h 153"/>
              <a:gd name="T8" fmla="*/ 258762 w 153"/>
              <a:gd name="T9" fmla="*/ 130227 h 153"/>
              <a:gd name="T10" fmla="*/ 221554 w 153"/>
              <a:gd name="T11" fmla="*/ 111623 h 153"/>
              <a:gd name="T12" fmla="*/ 130227 w 153"/>
              <a:gd name="T13" fmla="*/ 20295 h 153"/>
              <a:gd name="T14" fmla="*/ 37208 w 153"/>
              <a:gd name="T15" fmla="*/ 111623 h 153"/>
              <a:gd name="T16" fmla="*/ 128535 w 153"/>
              <a:gd name="T17" fmla="*/ 202951 h 153"/>
              <a:gd name="T18" fmla="*/ 99784 w 153"/>
              <a:gd name="T19" fmla="*/ 148831 h 153"/>
              <a:gd name="T20" fmla="*/ 128535 w 153"/>
              <a:gd name="T21" fmla="*/ 115006 h 153"/>
              <a:gd name="T22" fmla="*/ 157287 w 153"/>
              <a:gd name="T23" fmla="*/ 148831 h 153"/>
              <a:gd name="T24" fmla="*/ 130227 w 153"/>
              <a:gd name="T25" fmla="*/ 202951 h 153"/>
              <a:gd name="T26" fmla="*/ 221554 w 153"/>
              <a:gd name="T27" fmla="*/ 111623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3" h="153">
                <a:moveTo>
                  <a:pt x="153" y="77"/>
                </a:moveTo>
                <a:cubicBezTo>
                  <a:pt x="153" y="119"/>
                  <a:pt x="119" y="153"/>
                  <a:pt x="76" y="153"/>
                </a:cubicBezTo>
                <a:cubicBezTo>
                  <a:pt x="34" y="153"/>
                  <a:pt x="0" y="119"/>
                  <a:pt x="0" y="77"/>
                </a:cubicBezTo>
                <a:cubicBezTo>
                  <a:pt x="0" y="34"/>
                  <a:pt x="34" y="0"/>
                  <a:pt x="76" y="0"/>
                </a:cubicBezTo>
                <a:cubicBezTo>
                  <a:pt x="119" y="0"/>
                  <a:pt x="153" y="34"/>
                  <a:pt x="153" y="77"/>
                </a:cubicBezTo>
                <a:moveTo>
                  <a:pt x="131" y="66"/>
                </a:moveTo>
                <a:cubicBezTo>
                  <a:pt x="131" y="36"/>
                  <a:pt x="106" y="12"/>
                  <a:pt x="77" y="12"/>
                </a:cubicBezTo>
                <a:cubicBezTo>
                  <a:pt x="46" y="12"/>
                  <a:pt x="22" y="36"/>
                  <a:pt x="22" y="66"/>
                </a:cubicBezTo>
                <a:cubicBezTo>
                  <a:pt x="22" y="96"/>
                  <a:pt x="46" y="120"/>
                  <a:pt x="76" y="120"/>
                </a:cubicBezTo>
                <a:cubicBezTo>
                  <a:pt x="67" y="111"/>
                  <a:pt x="59" y="99"/>
                  <a:pt x="59" y="88"/>
                </a:cubicBezTo>
                <a:cubicBezTo>
                  <a:pt x="59" y="78"/>
                  <a:pt x="65" y="68"/>
                  <a:pt x="76" y="68"/>
                </a:cubicBezTo>
                <a:cubicBezTo>
                  <a:pt x="87" y="68"/>
                  <a:pt x="93" y="78"/>
                  <a:pt x="93" y="88"/>
                </a:cubicBezTo>
                <a:cubicBezTo>
                  <a:pt x="93" y="99"/>
                  <a:pt x="85" y="111"/>
                  <a:pt x="77" y="120"/>
                </a:cubicBezTo>
                <a:cubicBezTo>
                  <a:pt x="107" y="120"/>
                  <a:pt x="131" y="96"/>
                  <a:pt x="131" y="66"/>
                </a:cubicBezTo>
              </a:path>
            </a:pathLst>
          </a:custGeom>
          <a:solidFill>
            <a:schemeClr val="bg1"/>
          </a:solidFill>
          <a:ln w="9525">
            <a:noFill/>
            <a:round/>
            <a:headEnd/>
            <a:tailEnd/>
          </a:ln>
        </p:spPr>
        <p:txBody>
          <a:bodyPr/>
          <a:lstStyle/>
          <a:p>
            <a:endParaRPr lang="fr-FR"/>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p:txStyles>
    <p:titleStyle>
      <a:lvl1pPr algn="l" rtl="0" eaLnBrk="0" fontAlgn="base" hangingPunct="0">
        <a:lnSpc>
          <a:spcPct val="80000"/>
        </a:lnSpc>
        <a:spcBef>
          <a:spcPct val="35000"/>
        </a:spcBef>
        <a:spcAft>
          <a:spcPct val="0"/>
        </a:spcAft>
        <a:defRPr sz="3200">
          <a:solidFill>
            <a:schemeClr val="tx1"/>
          </a:solidFill>
          <a:latin typeface="+mj-lt"/>
          <a:ea typeface="+mj-ea"/>
          <a:cs typeface="+mj-cs"/>
        </a:defRPr>
      </a:lvl1pPr>
      <a:lvl2pPr algn="l" rtl="0" eaLnBrk="0" fontAlgn="base" hangingPunct="0">
        <a:lnSpc>
          <a:spcPct val="80000"/>
        </a:lnSpc>
        <a:spcBef>
          <a:spcPct val="35000"/>
        </a:spcBef>
        <a:spcAft>
          <a:spcPct val="0"/>
        </a:spcAft>
        <a:defRPr sz="3200">
          <a:solidFill>
            <a:schemeClr val="tx1"/>
          </a:solidFill>
          <a:latin typeface="Calibri" pitchFamily="34" charset="0"/>
          <a:cs typeface="Arial" pitchFamily="34" charset="0"/>
        </a:defRPr>
      </a:lvl2pPr>
      <a:lvl3pPr algn="l" rtl="0" eaLnBrk="0" fontAlgn="base" hangingPunct="0">
        <a:lnSpc>
          <a:spcPct val="80000"/>
        </a:lnSpc>
        <a:spcBef>
          <a:spcPct val="35000"/>
        </a:spcBef>
        <a:spcAft>
          <a:spcPct val="0"/>
        </a:spcAft>
        <a:defRPr sz="3200">
          <a:solidFill>
            <a:schemeClr val="tx1"/>
          </a:solidFill>
          <a:latin typeface="Calibri" pitchFamily="34" charset="0"/>
          <a:cs typeface="Arial" pitchFamily="34" charset="0"/>
        </a:defRPr>
      </a:lvl3pPr>
      <a:lvl4pPr algn="l" rtl="0" eaLnBrk="0" fontAlgn="base" hangingPunct="0">
        <a:lnSpc>
          <a:spcPct val="80000"/>
        </a:lnSpc>
        <a:spcBef>
          <a:spcPct val="35000"/>
        </a:spcBef>
        <a:spcAft>
          <a:spcPct val="0"/>
        </a:spcAft>
        <a:defRPr sz="3200">
          <a:solidFill>
            <a:schemeClr val="tx1"/>
          </a:solidFill>
          <a:latin typeface="Calibri" pitchFamily="34" charset="0"/>
          <a:cs typeface="Arial" pitchFamily="34" charset="0"/>
        </a:defRPr>
      </a:lvl4pPr>
      <a:lvl5pPr algn="l" rtl="0" eaLnBrk="0" fontAlgn="base" hangingPunct="0">
        <a:lnSpc>
          <a:spcPct val="80000"/>
        </a:lnSpc>
        <a:spcBef>
          <a:spcPct val="35000"/>
        </a:spcBef>
        <a:spcAft>
          <a:spcPct val="0"/>
        </a:spcAft>
        <a:defRPr sz="3200">
          <a:solidFill>
            <a:schemeClr val="tx1"/>
          </a:solidFill>
          <a:latin typeface="Calibri" pitchFamily="34" charset="0"/>
          <a:cs typeface="Arial" pitchFamily="34" charset="0"/>
        </a:defRPr>
      </a:lvl5pPr>
      <a:lvl6pPr marL="457200" algn="l" rtl="0" fontAlgn="base">
        <a:lnSpc>
          <a:spcPct val="80000"/>
        </a:lnSpc>
        <a:spcBef>
          <a:spcPct val="35000"/>
        </a:spcBef>
        <a:spcAft>
          <a:spcPct val="0"/>
        </a:spcAft>
        <a:defRPr sz="3200">
          <a:solidFill>
            <a:schemeClr val="tx1"/>
          </a:solidFill>
          <a:latin typeface="Calibri" pitchFamily="34" charset="0"/>
          <a:cs typeface="Arial" pitchFamily="34" charset="0"/>
        </a:defRPr>
      </a:lvl6pPr>
      <a:lvl7pPr marL="914400" algn="l" rtl="0" fontAlgn="base">
        <a:lnSpc>
          <a:spcPct val="80000"/>
        </a:lnSpc>
        <a:spcBef>
          <a:spcPct val="35000"/>
        </a:spcBef>
        <a:spcAft>
          <a:spcPct val="0"/>
        </a:spcAft>
        <a:defRPr sz="3200">
          <a:solidFill>
            <a:schemeClr val="tx1"/>
          </a:solidFill>
          <a:latin typeface="Calibri" pitchFamily="34" charset="0"/>
          <a:cs typeface="Arial" pitchFamily="34" charset="0"/>
        </a:defRPr>
      </a:lvl7pPr>
      <a:lvl8pPr marL="1371600" algn="l" rtl="0" fontAlgn="base">
        <a:lnSpc>
          <a:spcPct val="80000"/>
        </a:lnSpc>
        <a:spcBef>
          <a:spcPct val="35000"/>
        </a:spcBef>
        <a:spcAft>
          <a:spcPct val="0"/>
        </a:spcAft>
        <a:defRPr sz="3200">
          <a:solidFill>
            <a:schemeClr val="tx1"/>
          </a:solidFill>
          <a:latin typeface="Calibri" pitchFamily="34" charset="0"/>
          <a:cs typeface="Arial" pitchFamily="34" charset="0"/>
        </a:defRPr>
      </a:lvl8pPr>
      <a:lvl9pPr marL="1828800" algn="l" rtl="0" fontAlgn="base">
        <a:lnSpc>
          <a:spcPct val="80000"/>
        </a:lnSpc>
        <a:spcBef>
          <a:spcPct val="35000"/>
        </a:spcBef>
        <a:spcAft>
          <a:spcPct val="0"/>
        </a:spcAft>
        <a:defRPr sz="3200">
          <a:solidFill>
            <a:schemeClr val="tx1"/>
          </a:solidFill>
          <a:latin typeface="Calibri" pitchFamily="34" charset="0"/>
          <a:cs typeface="Arial" pitchFamily="34" charset="0"/>
        </a:defRPr>
      </a:lvl9pPr>
    </p:titleStyle>
    <p:bodyStyle>
      <a:lvl1pPr marL="271463" indent="-271463" algn="l" rtl="0" eaLnBrk="0" fontAlgn="base" hangingPunct="0">
        <a:lnSpc>
          <a:spcPct val="80000"/>
        </a:lnSpc>
        <a:spcBef>
          <a:spcPct val="40000"/>
        </a:spcBef>
        <a:spcAft>
          <a:spcPct val="0"/>
        </a:spcAft>
        <a:buClr>
          <a:schemeClr val="tx2"/>
        </a:buClr>
        <a:buSzPct val="60000"/>
        <a:buBlip>
          <a:blip r:embed="rId15"/>
        </a:buBlip>
        <a:defRPr sz="2400">
          <a:solidFill>
            <a:schemeClr val="tx1"/>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tx1"/>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16"/>
        </a:buBlip>
        <a:defRPr>
          <a:solidFill>
            <a:schemeClr val="tx1"/>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tx1"/>
          </a:solidFill>
          <a:latin typeface="+mn-lt"/>
          <a:cs typeface="+mn-cs"/>
        </a:defRPr>
      </a:lvl4pPr>
      <a:lvl5pPr marL="793750" indent="1035050" algn="l" rtl="0" eaLnBrk="0" fontAlgn="base" hangingPunct="0">
        <a:lnSpc>
          <a:spcPct val="80000"/>
        </a:lnSpc>
        <a:spcBef>
          <a:spcPct val="40000"/>
        </a:spcBef>
        <a:spcAft>
          <a:spcPct val="0"/>
        </a:spcAft>
        <a:buChar char="»"/>
        <a:defRPr sz="1400">
          <a:solidFill>
            <a:schemeClr val="tx1"/>
          </a:solidFill>
          <a:latin typeface="+mn-lt"/>
          <a:cs typeface="+mn-cs"/>
        </a:defRPr>
      </a:lvl5pPr>
      <a:lvl6pPr marL="1250950" algn="l" rtl="0" fontAlgn="base">
        <a:lnSpc>
          <a:spcPct val="80000"/>
        </a:lnSpc>
        <a:spcBef>
          <a:spcPct val="40000"/>
        </a:spcBef>
        <a:spcAft>
          <a:spcPct val="0"/>
        </a:spcAft>
        <a:buChar char="»"/>
        <a:defRPr sz="1400">
          <a:solidFill>
            <a:schemeClr val="tx1"/>
          </a:solidFill>
          <a:latin typeface="+mn-lt"/>
          <a:cs typeface="+mn-cs"/>
        </a:defRPr>
      </a:lvl6pPr>
      <a:lvl7pPr marL="1708150" algn="l" rtl="0" fontAlgn="base">
        <a:lnSpc>
          <a:spcPct val="80000"/>
        </a:lnSpc>
        <a:spcBef>
          <a:spcPct val="40000"/>
        </a:spcBef>
        <a:spcAft>
          <a:spcPct val="0"/>
        </a:spcAft>
        <a:buChar char="»"/>
        <a:defRPr sz="1400">
          <a:solidFill>
            <a:schemeClr val="tx1"/>
          </a:solidFill>
          <a:latin typeface="+mn-lt"/>
          <a:cs typeface="+mn-cs"/>
        </a:defRPr>
      </a:lvl7pPr>
      <a:lvl8pPr marL="2165350" algn="l" rtl="0" fontAlgn="base">
        <a:lnSpc>
          <a:spcPct val="80000"/>
        </a:lnSpc>
        <a:spcBef>
          <a:spcPct val="40000"/>
        </a:spcBef>
        <a:spcAft>
          <a:spcPct val="0"/>
        </a:spcAft>
        <a:buChar char="»"/>
        <a:defRPr sz="1400">
          <a:solidFill>
            <a:schemeClr val="tx1"/>
          </a:solidFill>
          <a:latin typeface="+mn-lt"/>
          <a:cs typeface="+mn-cs"/>
        </a:defRPr>
      </a:lvl8pPr>
      <a:lvl9pPr marL="2622550" algn="l" rtl="0" fontAlgn="base">
        <a:lnSpc>
          <a:spcPct val="80000"/>
        </a:lnSpc>
        <a:spcBef>
          <a:spcPct val="40000"/>
        </a:spcBef>
        <a:spcAft>
          <a:spcPct val="0"/>
        </a:spcAft>
        <a:buChar char="»"/>
        <a:defRPr sz="1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image" Target="../media/image25.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2"/>
          <p:cNvSpPr>
            <a:spLocks noGrp="1" noChangeArrowheads="1"/>
          </p:cNvSpPr>
          <p:nvPr>
            <p:ph type="dt" sz="quarter" idx="10"/>
          </p:nvPr>
        </p:nvSpPr>
        <p:spPr>
          <a:noFill/>
          <a:ln>
            <a:miter lim="800000"/>
            <a:headEnd/>
            <a:tailEnd/>
          </a:ln>
        </p:spPr>
        <p:txBody>
          <a:bodyPr/>
          <a:lstStyle/>
          <a:p>
            <a:r>
              <a:rPr lang="fr-FR"/>
              <a:t>18 octobre 2013</a:t>
            </a:r>
          </a:p>
        </p:txBody>
      </p:sp>
      <p:sp>
        <p:nvSpPr>
          <p:cNvPr id="3075" name="Rectangle 4"/>
          <p:cNvSpPr>
            <a:spLocks noGrp="1" noChangeArrowheads="1"/>
          </p:cNvSpPr>
          <p:nvPr>
            <p:ph type="ctrTitle" idx="4294967295"/>
          </p:nvPr>
        </p:nvSpPr>
        <p:spPr>
          <a:xfrm>
            <a:off x="461963" y="325438"/>
            <a:ext cx="5086350" cy="1758950"/>
          </a:xfrm>
        </p:spPr>
        <p:txBody>
          <a:bodyPr/>
          <a:lstStyle/>
          <a:p>
            <a:pPr eaLnBrk="1" hangingPunct="1">
              <a:spcBef>
                <a:spcPct val="40000"/>
              </a:spcBef>
            </a:pPr>
            <a:r>
              <a:rPr lang="fr-FR" sz="3600" smtClean="0"/>
              <a:t>Workshop :</a:t>
            </a:r>
            <a:br>
              <a:rPr lang="fr-FR" sz="3600" smtClean="0"/>
            </a:br>
            <a:r>
              <a:rPr lang="fr-FR" sz="3600" smtClean="0"/>
              <a:t>Chaire Modélisation Mathématique et Biodiversité</a:t>
            </a:r>
          </a:p>
        </p:txBody>
      </p:sp>
      <p:pic>
        <p:nvPicPr>
          <p:cNvPr id="3076" name="Picture 8" descr="Logo de la chaire MMB"/>
          <p:cNvPicPr>
            <a:picLocks noChangeAspect="1" noChangeArrowheads="1"/>
          </p:cNvPicPr>
          <p:nvPr/>
        </p:nvPicPr>
        <p:blipFill>
          <a:blip r:embed="rId2"/>
          <a:srcRect/>
          <a:stretch>
            <a:fillRect/>
          </a:stretch>
        </p:blipFill>
        <p:spPr bwMode="auto">
          <a:xfrm>
            <a:off x="612775" y="3121025"/>
            <a:ext cx="2703513" cy="2001838"/>
          </a:xfrm>
          <a:prstGeom prst="rect">
            <a:avLst/>
          </a:prstGeom>
          <a:noFill/>
          <a:ln w="9525">
            <a:noFill/>
            <a:miter lim="800000"/>
            <a:headEnd/>
            <a:tailEnd/>
          </a:ln>
        </p:spPr>
      </p:pic>
      <p:pic>
        <p:nvPicPr>
          <p:cNvPr id="3077" name="Picture 12" descr="Logo_veolia"/>
          <p:cNvPicPr>
            <a:picLocks noChangeAspect="1" noChangeArrowheads="1"/>
          </p:cNvPicPr>
          <p:nvPr/>
        </p:nvPicPr>
        <p:blipFill>
          <a:blip r:embed="rId3"/>
          <a:srcRect/>
          <a:stretch>
            <a:fillRect/>
          </a:stretch>
        </p:blipFill>
        <p:spPr bwMode="auto">
          <a:xfrm>
            <a:off x="3436938" y="3695700"/>
            <a:ext cx="2511425"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p:cNvSpPr>
            <a:spLocks noGrp="1"/>
          </p:cNvSpPr>
          <p:nvPr>
            <p:ph type="sldNum" sz="quarter" idx="11"/>
          </p:nvPr>
        </p:nvSpPr>
        <p:spPr>
          <a:noFill/>
          <a:ln>
            <a:miter lim="800000"/>
            <a:headEnd/>
            <a:tailEnd/>
          </a:ln>
        </p:spPr>
        <p:txBody>
          <a:bodyPr/>
          <a:lstStyle/>
          <a:p>
            <a:fld id="{1D52BDAF-660C-4344-9C69-CA0271895D4D}" type="slidenum">
              <a:rPr lang="fr-FR"/>
              <a:pPr/>
              <a:t>10</a:t>
            </a:fld>
            <a:endParaRPr lang="fr-FR"/>
          </a:p>
        </p:txBody>
      </p:sp>
      <p:sp>
        <p:nvSpPr>
          <p:cNvPr id="12291" name="Rectangle 2"/>
          <p:cNvSpPr>
            <a:spLocks noChangeArrowheads="1"/>
          </p:cNvSpPr>
          <p:nvPr/>
        </p:nvSpPr>
        <p:spPr bwMode="auto">
          <a:xfrm>
            <a:off x="2095500" y="179388"/>
            <a:ext cx="6269038" cy="682625"/>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Veolia Propreté préserve la biodiversité sur ses sites</a:t>
            </a:r>
          </a:p>
        </p:txBody>
      </p:sp>
      <p:pic>
        <p:nvPicPr>
          <p:cNvPr id="12292" name="Picture 3"/>
          <p:cNvPicPr>
            <a:picLocks noChangeAspect="1" noChangeArrowheads="1"/>
          </p:cNvPicPr>
          <p:nvPr/>
        </p:nvPicPr>
        <p:blipFill>
          <a:blip r:embed="rId2"/>
          <a:srcRect/>
          <a:stretch>
            <a:fillRect/>
          </a:stretch>
        </p:blipFill>
        <p:spPr bwMode="auto">
          <a:xfrm>
            <a:off x="365125" y="452438"/>
            <a:ext cx="1524000" cy="447675"/>
          </a:xfrm>
          <a:prstGeom prst="rect">
            <a:avLst/>
          </a:prstGeom>
          <a:noFill/>
          <a:ln w="9525">
            <a:noFill/>
            <a:miter lim="800000"/>
            <a:headEnd/>
            <a:tailEnd/>
          </a:ln>
          <a:effectLst/>
        </p:spPr>
      </p:pic>
      <p:sp>
        <p:nvSpPr>
          <p:cNvPr id="12293" name="Oval 4" descr="IMG_2618"/>
          <p:cNvSpPr>
            <a:spLocks noChangeArrowheads="1"/>
          </p:cNvSpPr>
          <p:nvPr/>
        </p:nvSpPr>
        <p:spPr bwMode="auto">
          <a:xfrm>
            <a:off x="4768850" y="3698875"/>
            <a:ext cx="1441450" cy="1368425"/>
          </a:xfrm>
          <a:prstGeom prst="ellipse">
            <a:avLst/>
          </a:prstGeom>
          <a:blipFill dpi="0" rotWithShape="0">
            <a:blip r:embed="rId3"/>
            <a:srcRect/>
            <a:stretch>
              <a:fillRect/>
            </a:stretch>
          </a:blipFill>
          <a:ln w="9525" algn="ctr">
            <a:solidFill>
              <a:schemeClr val="tx1"/>
            </a:solidFill>
            <a:round/>
            <a:headEnd/>
            <a:tailEnd/>
          </a:ln>
          <a:effectLst/>
        </p:spPr>
        <p:txBody>
          <a:bodyPr wrap="none" anchor="ctr"/>
          <a:lstStyle/>
          <a:p>
            <a:endParaRPr lang="fr-FR"/>
          </a:p>
        </p:txBody>
      </p:sp>
      <p:sp>
        <p:nvSpPr>
          <p:cNvPr id="12294" name="Oval 5" descr="IMG_2195"/>
          <p:cNvSpPr>
            <a:spLocks noChangeArrowheads="1"/>
          </p:cNvSpPr>
          <p:nvPr/>
        </p:nvSpPr>
        <p:spPr bwMode="auto">
          <a:xfrm>
            <a:off x="6318250" y="4727575"/>
            <a:ext cx="1871663" cy="1871663"/>
          </a:xfrm>
          <a:prstGeom prst="ellipse">
            <a:avLst/>
          </a:prstGeom>
          <a:blipFill dpi="0" rotWithShape="1">
            <a:blip r:embed="rId4"/>
            <a:srcRect/>
            <a:stretch>
              <a:fillRect/>
            </a:stretch>
          </a:blipFill>
          <a:ln w="9525" algn="ctr">
            <a:solidFill>
              <a:schemeClr val="tx1"/>
            </a:solidFill>
            <a:round/>
            <a:headEnd/>
            <a:tailEnd/>
          </a:ln>
          <a:effectLst/>
        </p:spPr>
        <p:txBody>
          <a:bodyPr wrap="none" anchor="ctr"/>
          <a:lstStyle/>
          <a:p>
            <a:endParaRPr lang="fr-FR"/>
          </a:p>
        </p:txBody>
      </p:sp>
      <p:sp>
        <p:nvSpPr>
          <p:cNvPr id="12295" name="Oval 6" descr="Observation des cadres corps de ruche avant enruchage"/>
          <p:cNvSpPr>
            <a:spLocks noChangeArrowheads="1"/>
          </p:cNvSpPr>
          <p:nvPr/>
        </p:nvSpPr>
        <p:spPr bwMode="auto">
          <a:xfrm>
            <a:off x="511175" y="1279525"/>
            <a:ext cx="1943100" cy="1871663"/>
          </a:xfrm>
          <a:prstGeom prst="ellipse">
            <a:avLst/>
          </a:prstGeom>
          <a:blipFill dpi="0" rotWithShape="0">
            <a:blip r:embed="rId5"/>
            <a:srcRect/>
            <a:stretch>
              <a:fillRect/>
            </a:stretch>
          </a:blipFill>
          <a:ln w="9525" algn="ctr">
            <a:solidFill>
              <a:schemeClr val="tx1"/>
            </a:solidFill>
            <a:round/>
            <a:headEnd/>
            <a:tailEnd/>
          </a:ln>
          <a:effectLst/>
        </p:spPr>
        <p:txBody>
          <a:bodyPr wrap="none" anchor="ctr"/>
          <a:lstStyle/>
          <a:p>
            <a:endParaRPr lang="fr-FR"/>
          </a:p>
        </p:txBody>
      </p:sp>
      <p:sp>
        <p:nvSpPr>
          <p:cNvPr id="12296" name="Oval 7"/>
          <p:cNvSpPr>
            <a:spLocks noChangeArrowheads="1"/>
          </p:cNvSpPr>
          <p:nvPr/>
        </p:nvSpPr>
        <p:spPr bwMode="auto">
          <a:xfrm>
            <a:off x="511175" y="4945063"/>
            <a:ext cx="1584325" cy="1654175"/>
          </a:xfrm>
          <a:prstGeom prst="ellipse">
            <a:avLst/>
          </a:prstGeom>
          <a:blipFill dpi="0" rotWithShape="0">
            <a:blip r:embed="rId6"/>
            <a:srcRect/>
            <a:stretch>
              <a:fillRect/>
            </a:stretch>
          </a:blipFill>
          <a:ln w="9525" algn="ctr">
            <a:solidFill>
              <a:schemeClr val="tx1"/>
            </a:solidFill>
            <a:round/>
            <a:headEnd/>
            <a:tailEnd/>
          </a:ln>
          <a:effectLst/>
        </p:spPr>
        <p:txBody>
          <a:bodyPr wrap="none" anchor="ctr"/>
          <a:lstStyle/>
          <a:p>
            <a:endParaRPr lang="fr-FR"/>
          </a:p>
        </p:txBody>
      </p:sp>
      <p:sp>
        <p:nvSpPr>
          <p:cNvPr id="12297" name="Oval 8" descr="Demi Deuil (Melanargia galathea)"/>
          <p:cNvSpPr>
            <a:spLocks noChangeArrowheads="1"/>
          </p:cNvSpPr>
          <p:nvPr/>
        </p:nvSpPr>
        <p:spPr bwMode="auto">
          <a:xfrm>
            <a:off x="2454275" y="4156075"/>
            <a:ext cx="1570038" cy="1576388"/>
          </a:xfrm>
          <a:prstGeom prst="ellipse">
            <a:avLst/>
          </a:prstGeom>
          <a:blipFill dpi="0" rotWithShape="0">
            <a:blip r:embed="rId7"/>
            <a:srcRect/>
            <a:stretch>
              <a:fillRect/>
            </a:stretch>
          </a:blipFill>
          <a:ln w="9525" algn="ctr">
            <a:solidFill>
              <a:schemeClr val="tx1"/>
            </a:solidFill>
            <a:round/>
            <a:headEnd/>
            <a:tailEnd/>
          </a:ln>
          <a:effectLst/>
        </p:spPr>
        <p:txBody>
          <a:bodyPr wrap="none" anchor="ctr"/>
          <a:lstStyle/>
          <a:p>
            <a:endParaRPr lang="fr-FR"/>
          </a:p>
        </p:txBody>
      </p:sp>
      <p:sp>
        <p:nvSpPr>
          <p:cNvPr id="12298" name="Oval 9" descr="Callophrys rubi (Le thécla de la ronce)"/>
          <p:cNvSpPr>
            <a:spLocks noChangeArrowheads="1"/>
          </p:cNvSpPr>
          <p:nvPr/>
        </p:nvSpPr>
        <p:spPr bwMode="auto">
          <a:xfrm>
            <a:off x="4694238" y="1135063"/>
            <a:ext cx="1439862" cy="1441450"/>
          </a:xfrm>
          <a:prstGeom prst="ellipse">
            <a:avLst/>
          </a:prstGeom>
          <a:blipFill dpi="0" rotWithShape="1">
            <a:blip r:embed="rId8"/>
            <a:srcRect/>
            <a:stretch>
              <a:fillRect/>
            </a:stretch>
          </a:blipFill>
          <a:ln w="9525" algn="ctr">
            <a:solidFill>
              <a:schemeClr val="tx1"/>
            </a:solidFill>
            <a:round/>
            <a:headEnd/>
            <a:tailEnd/>
          </a:ln>
          <a:effectLst/>
        </p:spPr>
        <p:txBody>
          <a:bodyPr wrap="none" anchor="ctr"/>
          <a:lstStyle/>
          <a:p>
            <a:endParaRPr lang="fr-FR"/>
          </a:p>
        </p:txBody>
      </p:sp>
      <p:sp>
        <p:nvSpPr>
          <p:cNvPr id="12299" name="Oval 10" descr="Gendarmes (Pyrrhocoris apterus)"/>
          <p:cNvSpPr>
            <a:spLocks noChangeArrowheads="1"/>
          </p:cNvSpPr>
          <p:nvPr/>
        </p:nvSpPr>
        <p:spPr bwMode="auto">
          <a:xfrm>
            <a:off x="4244975" y="5294313"/>
            <a:ext cx="1244600" cy="1304925"/>
          </a:xfrm>
          <a:prstGeom prst="ellipse">
            <a:avLst/>
          </a:prstGeom>
          <a:blipFill dpi="0" rotWithShape="1">
            <a:blip r:embed="rId9"/>
            <a:srcRect/>
            <a:stretch>
              <a:fillRect/>
            </a:stretch>
          </a:blipFill>
          <a:ln w="9525" algn="ctr">
            <a:solidFill>
              <a:schemeClr val="tx1"/>
            </a:solidFill>
            <a:round/>
            <a:headEnd/>
            <a:tailEnd/>
          </a:ln>
          <a:effectLst/>
        </p:spPr>
        <p:txBody>
          <a:bodyPr wrap="none" anchor="ctr"/>
          <a:lstStyle/>
          <a:p>
            <a:endParaRPr lang="fr-FR"/>
          </a:p>
        </p:txBody>
      </p:sp>
      <p:sp>
        <p:nvSpPr>
          <p:cNvPr id="12300" name="Oval 11" descr="IMGP1978"/>
          <p:cNvSpPr>
            <a:spLocks noChangeArrowheads="1"/>
          </p:cNvSpPr>
          <p:nvPr/>
        </p:nvSpPr>
        <p:spPr bwMode="auto">
          <a:xfrm>
            <a:off x="2876550" y="1135063"/>
            <a:ext cx="1368425" cy="1368425"/>
          </a:xfrm>
          <a:prstGeom prst="ellipse">
            <a:avLst/>
          </a:prstGeom>
          <a:blipFill dpi="0" rotWithShape="1">
            <a:blip r:embed="rId10"/>
            <a:srcRect/>
            <a:stretch>
              <a:fillRect/>
            </a:stretch>
          </a:blipFill>
          <a:ln w="9525" algn="ctr">
            <a:solidFill>
              <a:schemeClr val="tx1"/>
            </a:solidFill>
            <a:round/>
            <a:headEnd/>
            <a:tailEnd/>
          </a:ln>
          <a:effectLst/>
        </p:spPr>
        <p:txBody>
          <a:bodyPr wrap="none" anchor="ctr"/>
          <a:lstStyle/>
          <a:p>
            <a:endParaRPr lang="fr-FR"/>
          </a:p>
        </p:txBody>
      </p:sp>
      <p:sp>
        <p:nvSpPr>
          <p:cNvPr id="12301" name="Oval 12" descr="Enruchage dans corps de ruche"/>
          <p:cNvSpPr>
            <a:spLocks noChangeArrowheads="1"/>
          </p:cNvSpPr>
          <p:nvPr/>
        </p:nvSpPr>
        <p:spPr bwMode="auto">
          <a:xfrm>
            <a:off x="6637338" y="1838325"/>
            <a:ext cx="1727200" cy="1657350"/>
          </a:xfrm>
          <a:prstGeom prst="ellipse">
            <a:avLst/>
          </a:prstGeom>
          <a:blipFill dpi="0" rotWithShape="1">
            <a:blip r:embed="rId11"/>
            <a:srcRect/>
            <a:stretch>
              <a:fillRect/>
            </a:stretch>
          </a:blipFill>
          <a:ln w="9525" algn="ctr">
            <a:solidFill>
              <a:schemeClr val="tx1"/>
            </a:solidFill>
            <a:round/>
            <a:headEnd/>
            <a:tailEnd/>
          </a:ln>
          <a:effectLst/>
        </p:spPr>
        <p:txBody>
          <a:bodyPr wrap="none" anchor="ctr"/>
          <a:lstStyle/>
          <a:p>
            <a:endParaRPr lang="fr-FR"/>
          </a:p>
        </p:txBody>
      </p:sp>
      <p:sp>
        <p:nvSpPr>
          <p:cNvPr id="12302" name="Oval 13" descr="DSC00853"/>
          <p:cNvSpPr>
            <a:spLocks noChangeArrowheads="1"/>
          </p:cNvSpPr>
          <p:nvPr/>
        </p:nvSpPr>
        <p:spPr bwMode="auto">
          <a:xfrm>
            <a:off x="230188" y="3335338"/>
            <a:ext cx="1223962" cy="1231900"/>
          </a:xfrm>
          <a:prstGeom prst="ellipse">
            <a:avLst/>
          </a:prstGeom>
          <a:blipFill dpi="0" rotWithShape="0">
            <a:blip r:embed="rId12"/>
            <a:srcRect/>
            <a:stretch>
              <a:fillRect/>
            </a:stretch>
          </a:blipFill>
          <a:ln w="9525" algn="ctr">
            <a:solidFill>
              <a:schemeClr val="tx1"/>
            </a:solidFill>
            <a:round/>
            <a:headEnd/>
            <a:tailEnd/>
          </a:ln>
          <a:effectLst/>
        </p:spPr>
        <p:txBody>
          <a:bodyPr wrap="none" anchor="ctr"/>
          <a:lstStyle/>
          <a:p>
            <a:pPr algn="ctr" eaLnBrk="0" hangingPunct="0"/>
            <a:endParaRPr lang="fr-FR" sz="2400">
              <a:latin typeface="Arial" pitchFamily="34" charset="0"/>
            </a:endParaRPr>
          </a:p>
        </p:txBody>
      </p:sp>
      <p:sp>
        <p:nvSpPr>
          <p:cNvPr id="12303" name="Text Box 15"/>
          <p:cNvSpPr txBox="1">
            <a:spLocks noChangeArrowheads="1"/>
          </p:cNvSpPr>
          <p:nvPr/>
        </p:nvSpPr>
        <p:spPr bwMode="auto">
          <a:xfrm>
            <a:off x="2314575" y="2976563"/>
            <a:ext cx="4183063" cy="519112"/>
          </a:xfrm>
          <a:prstGeom prst="rect">
            <a:avLst/>
          </a:prstGeom>
          <a:noFill/>
          <a:ln w="9525">
            <a:noFill/>
            <a:miter lim="800000"/>
            <a:headEnd/>
            <a:tailEnd/>
          </a:ln>
          <a:effectLst/>
        </p:spPr>
        <p:txBody>
          <a:bodyPr>
            <a:spAutoFit/>
          </a:bodyPr>
          <a:lstStyle/>
          <a:p>
            <a:pPr>
              <a:spcBef>
                <a:spcPct val="50000"/>
              </a:spcBef>
            </a:pPr>
            <a:r>
              <a:rPr lang="fr-FR" sz="2800" b="1"/>
              <a:t>Merci pour votre attention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2"/>
          <p:cNvSpPr>
            <a:spLocks noGrp="1" noChangeArrowheads="1"/>
          </p:cNvSpPr>
          <p:nvPr>
            <p:ph type="dt" sz="quarter" idx="10"/>
          </p:nvPr>
        </p:nvSpPr>
        <p:spPr>
          <a:noFill/>
          <a:ln>
            <a:miter lim="800000"/>
            <a:headEnd/>
            <a:tailEnd/>
          </a:ln>
        </p:spPr>
        <p:txBody>
          <a:bodyPr/>
          <a:lstStyle/>
          <a:p>
            <a:pPr>
              <a:lnSpc>
                <a:spcPct val="90000"/>
              </a:lnSpc>
              <a:spcBef>
                <a:spcPct val="35000"/>
              </a:spcBef>
            </a:pPr>
            <a:r>
              <a:rPr lang="fr-FR"/>
              <a:t>18 octobre 2013</a:t>
            </a:r>
          </a:p>
        </p:txBody>
      </p:sp>
      <p:sp>
        <p:nvSpPr>
          <p:cNvPr id="13315" name="Rectangle 4"/>
          <p:cNvSpPr>
            <a:spLocks noGrp="1" noChangeArrowheads="1"/>
          </p:cNvSpPr>
          <p:nvPr>
            <p:ph type="ctrTitle" idx="4294967295"/>
          </p:nvPr>
        </p:nvSpPr>
        <p:spPr>
          <a:xfrm>
            <a:off x="461963" y="754063"/>
            <a:ext cx="5357812" cy="1330325"/>
          </a:xfrm>
        </p:spPr>
        <p:txBody>
          <a:bodyPr/>
          <a:lstStyle/>
          <a:p>
            <a:pPr eaLnBrk="1" hangingPunct="1">
              <a:spcBef>
                <a:spcPct val="40000"/>
              </a:spcBef>
            </a:pPr>
            <a:r>
              <a:rPr lang="fr-FR" sz="3600" smtClean="0"/>
              <a:t>L’offre</a:t>
            </a:r>
            <a:br>
              <a:rPr lang="fr-FR" sz="3600" smtClean="0"/>
            </a:br>
            <a:r>
              <a:rPr lang="fr-FR" sz="3600" smtClean="0"/>
              <a:t>« Agir pour la Biodiversité » </a:t>
            </a:r>
            <a:br>
              <a:rPr lang="fr-FR" sz="3600" smtClean="0"/>
            </a:br>
            <a:r>
              <a:rPr lang="fr-FR" sz="3600" smtClean="0"/>
              <a:t>de Veolia Eau</a:t>
            </a:r>
          </a:p>
        </p:txBody>
      </p:sp>
      <p:pic>
        <p:nvPicPr>
          <p:cNvPr id="13316" name="Picture 8" descr="Logo de la chaire MMB"/>
          <p:cNvPicPr>
            <a:picLocks noChangeAspect="1" noChangeArrowheads="1"/>
          </p:cNvPicPr>
          <p:nvPr/>
        </p:nvPicPr>
        <p:blipFill>
          <a:blip r:embed="rId2"/>
          <a:srcRect/>
          <a:stretch>
            <a:fillRect/>
          </a:stretch>
        </p:blipFill>
        <p:spPr bwMode="auto">
          <a:xfrm>
            <a:off x="612775" y="3121025"/>
            <a:ext cx="2703513" cy="2001838"/>
          </a:xfrm>
          <a:prstGeom prst="rect">
            <a:avLst/>
          </a:prstGeom>
          <a:noFill/>
          <a:ln w="9525">
            <a:noFill/>
            <a:miter lim="800000"/>
            <a:headEnd/>
            <a:tailEnd/>
          </a:ln>
        </p:spPr>
      </p:pic>
      <p:pic>
        <p:nvPicPr>
          <p:cNvPr id="13317" name="Picture 12" descr="Logo_veolia"/>
          <p:cNvPicPr>
            <a:picLocks noChangeAspect="1" noChangeArrowheads="1"/>
          </p:cNvPicPr>
          <p:nvPr/>
        </p:nvPicPr>
        <p:blipFill>
          <a:blip r:embed="rId3"/>
          <a:srcRect/>
          <a:stretch>
            <a:fillRect/>
          </a:stretch>
        </p:blipFill>
        <p:spPr bwMode="auto">
          <a:xfrm>
            <a:off x="3436938" y="3695700"/>
            <a:ext cx="2511425"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p:cNvSpPr>
            <a:spLocks noGrp="1"/>
          </p:cNvSpPr>
          <p:nvPr>
            <p:ph type="sldNum" sz="quarter" idx="11"/>
          </p:nvPr>
        </p:nvSpPr>
        <p:spPr>
          <a:noFill/>
          <a:ln>
            <a:miter lim="800000"/>
            <a:headEnd/>
            <a:tailEnd/>
          </a:ln>
        </p:spPr>
        <p:txBody>
          <a:bodyPr/>
          <a:lstStyle/>
          <a:p>
            <a:fld id="{1016B2B8-571F-4EC5-9948-E9EFFF1C8587}" type="slidenum">
              <a:rPr lang="fr-FR"/>
              <a:pPr/>
              <a:t>12</a:t>
            </a:fld>
            <a:endParaRPr lang="fr-FR"/>
          </a:p>
        </p:txBody>
      </p:sp>
      <p:sp>
        <p:nvSpPr>
          <p:cNvPr id="14339" name="Rectangle 13"/>
          <p:cNvSpPr>
            <a:spLocks noChangeArrowheads="1"/>
          </p:cNvSpPr>
          <p:nvPr/>
        </p:nvSpPr>
        <p:spPr bwMode="auto">
          <a:xfrm>
            <a:off x="2095500" y="508000"/>
            <a:ext cx="6269038" cy="354013"/>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Les attentes de nos clients</a:t>
            </a:r>
          </a:p>
        </p:txBody>
      </p:sp>
      <p:pic>
        <p:nvPicPr>
          <p:cNvPr id="14340" name="Picture 14"/>
          <p:cNvPicPr>
            <a:picLocks noChangeAspect="1" noChangeArrowheads="1"/>
          </p:cNvPicPr>
          <p:nvPr/>
        </p:nvPicPr>
        <p:blipFill>
          <a:blip r:embed="rId2"/>
          <a:srcRect/>
          <a:stretch>
            <a:fillRect/>
          </a:stretch>
        </p:blipFill>
        <p:spPr bwMode="auto">
          <a:xfrm>
            <a:off x="365125" y="452438"/>
            <a:ext cx="1524000" cy="447675"/>
          </a:xfrm>
          <a:prstGeom prst="rect">
            <a:avLst/>
          </a:prstGeom>
          <a:noFill/>
          <a:ln w="9525">
            <a:noFill/>
            <a:miter lim="800000"/>
            <a:headEnd/>
            <a:tailEnd/>
          </a:ln>
          <a:effectLst/>
        </p:spPr>
      </p:pic>
      <p:sp>
        <p:nvSpPr>
          <p:cNvPr id="454689" name="Rectangle 33"/>
          <p:cNvSpPr>
            <a:spLocks noChangeArrowheads="1"/>
          </p:cNvSpPr>
          <p:nvPr/>
        </p:nvSpPr>
        <p:spPr bwMode="auto">
          <a:xfrm>
            <a:off x="227013" y="1517650"/>
            <a:ext cx="813752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
                <a:srgbClr val="92D050"/>
              </a:buClr>
              <a:tabLst>
                <a:tab pos="457200" algn="l"/>
              </a:tabLst>
              <a:defRPr/>
            </a:pPr>
            <a:r>
              <a:rPr lang="fr-FR" b="1" dirty="0">
                <a:solidFill>
                  <a:srgbClr val="92D050"/>
                </a:solidFill>
              </a:rPr>
              <a:t>A qui s’adresse cette offre ?</a:t>
            </a:r>
          </a:p>
          <a:p>
            <a:pPr algn="just">
              <a:buClr>
                <a:srgbClr val="92D050"/>
              </a:buClr>
              <a:tabLst>
                <a:tab pos="457200" algn="l"/>
              </a:tabLst>
              <a:defRPr/>
            </a:pPr>
            <a:endParaRPr lang="fr-FR" b="1" dirty="0">
              <a:solidFill>
                <a:srgbClr val="92D050"/>
              </a:solidFill>
            </a:endParaRPr>
          </a:p>
          <a:p>
            <a:pPr marL="342900" indent="-342900" algn="just">
              <a:buClr>
                <a:srgbClr val="92D050"/>
              </a:buClr>
              <a:buFont typeface="Arial" pitchFamily="34" charset="0"/>
              <a:buChar char="•"/>
              <a:tabLst>
                <a:tab pos="457200" algn="l"/>
              </a:tabLst>
              <a:defRPr/>
            </a:pPr>
            <a:r>
              <a:rPr lang="fr-FR" dirty="0"/>
              <a:t>Collectivités</a:t>
            </a:r>
          </a:p>
          <a:p>
            <a:pPr marL="342900" indent="-342900" algn="just">
              <a:buClr>
                <a:srgbClr val="92D050"/>
              </a:buClr>
              <a:buFont typeface="Arial" pitchFamily="34" charset="0"/>
              <a:buChar char="•"/>
              <a:tabLst>
                <a:tab pos="457200" algn="l"/>
              </a:tabLst>
              <a:defRPr/>
            </a:pPr>
            <a:r>
              <a:rPr lang="fr-FR" dirty="0"/>
              <a:t>Contrat de Délégation de Service Public</a:t>
            </a:r>
          </a:p>
          <a:p>
            <a:pPr algn="just">
              <a:buClr>
                <a:srgbClr val="92D050"/>
              </a:buClr>
              <a:tabLst>
                <a:tab pos="457200" algn="l"/>
              </a:tabLst>
              <a:defRPr/>
            </a:pPr>
            <a:endParaRPr lang="fr-FR" dirty="0"/>
          </a:p>
          <a:p>
            <a:pPr algn="just">
              <a:tabLst>
                <a:tab pos="457200" algn="l"/>
              </a:tabLst>
              <a:defRPr/>
            </a:pPr>
            <a:r>
              <a:rPr lang="fr-FR" b="1" dirty="0">
                <a:solidFill>
                  <a:srgbClr val="92D050"/>
                </a:solidFill>
              </a:rPr>
              <a:t>Quelles sont les attentes de nos clients envers Veolia ?</a:t>
            </a:r>
          </a:p>
        </p:txBody>
      </p:sp>
      <p:sp>
        <p:nvSpPr>
          <p:cNvPr id="7" name="Rectangle à coins arrondis 6"/>
          <p:cNvSpPr/>
          <p:nvPr/>
        </p:nvSpPr>
        <p:spPr>
          <a:xfrm>
            <a:off x="484188" y="3582988"/>
            <a:ext cx="2216150" cy="711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Proximité</a:t>
            </a:r>
          </a:p>
        </p:txBody>
      </p:sp>
      <p:sp>
        <p:nvSpPr>
          <p:cNvPr id="8" name="Rectangle à coins arrondis 7"/>
          <p:cNvSpPr/>
          <p:nvPr/>
        </p:nvSpPr>
        <p:spPr>
          <a:xfrm>
            <a:off x="2960688" y="3582988"/>
            <a:ext cx="2270125" cy="711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Expertise</a:t>
            </a:r>
          </a:p>
        </p:txBody>
      </p:sp>
      <p:sp>
        <p:nvSpPr>
          <p:cNvPr id="9" name="Rectangle à coins arrondis 8"/>
          <p:cNvSpPr/>
          <p:nvPr/>
        </p:nvSpPr>
        <p:spPr>
          <a:xfrm>
            <a:off x="5545138" y="3582988"/>
            <a:ext cx="2498725" cy="711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Soutien budgétaire</a:t>
            </a:r>
          </a:p>
        </p:txBody>
      </p:sp>
      <p:pic>
        <p:nvPicPr>
          <p:cNvPr id="14345" name="Picture 10"/>
          <p:cNvPicPr>
            <a:picLocks noChangeAspect="1" noChangeArrowheads="1"/>
          </p:cNvPicPr>
          <p:nvPr/>
        </p:nvPicPr>
        <p:blipFill>
          <a:blip r:embed="rId3"/>
          <a:srcRect/>
          <a:stretch>
            <a:fillRect/>
          </a:stretch>
        </p:blipFill>
        <p:spPr bwMode="auto">
          <a:xfrm>
            <a:off x="6559550" y="1517650"/>
            <a:ext cx="1484313" cy="1427163"/>
          </a:xfrm>
          <a:prstGeom prst="rect">
            <a:avLst/>
          </a:prstGeom>
          <a:noFill/>
          <a:ln w="9525">
            <a:noFill/>
            <a:miter lim="800000"/>
            <a:headEnd/>
            <a:tailEnd/>
          </a:ln>
          <a:effectLst/>
        </p:spPr>
      </p:pic>
      <p:pic>
        <p:nvPicPr>
          <p:cNvPr id="14346" name="Picture 11"/>
          <p:cNvPicPr>
            <a:picLocks noChangeAspect="1" noChangeArrowheads="1"/>
          </p:cNvPicPr>
          <p:nvPr/>
        </p:nvPicPr>
        <p:blipFill>
          <a:blip r:embed="rId4"/>
          <a:srcRect/>
          <a:stretch>
            <a:fillRect/>
          </a:stretch>
        </p:blipFill>
        <p:spPr bwMode="auto">
          <a:xfrm>
            <a:off x="4397375" y="4541838"/>
            <a:ext cx="3646488" cy="1533525"/>
          </a:xfrm>
          <a:prstGeom prst="rect">
            <a:avLst/>
          </a:prstGeom>
          <a:noFill/>
          <a:ln w="9525">
            <a:noFill/>
            <a:miter lim="800000"/>
            <a:headEnd/>
            <a:tailEnd/>
          </a:ln>
          <a:effectLst/>
        </p:spPr>
      </p:pic>
      <p:pic>
        <p:nvPicPr>
          <p:cNvPr id="14347" name="Picture 12"/>
          <p:cNvPicPr>
            <a:picLocks noChangeAspect="1" noChangeArrowheads="1"/>
          </p:cNvPicPr>
          <p:nvPr/>
        </p:nvPicPr>
        <p:blipFill>
          <a:blip r:embed="rId5"/>
          <a:srcRect/>
          <a:stretch>
            <a:fillRect/>
          </a:stretch>
        </p:blipFill>
        <p:spPr bwMode="auto">
          <a:xfrm>
            <a:off x="484188" y="4581525"/>
            <a:ext cx="3611562" cy="14938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p:cNvSpPr>
            <a:spLocks noChangeArrowheads="1"/>
          </p:cNvSpPr>
          <p:nvPr/>
        </p:nvSpPr>
        <p:spPr bwMode="auto">
          <a:xfrm>
            <a:off x="2095500" y="508000"/>
            <a:ext cx="6269038" cy="354013"/>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Une offre sur-mesure en 3 volets</a:t>
            </a:r>
          </a:p>
        </p:txBody>
      </p:sp>
      <p:pic>
        <p:nvPicPr>
          <p:cNvPr id="15363" name="Picture 14"/>
          <p:cNvPicPr>
            <a:picLocks noChangeAspect="1" noChangeArrowheads="1"/>
          </p:cNvPicPr>
          <p:nvPr/>
        </p:nvPicPr>
        <p:blipFill>
          <a:blip r:embed="rId2"/>
          <a:srcRect/>
          <a:stretch>
            <a:fillRect/>
          </a:stretch>
        </p:blipFill>
        <p:spPr bwMode="auto">
          <a:xfrm>
            <a:off x="365125" y="452438"/>
            <a:ext cx="1524000" cy="447675"/>
          </a:xfrm>
          <a:prstGeom prst="rect">
            <a:avLst/>
          </a:prstGeom>
          <a:noFill/>
          <a:ln w="9525">
            <a:noFill/>
            <a:miter lim="800000"/>
            <a:headEnd/>
            <a:tailEnd/>
          </a:ln>
          <a:effectLst/>
        </p:spPr>
      </p:pic>
      <p:sp>
        <p:nvSpPr>
          <p:cNvPr id="11" name="Espace réservé du texte 2"/>
          <p:cNvSpPr txBox="1">
            <a:spLocks/>
          </p:cNvSpPr>
          <p:nvPr/>
        </p:nvSpPr>
        <p:spPr bwMode="auto">
          <a:xfrm>
            <a:off x="320675" y="1200150"/>
            <a:ext cx="4627563" cy="354013"/>
          </a:xfrm>
          <a:prstGeom prst="rect">
            <a:avLst/>
          </a:prstGeom>
          <a:noFill/>
          <a:ln w="9525">
            <a:noFill/>
            <a:miter lim="800000"/>
            <a:headEnd/>
            <a:tailEnd/>
          </a:ln>
        </p:spPr>
        <p:txBody>
          <a:bodyPr/>
          <a:lstStyle/>
          <a:p>
            <a:pPr>
              <a:lnSpc>
                <a:spcPct val="80000"/>
              </a:lnSpc>
              <a:spcBef>
                <a:spcPct val="40000"/>
              </a:spcBef>
              <a:buClr>
                <a:schemeClr val="tx2"/>
              </a:buClr>
              <a:buSzPct val="60000"/>
            </a:pPr>
            <a:r>
              <a:rPr lang="fr-FR" b="1">
                <a:solidFill>
                  <a:srgbClr val="92D050"/>
                </a:solidFill>
              </a:rPr>
              <a:t>Connaître et planifier</a:t>
            </a:r>
          </a:p>
        </p:txBody>
      </p:sp>
      <p:sp>
        <p:nvSpPr>
          <p:cNvPr id="12" name="Espace réservé du texte 3"/>
          <p:cNvSpPr txBox="1">
            <a:spLocks/>
          </p:cNvSpPr>
          <p:nvPr/>
        </p:nvSpPr>
        <p:spPr bwMode="auto">
          <a:xfrm>
            <a:off x="292100" y="1554163"/>
            <a:ext cx="4621213" cy="1350962"/>
          </a:xfrm>
          <a:prstGeom prst="rect">
            <a:avLst/>
          </a:prstGeom>
          <a:noFill/>
          <a:ln w="9525">
            <a:noFill/>
            <a:miter lim="800000"/>
            <a:headEnd/>
            <a:tailEnd/>
          </a:ln>
        </p:spPr>
        <p:txBody>
          <a:bodyPr/>
          <a:lstStyle/>
          <a:p>
            <a:pPr marL="271463" indent="-271463">
              <a:lnSpc>
                <a:spcPct val="80000"/>
              </a:lnSpc>
              <a:spcBef>
                <a:spcPct val="40000"/>
              </a:spcBef>
              <a:buClr>
                <a:srgbClr val="92D050"/>
              </a:buClr>
              <a:buSzPct val="200000"/>
              <a:buFont typeface="Arial" pitchFamily="34" charset="0"/>
              <a:buChar char="•"/>
            </a:pPr>
            <a:r>
              <a:rPr lang="fr-FR" sz="1800">
                <a:latin typeface="TheSans 5"/>
                <a:ea typeface="TheSans 5"/>
                <a:cs typeface="TheSans 5"/>
              </a:rPr>
              <a:t>Diagnostic simplifié 	</a:t>
            </a:r>
          </a:p>
          <a:p>
            <a:pPr marL="271463" indent="-271463">
              <a:lnSpc>
                <a:spcPct val="80000"/>
              </a:lnSpc>
              <a:spcBef>
                <a:spcPct val="40000"/>
              </a:spcBef>
              <a:buClr>
                <a:srgbClr val="92D050"/>
              </a:buClr>
              <a:buSzPct val="200000"/>
              <a:buFont typeface="Arial" pitchFamily="34" charset="0"/>
              <a:buChar char="•"/>
            </a:pPr>
            <a:r>
              <a:rPr lang="fr-FR" sz="1800">
                <a:latin typeface="TheSans 5"/>
                <a:ea typeface="TheSans 5"/>
                <a:cs typeface="TheSans 5"/>
              </a:rPr>
              <a:t>Etudes approfondies, programmes de recherche </a:t>
            </a:r>
          </a:p>
          <a:p>
            <a:pPr marL="271463" indent="-271463">
              <a:lnSpc>
                <a:spcPct val="80000"/>
              </a:lnSpc>
              <a:spcBef>
                <a:spcPct val="40000"/>
              </a:spcBef>
              <a:buClr>
                <a:srgbClr val="92D050"/>
              </a:buClr>
              <a:buSzPct val="200000"/>
              <a:buFont typeface="Arial" pitchFamily="34" charset="0"/>
              <a:buChar char="•"/>
            </a:pPr>
            <a:r>
              <a:rPr lang="fr-FR" sz="1800">
                <a:latin typeface="TheSans 5"/>
                <a:ea typeface="TheSans 5"/>
                <a:cs typeface="TheSans 5"/>
              </a:rPr>
              <a:t>Pilotage d'une stratégie biodiversité</a:t>
            </a:r>
            <a:endParaRPr lang="fr-FR"/>
          </a:p>
        </p:txBody>
      </p:sp>
      <p:sp>
        <p:nvSpPr>
          <p:cNvPr id="13" name="Espace réservé du numéro de diapositive 4"/>
          <p:cNvSpPr txBox="1">
            <a:spLocks/>
          </p:cNvSpPr>
          <p:nvPr/>
        </p:nvSpPr>
        <p:spPr bwMode="auto">
          <a:xfrm>
            <a:off x="10193338" y="7175500"/>
            <a:ext cx="450850" cy="403225"/>
          </a:xfrm>
          <a:prstGeom prst="rect">
            <a:avLst/>
          </a:prstGeom>
          <a:noFill/>
          <a:ln w="9525">
            <a:noFill/>
            <a:miter lim="800000"/>
            <a:headEnd/>
            <a:tailEnd/>
          </a:ln>
        </p:spPr>
        <p:txBody>
          <a:bodyPr/>
          <a:lstStyle/>
          <a:p>
            <a:fld id="{C031DA53-6A28-4986-81AD-A1722258BB33}" type="slidenum">
              <a:rPr lang="fr-FR"/>
              <a:pPr/>
              <a:t>13</a:t>
            </a:fld>
            <a:endParaRPr lang="fr-FR"/>
          </a:p>
        </p:txBody>
      </p:sp>
      <p:sp>
        <p:nvSpPr>
          <p:cNvPr id="16" name="Espace réservé du texte 2"/>
          <p:cNvSpPr txBox="1">
            <a:spLocks/>
          </p:cNvSpPr>
          <p:nvPr/>
        </p:nvSpPr>
        <p:spPr bwMode="auto">
          <a:xfrm>
            <a:off x="320675" y="2995613"/>
            <a:ext cx="4556125" cy="323850"/>
          </a:xfrm>
          <a:prstGeom prst="rect">
            <a:avLst/>
          </a:prstGeom>
          <a:noFill/>
          <a:ln w="9525">
            <a:noFill/>
            <a:miter lim="800000"/>
            <a:headEnd/>
            <a:tailEnd/>
          </a:ln>
        </p:spPr>
        <p:txBody>
          <a:bodyPr bIns="0" anchor="b">
            <a:spAutoFit/>
          </a:bodyPr>
          <a:lstStyle/>
          <a:p>
            <a:pPr>
              <a:spcBef>
                <a:spcPct val="20000"/>
              </a:spcBef>
              <a:buFont typeface="Arial" pitchFamily="34" charset="0"/>
              <a:buNone/>
            </a:pPr>
            <a:r>
              <a:rPr lang="fr-FR" sz="1800" b="1">
                <a:solidFill>
                  <a:srgbClr val="F2BF2E"/>
                </a:solidFill>
                <a:latin typeface="TheSans 5"/>
                <a:ea typeface="TheSans 5"/>
                <a:cs typeface="TheSans 5"/>
              </a:rPr>
              <a:t>Protéger et développer	</a:t>
            </a:r>
          </a:p>
        </p:txBody>
      </p:sp>
      <p:sp>
        <p:nvSpPr>
          <p:cNvPr id="17" name="Espace réservé du texte 3"/>
          <p:cNvSpPr txBox="1">
            <a:spLocks/>
          </p:cNvSpPr>
          <p:nvPr/>
        </p:nvSpPr>
        <p:spPr>
          <a:xfrm>
            <a:off x="314325" y="3368675"/>
            <a:ext cx="4648200" cy="1090613"/>
          </a:xfrm>
          <a:prstGeom prst="rect">
            <a:avLst/>
          </a:prstGeom>
        </p:spPr>
        <p:txBody>
          <a:bodyPr/>
          <a:lstStyle>
            <a:lvl1pPr marL="284400" indent="-284400" algn="l" defTabSz="520700" rtl="0" fontAlgn="base">
              <a:spcBef>
                <a:spcPct val="20000"/>
              </a:spcBef>
              <a:spcAft>
                <a:spcPct val="0"/>
              </a:spcAft>
              <a:buClr>
                <a:srgbClr val="80B1DD"/>
              </a:buClr>
              <a:buSzPct val="120000"/>
              <a:buFont typeface="Lucida Grande"/>
              <a:buChar char="●"/>
              <a:defRPr sz="2000" kern="1200">
                <a:solidFill>
                  <a:schemeClr val="tx1"/>
                </a:solidFill>
                <a:latin typeface="TheSans 5"/>
                <a:ea typeface="+mn-ea"/>
                <a:cs typeface="TheSans 5"/>
              </a:defRPr>
            </a:lvl1pPr>
            <a:lvl2pPr marL="846138" indent="-325438" algn="l" defTabSz="520700" rtl="0" fontAlgn="base">
              <a:spcBef>
                <a:spcPct val="20000"/>
              </a:spcBef>
              <a:spcAft>
                <a:spcPct val="0"/>
              </a:spcAft>
              <a:buFont typeface="Arial" pitchFamily="34"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pitchFamily="34"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pitchFamily="34"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pitchFamily="34"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buClr>
                <a:srgbClr val="FFC000"/>
              </a:buClr>
              <a:defRPr/>
            </a:pPr>
            <a:r>
              <a:rPr lang="fr-FR" sz="1800" dirty="0" smtClean="0"/>
              <a:t>Gestion différenciée</a:t>
            </a:r>
          </a:p>
          <a:p>
            <a:pPr>
              <a:buClr>
                <a:srgbClr val="FFC000"/>
              </a:buClr>
              <a:defRPr/>
            </a:pPr>
            <a:r>
              <a:rPr lang="fr-FR" sz="1800" dirty="0" smtClean="0"/>
              <a:t>Lutte contre les nuisances</a:t>
            </a:r>
          </a:p>
          <a:p>
            <a:pPr>
              <a:buClr>
                <a:srgbClr val="FFC000"/>
              </a:buClr>
              <a:defRPr/>
            </a:pPr>
            <a:r>
              <a:rPr lang="fr-FR" sz="1800" dirty="0" smtClean="0"/>
              <a:t>Aménagement </a:t>
            </a:r>
            <a:r>
              <a:rPr lang="fr-FR" sz="1800" dirty="0"/>
              <a:t>de zones de </a:t>
            </a:r>
            <a:r>
              <a:rPr lang="fr-FR" sz="1800" dirty="0" smtClean="0"/>
              <a:t>protection</a:t>
            </a:r>
          </a:p>
          <a:p>
            <a:pPr marL="0" indent="0">
              <a:buClr>
                <a:srgbClr val="F2BF2E"/>
              </a:buClr>
              <a:buFont typeface="Lucida Grande"/>
              <a:buNone/>
              <a:defRPr/>
            </a:pPr>
            <a:r>
              <a:rPr lang="fr-FR" sz="1800" b="1" dirty="0" smtClean="0">
                <a:solidFill>
                  <a:srgbClr val="F2BF2E"/>
                </a:solidFill>
                <a:sym typeface="Wingdings" pitchFamily="2" charset="2"/>
              </a:rPr>
              <a:t> Zones accélératrices de Biodiversité</a:t>
            </a:r>
            <a:r>
              <a:rPr lang="fr-FR" sz="1800" dirty="0"/>
              <a:t/>
            </a:r>
            <a:br>
              <a:rPr lang="fr-FR" sz="1800" dirty="0"/>
            </a:br>
            <a:endParaRPr lang="fr-FR" sz="1400" dirty="0">
              <a:solidFill>
                <a:schemeClr val="bg1">
                  <a:lumMod val="50000"/>
                </a:schemeClr>
              </a:solidFill>
            </a:endParaRPr>
          </a:p>
        </p:txBody>
      </p:sp>
      <p:sp>
        <p:nvSpPr>
          <p:cNvPr id="18" name="Rectangle à coins arrondis 17"/>
          <p:cNvSpPr/>
          <p:nvPr/>
        </p:nvSpPr>
        <p:spPr>
          <a:xfrm>
            <a:off x="188913" y="1141413"/>
            <a:ext cx="4913312" cy="1644650"/>
          </a:xfrm>
          <a:prstGeom prst="roundRect">
            <a:avLst/>
          </a:prstGeom>
          <a:noFill/>
          <a:ln w="254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marL="342900" indent="-342900" algn="ctr">
              <a:buFont typeface="Arial" pitchFamily="34" charset="0"/>
              <a:buChar char="•"/>
              <a:defRPr/>
            </a:pPr>
            <a:endParaRPr lang="fr-FR" dirty="0"/>
          </a:p>
        </p:txBody>
      </p:sp>
      <p:sp>
        <p:nvSpPr>
          <p:cNvPr id="19" name="Rectangle à coins arrondis 18"/>
          <p:cNvSpPr/>
          <p:nvPr/>
        </p:nvSpPr>
        <p:spPr>
          <a:xfrm>
            <a:off x="207963" y="2908300"/>
            <a:ext cx="4894262" cy="1901825"/>
          </a:xfrm>
          <a:prstGeom prst="roundRect">
            <a:avLst/>
          </a:prstGeom>
          <a:noFill/>
          <a:ln w="25400">
            <a:solidFill>
              <a:srgbClr val="F2BF2E"/>
            </a:solidFill>
          </a:ln>
        </p:spPr>
        <p:style>
          <a:lnRef idx="1">
            <a:schemeClr val="accent1"/>
          </a:lnRef>
          <a:fillRef idx="3">
            <a:schemeClr val="accent1"/>
          </a:fillRef>
          <a:effectRef idx="2">
            <a:schemeClr val="accent1"/>
          </a:effectRef>
          <a:fontRef idx="minor">
            <a:schemeClr val="lt1"/>
          </a:fontRef>
        </p:style>
        <p:txBody>
          <a:bodyPr anchor="ctr"/>
          <a:lstStyle/>
          <a:p>
            <a:pPr algn="ctr" defTabSz="520700">
              <a:defRPr/>
            </a:pPr>
            <a:endParaRPr lang="fr-FR" sz="2100"/>
          </a:p>
        </p:txBody>
      </p:sp>
      <p:sp>
        <p:nvSpPr>
          <p:cNvPr id="20" name="Espace réservé du texte 2"/>
          <p:cNvSpPr txBox="1">
            <a:spLocks/>
          </p:cNvSpPr>
          <p:nvPr/>
        </p:nvSpPr>
        <p:spPr bwMode="auto">
          <a:xfrm>
            <a:off x="365125" y="5018088"/>
            <a:ext cx="4613275" cy="354012"/>
          </a:xfrm>
          <a:prstGeom prst="rect">
            <a:avLst/>
          </a:prstGeom>
          <a:noFill/>
          <a:ln w="9525">
            <a:noFill/>
            <a:miter lim="800000"/>
            <a:headEnd/>
            <a:tailEnd/>
          </a:ln>
        </p:spPr>
        <p:txBody>
          <a:bodyPr bIns="0" anchor="b">
            <a:spAutoFit/>
          </a:bodyPr>
          <a:lstStyle/>
          <a:p>
            <a:pPr>
              <a:spcBef>
                <a:spcPct val="20000"/>
              </a:spcBef>
              <a:buFont typeface="Arial" pitchFamily="34" charset="0"/>
              <a:buNone/>
            </a:pPr>
            <a:r>
              <a:rPr lang="fr-FR" b="1">
                <a:solidFill>
                  <a:srgbClr val="92D050"/>
                </a:solidFill>
              </a:rPr>
              <a:t>Informer et sensibiliser</a:t>
            </a:r>
            <a:r>
              <a:rPr lang="fr-FR" b="1">
                <a:solidFill>
                  <a:srgbClr val="80B1DD"/>
                </a:solidFill>
                <a:latin typeface="TheSans 7-Bold"/>
                <a:ea typeface="TheSans 7-Bold"/>
                <a:cs typeface="TheSans 7-Bold"/>
              </a:rPr>
              <a:t>	</a:t>
            </a:r>
          </a:p>
        </p:txBody>
      </p:sp>
      <p:sp>
        <p:nvSpPr>
          <p:cNvPr id="21" name="Espace réservé du texte 3"/>
          <p:cNvSpPr txBox="1">
            <a:spLocks/>
          </p:cNvSpPr>
          <p:nvPr/>
        </p:nvSpPr>
        <p:spPr bwMode="auto">
          <a:xfrm>
            <a:off x="341313" y="5372100"/>
            <a:ext cx="4621212" cy="1536700"/>
          </a:xfrm>
          <a:prstGeom prst="rect">
            <a:avLst/>
          </a:prstGeom>
          <a:noFill/>
          <a:ln w="9525">
            <a:noFill/>
            <a:miter lim="800000"/>
            <a:headEnd/>
            <a:tailEnd/>
          </a:ln>
        </p:spPr>
        <p:txBody>
          <a:bodyPr/>
          <a:lstStyle/>
          <a:p>
            <a:pPr marL="284163" indent="-284163">
              <a:spcBef>
                <a:spcPct val="20000"/>
              </a:spcBef>
              <a:buClr>
                <a:srgbClr val="92D050"/>
              </a:buClr>
              <a:buSzPct val="120000"/>
              <a:buFont typeface="Lucida Grande"/>
              <a:buChar char="●"/>
            </a:pPr>
            <a:r>
              <a:rPr lang="fr-FR" sz="1800">
                <a:latin typeface="TheSans 5"/>
                <a:ea typeface="TheSans 5"/>
                <a:cs typeface="TheSans 5"/>
              </a:rPr>
              <a:t>Actions auprès du grand public </a:t>
            </a:r>
            <a:br>
              <a:rPr lang="fr-FR" sz="1800">
                <a:latin typeface="TheSans 5"/>
                <a:ea typeface="TheSans 5"/>
                <a:cs typeface="TheSans 5"/>
              </a:rPr>
            </a:br>
            <a:r>
              <a:rPr lang="fr-FR" sz="1800" b="1">
                <a:solidFill>
                  <a:srgbClr val="92D050"/>
                </a:solidFill>
                <a:latin typeface="TheSans 5"/>
                <a:ea typeface="TheSans 5"/>
                <a:cs typeface="TheSans 5"/>
                <a:sym typeface="Wingdings" pitchFamily="2" charset="2"/>
              </a:rPr>
              <a:t> </a:t>
            </a:r>
            <a:r>
              <a:rPr lang="fr-FR" sz="1800" b="1">
                <a:solidFill>
                  <a:srgbClr val="92D050"/>
                </a:solidFill>
                <a:latin typeface="TheSans 5"/>
                <a:ea typeface="TheSans 5"/>
                <a:cs typeface="TheSans 5"/>
              </a:rPr>
              <a:t>Création de parcours et mares pédagogiques</a:t>
            </a:r>
          </a:p>
          <a:p>
            <a:pPr marL="284163" indent="-284163">
              <a:spcBef>
                <a:spcPct val="20000"/>
              </a:spcBef>
              <a:buClr>
                <a:srgbClr val="92D050"/>
              </a:buClr>
              <a:buSzPct val="120000"/>
              <a:buFont typeface="Lucida Grande"/>
              <a:buChar char="●"/>
            </a:pPr>
            <a:r>
              <a:rPr lang="fr-FR" sz="1800">
                <a:latin typeface="TheSans 5"/>
                <a:ea typeface="TheSans 5"/>
                <a:cs typeface="TheSans 5"/>
              </a:rPr>
              <a:t>Certifications et labellisations</a:t>
            </a:r>
          </a:p>
        </p:txBody>
      </p:sp>
      <p:sp>
        <p:nvSpPr>
          <p:cNvPr id="22" name="Rectangle à coins arrondis 21"/>
          <p:cNvSpPr/>
          <p:nvPr/>
        </p:nvSpPr>
        <p:spPr>
          <a:xfrm>
            <a:off x="188913" y="5006975"/>
            <a:ext cx="4953000" cy="1736725"/>
          </a:xfrm>
          <a:prstGeom prst="roundRect">
            <a:avLst/>
          </a:prstGeom>
          <a:noFill/>
          <a:ln w="254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marL="342900" indent="-342900" algn="ctr">
              <a:buFont typeface="Arial" pitchFamily="34" charset="0"/>
              <a:buChar char="•"/>
              <a:defRPr/>
            </a:pPr>
            <a:endParaRPr lang="fr-FR"/>
          </a:p>
        </p:txBody>
      </p:sp>
      <p:sp>
        <p:nvSpPr>
          <p:cNvPr id="23" name="Ellipse 22"/>
          <p:cNvSpPr/>
          <p:nvPr/>
        </p:nvSpPr>
        <p:spPr>
          <a:xfrm>
            <a:off x="6154738" y="5053013"/>
            <a:ext cx="1784350" cy="1690687"/>
          </a:xfrm>
          <a:prstGeom prst="ellipse">
            <a:avLst/>
          </a:prstGeom>
          <a:blipFill>
            <a:blip r:embed="rId3"/>
            <a:stretch>
              <a:fillRect/>
            </a:stretch>
          </a:blipFill>
          <a:ln w="0">
            <a:solidFill>
              <a:srgbClr val="427B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fr-FR"/>
          </a:p>
        </p:txBody>
      </p:sp>
      <p:sp>
        <p:nvSpPr>
          <p:cNvPr id="24" name="Ellipse 23"/>
          <p:cNvSpPr/>
          <p:nvPr/>
        </p:nvSpPr>
        <p:spPr>
          <a:xfrm>
            <a:off x="6111875" y="3017838"/>
            <a:ext cx="1782763" cy="1682750"/>
          </a:xfrm>
          <a:prstGeom prst="ellipse">
            <a:avLst/>
          </a:prstGeom>
          <a:blipFill>
            <a:blip r:embed="rId4"/>
            <a:stretch>
              <a:fillRect/>
            </a:stretch>
          </a:blipFill>
          <a:ln w="0">
            <a:solidFill>
              <a:srgbClr val="F2BF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fr-FR"/>
          </a:p>
        </p:txBody>
      </p:sp>
      <p:sp>
        <p:nvSpPr>
          <p:cNvPr id="25" name="Ellipse 24"/>
          <p:cNvSpPr/>
          <p:nvPr/>
        </p:nvSpPr>
        <p:spPr>
          <a:xfrm>
            <a:off x="6054725" y="1111250"/>
            <a:ext cx="1738313" cy="1704975"/>
          </a:xfrm>
          <a:prstGeom prst="ellipse">
            <a:avLst/>
          </a:prstGeom>
          <a:solidFill>
            <a:srgbClr val="92D050">
              <a:alpha val="17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r>
              <a:rPr lang="fr-FR" sz="1800" b="1" i="1" dirty="0">
                <a:solidFill>
                  <a:schemeClr val="tx1"/>
                </a:solidFill>
              </a:rPr>
              <a:t>Un</a:t>
            </a:r>
            <a:r>
              <a:rPr lang="fr-FR" sz="1800" i="1" dirty="0">
                <a:solidFill>
                  <a:srgbClr val="A3CF62"/>
                </a:solidFill>
              </a:rPr>
              <a:t> </a:t>
            </a:r>
            <a:r>
              <a:rPr lang="fr-FR" sz="1800" b="1" i="1" dirty="0">
                <a:solidFill>
                  <a:srgbClr val="92D050"/>
                </a:solidFill>
              </a:rPr>
              <a:t>plan d’actions </a:t>
            </a:r>
            <a:r>
              <a:rPr lang="fr-FR" sz="1800" b="1" i="1" dirty="0">
                <a:solidFill>
                  <a:schemeClr val="tx1"/>
                </a:solidFill>
              </a:rPr>
              <a:t>construit </a:t>
            </a:r>
            <a:br>
              <a:rPr lang="fr-FR" sz="1800" b="1" i="1" dirty="0">
                <a:solidFill>
                  <a:schemeClr val="tx1"/>
                </a:solidFill>
              </a:rPr>
            </a:br>
            <a:r>
              <a:rPr lang="fr-FR" sz="1800" b="1" i="1" dirty="0">
                <a:solidFill>
                  <a:srgbClr val="92D050"/>
                </a:solidFill>
              </a:rPr>
              <a:t>sur mesure</a:t>
            </a:r>
            <a:endParaRPr lang="fr-FR" sz="1800" i="1"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p:bldP spid="16" grpId="0"/>
      <p:bldP spid="17" grpId="0"/>
      <p:bldP spid="18" grpId="0" animBg="1"/>
      <p:bldP spid="19" grpId="0" animBg="1"/>
      <p:bldP spid="20" grpId="0"/>
      <p:bldP spid="21" grpId="0"/>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p:cNvSpPr>
            <a:spLocks noGrp="1"/>
          </p:cNvSpPr>
          <p:nvPr>
            <p:ph type="sldNum" sz="quarter" idx="11"/>
          </p:nvPr>
        </p:nvSpPr>
        <p:spPr>
          <a:noFill/>
          <a:ln>
            <a:miter lim="800000"/>
            <a:headEnd/>
            <a:tailEnd/>
          </a:ln>
        </p:spPr>
        <p:txBody>
          <a:bodyPr/>
          <a:lstStyle/>
          <a:p>
            <a:fld id="{59A08F06-8F6F-471A-B8C0-9F50B762D6FA}" type="slidenum">
              <a:rPr lang="fr-FR"/>
              <a:pPr/>
              <a:t>14</a:t>
            </a:fld>
            <a:endParaRPr lang="fr-FR"/>
          </a:p>
        </p:txBody>
      </p:sp>
      <p:sp>
        <p:nvSpPr>
          <p:cNvPr id="16387" name="Rectangle 2"/>
          <p:cNvSpPr>
            <a:spLocks noChangeArrowheads="1"/>
          </p:cNvSpPr>
          <p:nvPr/>
        </p:nvSpPr>
        <p:spPr bwMode="auto">
          <a:xfrm>
            <a:off x="2095500" y="508000"/>
            <a:ext cx="6269038" cy="354013"/>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Veolia Eau accompagne ses clients !</a:t>
            </a:r>
          </a:p>
        </p:txBody>
      </p:sp>
      <p:pic>
        <p:nvPicPr>
          <p:cNvPr id="16388" name="Picture 3"/>
          <p:cNvPicPr>
            <a:picLocks noChangeAspect="1" noChangeArrowheads="1"/>
          </p:cNvPicPr>
          <p:nvPr/>
        </p:nvPicPr>
        <p:blipFill>
          <a:blip r:embed="rId2"/>
          <a:srcRect/>
          <a:stretch>
            <a:fillRect/>
          </a:stretch>
        </p:blipFill>
        <p:spPr bwMode="auto">
          <a:xfrm>
            <a:off x="365125" y="452438"/>
            <a:ext cx="1524000" cy="447675"/>
          </a:xfrm>
          <a:prstGeom prst="rect">
            <a:avLst/>
          </a:prstGeom>
          <a:noFill/>
          <a:ln w="9525">
            <a:noFill/>
            <a:miter lim="800000"/>
            <a:headEnd/>
            <a:tailEnd/>
          </a:ln>
          <a:effectLst/>
        </p:spPr>
      </p:pic>
      <p:sp>
        <p:nvSpPr>
          <p:cNvPr id="16389" name="Oval 4" descr="IMG_2618"/>
          <p:cNvSpPr>
            <a:spLocks noChangeArrowheads="1"/>
          </p:cNvSpPr>
          <p:nvPr/>
        </p:nvSpPr>
        <p:spPr bwMode="auto">
          <a:xfrm>
            <a:off x="4768850" y="3698875"/>
            <a:ext cx="1441450" cy="1368425"/>
          </a:xfrm>
          <a:prstGeom prst="ellipse">
            <a:avLst/>
          </a:prstGeom>
          <a:blipFill dpi="0" rotWithShape="0">
            <a:blip r:embed="rId3"/>
            <a:srcRect/>
            <a:stretch>
              <a:fillRect/>
            </a:stretch>
          </a:blipFill>
          <a:ln w="9525" algn="ctr">
            <a:solidFill>
              <a:schemeClr val="tx1"/>
            </a:solidFill>
            <a:round/>
            <a:headEnd/>
            <a:tailEnd/>
          </a:ln>
          <a:effectLst/>
        </p:spPr>
        <p:txBody>
          <a:bodyPr wrap="none" anchor="ctr"/>
          <a:lstStyle/>
          <a:p>
            <a:endParaRPr lang="fr-FR"/>
          </a:p>
        </p:txBody>
      </p:sp>
      <p:sp>
        <p:nvSpPr>
          <p:cNvPr id="16390" name="Oval 5" descr="IMG_2195"/>
          <p:cNvSpPr>
            <a:spLocks noChangeArrowheads="1"/>
          </p:cNvSpPr>
          <p:nvPr/>
        </p:nvSpPr>
        <p:spPr bwMode="auto">
          <a:xfrm>
            <a:off x="6318250" y="4727575"/>
            <a:ext cx="1871663" cy="1871663"/>
          </a:xfrm>
          <a:prstGeom prst="ellipse">
            <a:avLst/>
          </a:prstGeom>
          <a:blipFill dpi="0" rotWithShape="1">
            <a:blip r:embed="rId4"/>
            <a:srcRect/>
            <a:stretch>
              <a:fillRect/>
            </a:stretch>
          </a:blipFill>
          <a:ln w="9525" algn="ctr">
            <a:solidFill>
              <a:schemeClr val="tx1"/>
            </a:solidFill>
            <a:round/>
            <a:headEnd/>
            <a:tailEnd/>
          </a:ln>
          <a:effectLst/>
        </p:spPr>
        <p:txBody>
          <a:bodyPr wrap="none" anchor="ctr"/>
          <a:lstStyle/>
          <a:p>
            <a:endParaRPr lang="fr-FR"/>
          </a:p>
        </p:txBody>
      </p:sp>
      <p:sp>
        <p:nvSpPr>
          <p:cNvPr id="16391" name="Oval 6" descr="Observation des cadres corps de ruche avant enruchage"/>
          <p:cNvSpPr>
            <a:spLocks noChangeArrowheads="1"/>
          </p:cNvSpPr>
          <p:nvPr/>
        </p:nvSpPr>
        <p:spPr bwMode="auto">
          <a:xfrm>
            <a:off x="511175" y="1279525"/>
            <a:ext cx="1943100" cy="1871663"/>
          </a:xfrm>
          <a:prstGeom prst="ellipse">
            <a:avLst/>
          </a:prstGeom>
          <a:blipFill dpi="0" rotWithShape="0">
            <a:blip r:embed="rId5"/>
            <a:srcRect/>
            <a:stretch>
              <a:fillRect/>
            </a:stretch>
          </a:blipFill>
          <a:ln w="9525" algn="ctr">
            <a:solidFill>
              <a:schemeClr val="tx1"/>
            </a:solidFill>
            <a:round/>
            <a:headEnd/>
            <a:tailEnd/>
          </a:ln>
          <a:effectLst/>
        </p:spPr>
        <p:txBody>
          <a:bodyPr wrap="none" anchor="ctr"/>
          <a:lstStyle/>
          <a:p>
            <a:endParaRPr lang="fr-FR"/>
          </a:p>
        </p:txBody>
      </p:sp>
      <p:sp>
        <p:nvSpPr>
          <p:cNvPr id="16392" name="Oval 7"/>
          <p:cNvSpPr>
            <a:spLocks noChangeArrowheads="1"/>
          </p:cNvSpPr>
          <p:nvPr/>
        </p:nvSpPr>
        <p:spPr bwMode="auto">
          <a:xfrm>
            <a:off x="511175" y="4945063"/>
            <a:ext cx="1584325" cy="1654175"/>
          </a:xfrm>
          <a:prstGeom prst="ellipse">
            <a:avLst/>
          </a:prstGeom>
          <a:blipFill dpi="0" rotWithShape="0">
            <a:blip r:embed="rId6"/>
            <a:srcRect/>
            <a:stretch>
              <a:fillRect/>
            </a:stretch>
          </a:blipFill>
          <a:ln w="9525" algn="ctr">
            <a:solidFill>
              <a:schemeClr val="tx1"/>
            </a:solidFill>
            <a:round/>
            <a:headEnd/>
            <a:tailEnd/>
          </a:ln>
          <a:effectLst/>
        </p:spPr>
        <p:txBody>
          <a:bodyPr wrap="none" anchor="ctr"/>
          <a:lstStyle/>
          <a:p>
            <a:endParaRPr lang="fr-FR"/>
          </a:p>
        </p:txBody>
      </p:sp>
      <p:sp>
        <p:nvSpPr>
          <p:cNvPr id="16393" name="Oval 8" descr="Demi Deuil (Melanargia galathea)"/>
          <p:cNvSpPr>
            <a:spLocks noChangeArrowheads="1"/>
          </p:cNvSpPr>
          <p:nvPr/>
        </p:nvSpPr>
        <p:spPr bwMode="auto">
          <a:xfrm>
            <a:off x="2454275" y="4156075"/>
            <a:ext cx="1570038" cy="1576388"/>
          </a:xfrm>
          <a:prstGeom prst="ellipse">
            <a:avLst/>
          </a:prstGeom>
          <a:blipFill dpi="0" rotWithShape="0">
            <a:blip r:embed="rId7"/>
            <a:srcRect/>
            <a:stretch>
              <a:fillRect/>
            </a:stretch>
          </a:blipFill>
          <a:ln w="9525" algn="ctr">
            <a:solidFill>
              <a:schemeClr val="tx1"/>
            </a:solidFill>
            <a:round/>
            <a:headEnd/>
            <a:tailEnd/>
          </a:ln>
          <a:effectLst/>
        </p:spPr>
        <p:txBody>
          <a:bodyPr wrap="none" anchor="ctr"/>
          <a:lstStyle/>
          <a:p>
            <a:endParaRPr lang="fr-FR"/>
          </a:p>
        </p:txBody>
      </p:sp>
      <p:sp>
        <p:nvSpPr>
          <p:cNvPr id="16394" name="Oval 9" descr="Callophrys rubi (Le thécla de la ronce)"/>
          <p:cNvSpPr>
            <a:spLocks noChangeArrowheads="1"/>
          </p:cNvSpPr>
          <p:nvPr/>
        </p:nvSpPr>
        <p:spPr bwMode="auto">
          <a:xfrm>
            <a:off x="4694238" y="1135063"/>
            <a:ext cx="1439862" cy="1441450"/>
          </a:xfrm>
          <a:prstGeom prst="ellipse">
            <a:avLst/>
          </a:prstGeom>
          <a:blipFill dpi="0" rotWithShape="1">
            <a:blip r:embed="rId8"/>
            <a:srcRect/>
            <a:stretch>
              <a:fillRect/>
            </a:stretch>
          </a:blipFill>
          <a:ln w="9525" algn="ctr">
            <a:solidFill>
              <a:schemeClr val="tx1"/>
            </a:solidFill>
            <a:round/>
            <a:headEnd/>
            <a:tailEnd/>
          </a:ln>
          <a:effectLst/>
        </p:spPr>
        <p:txBody>
          <a:bodyPr wrap="none" anchor="ctr"/>
          <a:lstStyle/>
          <a:p>
            <a:endParaRPr lang="fr-FR"/>
          </a:p>
        </p:txBody>
      </p:sp>
      <p:sp>
        <p:nvSpPr>
          <p:cNvPr id="16395" name="Oval 10" descr="Gendarmes (Pyrrhocoris apterus)"/>
          <p:cNvSpPr>
            <a:spLocks noChangeArrowheads="1"/>
          </p:cNvSpPr>
          <p:nvPr/>
        </p:nvSpPr>
        <p:spPr bwMode="auto">
          <a:xfrm>
            <a:off x="4244975" y="5294313"/>
            <a:ext cx="1244600" cy="1304925"/>
          </a:xfrm>
          <a:prstGeom prst="ellipse">
            <a:avLst/>
          </a:prstGeom>
          <a:blipFill dpi="0" rotWithShape="1">
            <a:blip r:embed="rId9"/>
            <a:srcRect/>
            <a:stretch>
              <a:fillRect/>
            </a:stretch>
          </a:blipFill>
          <a:ln w="9525" algn="ctr">
            <a:solidFill>
              <a:schemeClr val="tx1"/>
            </a:solidFill>
            <a:round/>
            <a:headEnd/>
            <a:tailEnd/>
          </a:ln>
          <a:effectLst/>
        </p:spPr>
        <p:txBody>
          <a:bodyPr wrap="none" anchor="ctr"/>
          <a:lstStyle/>
          <a:p>
            <a:endParaRPr lang="fr-FR"/>
          </a:p>
        </p:txBody>
      </p:sp>
      <p:sp>
        <p:nvSpPr>
          <p:cNvPr id="16396" name="Oval 11" descr="IMGP1978"/>
          <p:cNvSpPr>
            <a:spLocks noChangeArrowheads="1"/>
          </p:cNvSpPr>
          <p:nvPr/>
        </p:nvSpPr>
        <p:spPr bwMode="auto">
          <a:xfrm>
            <a:off x="2876550" y="1135063"/>
            <a:ext cx="1368425" cy="1368425"/>
          </a:xfrm>
          <a:prstGeom prst="ellipse">
            <a:avLst/>
          </a:prstGeom>
          <a:blipFill dpi="0" rotWithShape="1">
            <a:blip r:embed="rId10"/>
            <a:srcRect/>
            <a:stretch>
              <a:fillRect/>
            </a:stretch>
          </a:blipFill>
          <a:ln w="9525" algn="ctr">
            <a:solidFill>
              <a:schemeClr val="tx1"/>
            </a:solidFill>
            <a:round/>
            <a:headEnd/>
            <a:tailEnd/>
          </a:ln>
          <a:effectLst/>
        </p:spPr>
        <p:txBody>
          <a:bodyPr wrap="none" anchor="ctr"/>
          <a:lstStyle/>
          <a:p>
            <a:endParaRPr lang="fr-FR"/>
          </a:p>
        </p:txBody>
      </p:sp>
      <p:sp>
        <p:nvSpPr>
          <p:cNvPr id="16397" name="Oval 12" descr="Enruchage dans corps de ruche"/>
          <p:cNvSpPr>
            <a:spLocks noChangeArrowheads="1"/>
          </p:cNvSpPr>
          <p:nvPr/>
        </p:nvSpPr>
        <p:spPr bwMode="auto">
          <a:xfrm>
            <a:off x="6637338" y="1838325"/>
            <a:ext cx="1727200" cy="1657350"/>
          </a:xfrm>
          <a:prstGeom prst="ellipse">
            <a:avLst/>
          </a:prstGeom>
          <a:blipFill dpi="0" rotWithShape="1">
            <a:blip r:embed="rId11"/>
            <a:srcRect/>
            <a:stretch>
              <a:fillRect/>
            </a:stretch>
          </a:blipFill>
          <a:ln w="9525" algn="ctr">
            <a:solidFill>
              <a:schemeClr val="tx1"/>
            </a:solidFill>
            <a:round/>
            <a:headEnd/>
            <a:tailEnd/>
          </a:ln>
          <a:effectLst/>
        </p:spPr>
        <p:txBody>
          <a:bodyPr wrap="none" anchor="ctr"/>
          <a:lstStyle/>
          <a:p>
            <a:endParaRPr lang="fr-FR"/>
          </a:p>
        </p:txBody>
      </p:sp>
      <p:sp>
        <p:nvSpPr>
          <p:cNvPr id="16398" name="Oval 13" descr="DSC00853"/>
          <p:cNvSpPr>
            <a:spLocks noChangeArrowheads="1"/>
          </p:cNvSpPr>
          <p:nvPr/>
        </p:nvSpPr>
        <p:spPr bwMode="auto">
          <a:xfrm>
            <a:off x="230188" y="3335338"/>
            <a:ext cx="1223962" cy="1231900"/>
          </a:xfrm>
          <a:prstGeom prst="ellipse">
            <a:avLst/>
          </a:prstGeom>
          <a:blipFill dpi="0" rotWithShape="0">
            <a:blip r:embed="rId12"/>
            <a:srcRect/>
            <a:stretch>
              <a:fillRect/>
            </a:stretch>
          </a:blipFill>
          <a:ln w="9525" algn="ctr">
            <a:solidFill>
              <a:schemeClr val="tx1"/>
            </a:solidFill>
            <a:round/>
            <a:headEnd/>
            <a:tailEnd/>
          </a:ln>
          <a:effectLst/>
        </p:spPr>
        <p:txBody>
          <a:bodyPr wrap="none" anchor="ctr"/>
          <a:lstStyle/>
          <a:p>
            <a:pPr algn="ctr" eaLnBrk="0" hangingPunct="0"/>
            <a:endParaRPr lang="fr-FR" sz="2400">
              <a:latin typeface="Arial" pitchFamily="34" charset="0"/>
            </a:endParaRPr>
          </a:p>
        </p:txBody>
      </p:sp>
      <p:sp>
        <p:nvSpPr>
          <p:cNvPr id="16399" name="Text Box 15"/>
          <p:cNvSpPr txBox="1">
            <a:spLocks noChangeArrowheads="1"/>
          </p:cNvSpPr>
          <p:nvPr/>
        </p:nvSpPr>
        <p:spPr bwMode="auto">
          <a:xfrm>
            <a:off x="2314575" y="2976563"/>
            <a:ext cx="4183063" cy="519112"/>
          </a:xfrm>
          <a:prstGeom prst="rect">
            <a:avLst/>
          </a:prstGeom>
          <a:noFill/>
          <a:ln w="9525">
            <a:noFill/>
            <a:miter lim="800000"/>
            <a:headEnd/>
            <a:tailEnd/>
          </a:ln>
          <a:effectLst/>
        </p:spPr>
        <p:txBody>
          <a:bodyPr>
            <a:spAutoFit/>
          </a:bodyPr>
          <a:lstStyle/>
          <a:p>
            <a:pPr>
              <a:spcBef>
                <a:spcPct val="50000"/>
              </a:spcBef>
            </a:pPr>
            <a:r>
              <a:rPr lang="fr-FR" sz="2800" b="1"/>
              <a:t>Merci pour votre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3"/>
          <p:cNvSpPr>
            <a:spLocks noGrp="1"/>
          </p:cNvSpPr>
          <p:nvPr>
            <p:ph type="sldNum" sz="quarter" idx="11"/>
          </p:nvPr>
        </p:nvSpPr>
        <p:spPr>
          <a:noFill/>
          <a:ln>
            <a:miter lim="800000"/>
            <a:headEnd/>
            <a:tailEnd/>
          </a:ln>
        </p:spPr>
        <p:txBody>
          <a:bodyPr/>
          <a:lstStyle/>
          <a:p>
            <a:fld id="{10C73515-EE7E-4EAF-924F-60FA598AAEA0}" type="slidenum">
              <a:rPr lang="fr-FR"/>
              <a:pPr/>
              <a:t>2</a:t>
            </a:fld>
            <a:endParaRPr lang="fr-FR"/>
          </a:p>
        </p:txBody>
      </p:sp>
      <p:sp>
        <p:nvSpPr>
          <p:cNvPr id="4099" name="Rectangle 13"/>
          <p:cNvSpPr>
            <a:spLocks noChangeArrowheads="1"/>
          </p:cNvSpPr>
          <p:nvPr/>
        </p:nvSpPr>
        <p:spPr bwMode="auto">
          <a:xfrm>
            <a:off x="2095500" y="179388"/>
            <a:ext cx="6269038" cy="682625"/>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Veolia Propreté préserve la biodiversité sur ses sites</a:t>
            </a:r>
          </a:p>
        </p:txBody>
      </p:sp>
      <p:pic>
        <p:nvPicPr>
          <p:cNvPr id="4100" name="Picture 14"/>
          <p:cNvPicPr>
            <a:picLocks noChangeAspect="1" noChangeArrowheads="1"/>
          </p:cNvPicPr>
          <p:nvPr/>
        </p:nvPicPr>
        <p:blipFill>
          <a:blip r:embed="rId2"/>
          <a:srcRect/>
          <a:stretch>
            <a:fillRect/>
          </a:stretch>
        </p:blipFill>
        <p:spPr bwMode="auto">
          <a:xfrm>
            <a:off x="365125" y="452438"/>
            <a:ext cx="1524000" cy="447675"/>
          </a:xfrm>
          <a:prstGeom prst="rect">
            <a:avLst/>
          </a:prstGeom>
          <a:noFill/>
          <a:ln w="9525">
            <a:noFill/>
            <a:miter lim="800000"/>
            <a:headEnd/>
            <a:tailEnd/>
          </a:ln>
          <a:effectLst/>
        </p:spPr>
      </p:pic>
      <p:sp>
        <p:nvSpPr>
          <p:cNvPr id="4101" name="Rectangle 33"/>
          <p:cNvSpPr>
            <a:spLocks noChangeArrowheads="1"/>
          </p:cNvSpPr>
          <p:nvPr/>
        </p:nvSpPr>
        <p:spPr bwMode="auto">
          <a:xfrm>
            <a:off x="227013" y="1215141"/>
            <a:ext cx="8137525" cy="5632311"/>
          </a:xfrm>
          <a:prstGeom prst="rect">
            <a:avLst/>
          </a:prstGeom>
          <a:noFill/>
          <a:ln w="9525">
            <a:noFill/>
            <a:miter lim="800000"/>
            <a:headEnd/>
            <a:tailEnd/>
          </a:ln>
          <a:effectLst/>
        </p:spPr>
        <p:txBody>
          <a:bodyPr anchor="ctr">
            <a:spAutoFit/>
          </a:bodyPr>
          <a:lstStyle/>
          <a:p>
            <a:pPr algn="just">
              <a:tabLst>
                <a:tab pos="457200" algn="l"/>
              </a:tabLst>
            </a:pPr>
            <a:r>
              <a:rPr lang="fr-FR" dirty="0"/>
              <a:t>Par nature, les activités de Veolia Propreté contribuent à préserver </a:t>
            </a:r>
            <a:r>
              <a:rPr lang="fr-FR" dirty="0" smtClean="0"/>
              <a:t>l’environnement au sens général : collecte des déchets, tri des déchets, valorisation des déchets, dépollution </a:t>
            </a:r>
            <a:r>
              <a:rPr lang="fr-FR" dirty="0"/>
              <a:t>des sols, stockage des </a:t>
            </a:r>
            <a:r>
              <a:rPr lang="fr-FR" dirty="0" smtClean="0"/>
              <a:t>déchets, </a:t>
            </a:r>
            <a:r>
              <a:rPr lang="fr-FR" dirty="0"/>
              <a:t>recyclage limitant les prélèvements dans les ressources naturelles, </a:t>
            </a:r>
            <a:r>
              <a:rPr lang="fr-FR" dirty="0" smtClean="0"/>
              <a:t>maitrise des rejets…</a:t>
            </a:r>
          </a:p>
          <a:p>
            <a:pPr algn="just">
              <a:tabLst>
                <a:tab pos="457200" algn="l"/>
              </a:tabLst>
            </a:pPr>
            <a:endParaRPr lang="fr-FR" dirty="0"/>
          </a:p>
          <a:p>
            <a:pPr algn="just">
              <a:tabLst>
                <a:tab pos="457200" algn="l"/>
              </a:tabLst>
            </a:pPr>
            <a:r>
              <a:rPr lang="fr-FR" dirty="0"/>
              <a:t>I</a:t>
            </a:r>
            <a:r>
              <a:rPr lang="fr-FR" dirty="0" smtClean="0"/>
              <a:t>l s’agit d’activités anthropiques ayant des impacts avérés et significatifs sur les milieux naturels, il en va de la responsabilité de chacun des citoyens et par extension du groupe Veolia propreté pour leurs gestion et la maitrise des impacts induits.</a:t>
            </a:r>
          </a:p>
          <a:p>
            <a:pPr algn="just">
              <a:tabLst>
                <a:tab pos="457200" algn="l"/>
              </a:tabLst>
            </a:pPr>
            <a:endParaRPr lang="fr-FR" dirty="0"/>
          </a:p>
          <a:p>
            <a:pPr algn="just">
              <a:tabLst>
                <a:tab pos="457200" algn="l"/>
              </a:tabLst>
            </a:pPr>
            <a:r>
              <a:rPr lang="fr-FR" dirty="0"/>
              <a:t>Avec plus de 600 installations de traitement de déchets en France, Veolia Propreté gère de nombreux espaces et sa responsabilité en matière de préservation de la biodiversité est donc considérable. Veolia Propreté a décidé d'entreprendre une démarche volontariste afin de préserver la biodiversité.</a:t>
            </a:r>
          </a:p>
          <a:p>
            <a:pPr algn="just">
              <a:tabLst>
                <a:tab pos="457200" algn="l"/>
              </a:tabLst>
            </a:pPr>
            <a:endParaRPr lang="fr-FR" dirty="0"/>
          </a:p>
          <a:p>
            <a:pPr algn="just">
              <a:tabLst>
                <a:tab pos="457200" algn="l"/>
              </a:tabLst>
            </a:pPr>
            <a:r>
              <a:rPr lang="fr-FR" dirty="0"/>
              <a:t>Depuis 2010, Veolia Propreté s’engage en faveur de la biodiversité.</a:t>
            </a:r>
            <a:endParaRPr lang="fr-FR" b="1" dirty="0">
              <a:solidFill>
                <a:srgbClr val="99CC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6"/>
          <p:cNvSpPr>
            <a:spLocks noGrp="1"/>
          </p:cNvSpPr>
          <p:nvPr>
            <p:ph type="sldNum" sz="quarter" idx="11"/>
          </p:nvPr>
        </p:nvSpPr>
        <p:spPr>
          <a:noFill/>
          <a:ln>
            <a:miter lim="800000"/>
            <a:headEnd/>
            <a:tailEnd/>
          </a:ln>
        </p:spPr>
        <p:txBody>
          <a:bodyPr/>
          <a:lstStyle/>
          <a:p>
            <a:fld id="{2DB0CD74-8463-4281-A02B-C17C6623EA1A}" type="slidenum">
              <a:rPr lang="fr-FR"/>
              <a:pPr/>
              <a:t>3</a:t>
            </a:fld>
            <a:endParaRPr lang="fr-FR"/>
          </a:p>
        </p:txBody>
      </p:sp>
      <p:sp>
        <p:nvSpPr>
          <p:cNvPr id="5123" name="Rectangle 2"/>
          <p:cNvSpPr>
            <a:spLocks noGrp="1" noChangeArrowheads="1"/>
          </p:cNvSpPr>
          <p:nvPr>
            <p:ph type="body" sz="half" idx="1"/>
          </p:nvPr>
        </p:nvSpPr>
        <p:spPr>
          <a:xfrm>
            <a:off x="365125" y="1211263"/>
            <a:ext cx="3597275" cy="538162"/>
          </a:xfrm>
        </p:spPr>
        <p:txBody>
          <a:bodyPr/>
          <a:lstStyle/>
          <a:p>
            <a:pPr eaLnBrk="1" hangingPunct="1">
              <a:buFont typeface="Wingdings" pitchFamily="2" charset="2"/>
              <a:buNone/>
            </a:pPr>
            <a:endParaRPr lang="fr-FR" sz="2000" smtClean="0"/>
          </a:p>
          <a:p>
            <a:pPr eaLnBrk="1" hangingPunct="1">
              <a:buFont typeface="Wingdings" pitchFamily="2" charset="2"/>
              <a:buNone/>
            </a:pPr>
            <a:endParaRPr lang="fr-FR" sz="1600" smtClean="0"/>
          </a:p>
        </p:txBody>
      </p:sp>
      <p:sp>
        <p:nvSpPr>
          <p:cNvPr id="5124" name="Rectangle 3"/>
          <p:cNvSpPr>
            <a:spLocks noChangeArrowheads="1"/>
          </p:cNvSpPr>
          <p:nvPr/>
        </p:nvSpPr>
        <p:spPr bwMode="auto">
          <a:xfrm>
            <a:off x="365125" y="6513513"/>
            <a:ext cx="0" cy="136525"/>
          </a:xfrm>
          <a:prstGeom prst="rect">
            <a:avLst/>
          </a:prstGeom>
          <a:solidFill>
            <a:schemeClr val="bg1"/>
          </a:solidFill>
          <a:ln w="9525">
            <a:noFill/>
            <a:miter lim="800000"/>
            <a:headEnd/>
            <a:tailEnd/>
          </a:ln>
          <a:effectLst/>
        </p:spPr>
        <p:txBody>
          <a:bodyPr wrap="none" lIns="0" tIns="0" rIns="0" bIns="0">
            <a:spAutoFit/>
          </a:bodyPr>
          <a:lstStyle/>
          <a:p>
            <a:pPr>
              <a:lnSpc>
                <a:spcPct val="90000"/>
              </a:lnSpc>
              <a:spcBef>
                <a:spcPct val="35000"/>
              </a:spcBef>
            </a:pPr>
            <a:endParaRPr lang="fr-FR" sz="1000"/>
          </a:p>
        </p:txBody>
      </p:sp>
      <p:sp>
        <p:nvSpPr>
          <p:cNvPr id="5125" name="Rectangle 4"/>
          <p:cNvSpPr>
            <a:spLocks noChangeArrowheads="1"/>
          </p:cNvSpPr>
          <p:nvPr/>
        </p:nvSpPr>
        <p:spPr bwMode="auto">
          <a:xfrm>
            <a:off x="8670925" y="6513513"/>
            <a:ext cx="65088" cy="136525"/>
          </a:xfrm>
          <a:prstGeom prst="rect">
            <a:avLst/>
          </a:prstGeom>
          <a:noFill/>
          <a:ln w="9525">
            <a:noFill/>
            <a:miter lim="800000"/>
            <a:headEnd/>
            <a:tailEnd/>
          </a:ln>
          <a:effectLst/>
        </p:spPr>
        <p:txBody>
          <a:bodyPr wrap="none" lIns="0" tIns="0" rIns="0" bIns="0">
            <a:spAutoFit/>
          </a:bodyPr>
          <a:lstStyle/>
          <a:p>
            <a:pPr>
              <a:lnSpc>
                <a:spcPct val="90000"/>
              </a:lnSpc>
              <a:spcBef>
                <a:spcPct val="35000"/>
              </a:spcBef>
            </a:pPr>
            <a:fld id="{E3366AB9-E75B-44DA-9879-B1899B96393B}" type="slidenum">
              <a:rPr lang="fr-FR" sz="1000">
                <a:solidFill>
                  <a:schemeClr val="bg1"/>
                </a:solidFill>
              </a:rPr>
              <a:pPr>
                <a:lnSpc>
                  <a:spcPct val="90000"/>
                </a:lnSpc>
                <a:spcBef>
                  <a:spcPct val="35000"/>
                </a:spcBef>
              </a:pPr>
              <a:t>3</a:t>
            </a:fld>
            <a:endParaRPr lang="fr-FR" sz="1000">
              <a:solidFill>
                <a:schemeClr val="bg1"/>
              </a:solidFill>
            </a:endParaRPr>
          </a:p>
        </p:txBody>
      </p:sp>
      <p:sp>
        <p:nvSpPr>
          <p:cNvPr id="5126" name="Rectangle 5"/>
          <p:cNvSpPr>
            <a:spLocks noChangeArrowheads="1"/>
          </p:cNvSpPr>
          <p:nvPr/>
        </p:nvSpPr>
        <p:spPr bwMode="auto">
          <a:xfrm>
            <a:off x="2095500" y="520700"/>
            <a:ext cx="6269038" cy="341313"/>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Des objectifs environnementaux 2012-2015</a:t>
            </a:r>
          </a:p>
        </p:txBody>
      </p:sp>
      <p:pic>
        <p:nvPicPr>
          <p:cNvPr id="5127" name="Picture 6"/>
          <p:cNvPicPr>
            <a:picLocks noChangeAspect="1" noChangeArrowheads="1"/>
          </p:cNvPicPr>
          <p:nvPr/>
        </p:nvPicPr>
        <p:blipFill>
          <a:blip r:embed="rId3"/>
          <a:srcRect/>
          <a:stretch>
            <a:fillRect/>
          </a:stretch>
        </p:blipFill>
        <p:spPr bwMode="auto">
          <a:xfrm>
            <a:off x="365125" y="452438"/>
            <a:ext cx="1524000" cy="447675"/>
          </a:xfrm>
          <a:prstGeom prst="rect">
            <a:avLst/>
          </a:prstGeom>
          <a:noFill/>
          <a:ln w="9525">
            <a:noFill/>
            <a:miter lim="800000"/>
            <a:headEnd/>
            <a:tailEnd/>
          </a:ln>
          <a:effectLst/>
        </p:spPr>
      </p:pic>
      <p:sp>
        <p:nvSpPr>
          <p:cNvPr id="5128"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fr-FR"/>
          </a:p>
        </p:txBody>
      </p:sp>
      <p:sp>
        <p:nvSpPr>
          <p:cNvPr id="5129"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fr-FR"/>
          </a:p>
        </p:txBody>
      </p:sp>
      <p:sp>
        <p:nvSpPr>
          <p:cNvPr id="5130" name="Rectangle 1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fr-FR"/>
          </a:p>
        </p:txBody>
      </p:sp>
      <p:sp>
        <p:nvSpPr>
          <p:cNvPr id="5131" name="Rectangle 1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fr-FR"/>
          </a:p>
        </p:txBody>
      </p:sp>
      <p:sp>
        <p:nvSpPr>
          <p:cNvPr id="5132" name="Rectangle 1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fr-FR"/>
          </a:p>
        </p:txBody>
      </p:sp>
      <p:graphicFrame>
        <p:nvGraphicFramePr>
          <p:cNvPr id="346268" name="Group 156"/>
          <p:cNvGraphicFramePr>
            <a:graphicFrameLocks noGrp="1"/>
          </p:cNvGraphicFramePr>
          <p:nvPr>
            <p:ph sz="quarter" idx="3"/>
          </p:nvPr>
        </p:nvGraphicFramePr>
        <p:xfrm>
          <a:off x="136525" y="1103313"/>
          <a:ext cx="8132763" cy="4632833"/>
        </p:xfrm>
        <a:graphic>
          <a:graphicData uri="http://schemas.openxmlformats.org/drawingml/2006/table">
            <a:tbl>
              <a:tblPr/>
              <a:tblGrid>
                <a:gridCol w="1425575"/>
                <a:gridCol w="6707188"/>
              </a:tblGrid>
              <a:tr h="376238">
                <a:tc>
                  <a:txBody>
                    <a:bodyPr/>
                    <a:lstStyle/>
                    <a:p>
                      <a:pPr marL="0" marR="0" lvl="0" indent="0" algn="l" defTabSz="914400" rtl="0" eaLnBrk="1" fontAlgn="base" latinLnBrk="0" hangingPunct="1">
                        <a:lnSpc>
                          <a:spcPct val="80000"/>
                        </a:lnSpc>
                        <a:spcBef>
                          <a:spcPct val="40000"/>
                        </a:spcBef>
                        <a:spcAft>
                          <a:spcPct val="0"/>
                        </a:spcAft>
                        <a:buClr>
                          <a:schemeClr val="tx2"/>
                        </a:buClr>
                        <a:buSzPct val="60000"/>
                        <a:buFontTx/>
                        <a:buNone/>
                        <a:tabLst/>
                      </a:pPr>
                      <a:r>
                        <a:rPr kumimoji="0" lang="fr-FR" sz="2000" b="0" i="0" u="none" strike="noStrike" cap="none" normalizeH="0" baseline="0" dirty="0" smtClean="0">
                          <a:ln>
                            <a:noFill/>
                          </a:ln>
                          <a:solidFill>
                            <a:schemeClr val="bg1"/>
                          </a:solidFill>
                          <a:effectLst/>
                          <a:latin typeface="Calibri" pitchFamily="34" charset="0"/>
                          <a:cs typeface="Arial" pitchFamily="34" charset="0"/>
                        </a:rPr>
                        <a:t>5 thèmes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80000"/>
                        </a:lnSpc>
                        <a:spcBef>
                          <a:spcPct val="40000"/>
                        </a:spcBef>
                        <a:spcAft>
                          <a:spcPct val="0"/>
                        </a:spcAft>
                        <a:buClr>
                          <a:schemeClr val="tx2"/>
                        </a:buClr>
                        <a:buSzPct val="60000"/>
                        <a:buFontTx/>
                        <a:buNone/>
                        <a:tabLst/>
                      </a:pPr>
                      <a:r>
                        <a:rPr kumimoji="0" lang="fr-FR" sz="2000" b="0" i="0" u="none" strike="noStrike" cap="none" normalizeH="0" baseline="0" smtClean="0">
                          <a:ln>
                            <a:noFill/>
                          </a:ln>
                          <a:solidFill>
                            <a:schemeClr val="bg1"/>
                          </a:solidFill>
                          <a:effectLst/>
                          <a:latin typeface="Calibri" pitchFamily="34" charset="0"/>
                          <a:cs typeface="Arial" pitchFamily="34" charset="0"/>
                        </a:rPr>
                        <a:t>Objectifs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641349">
                <a:tc>
                  <a:txBody>
                    <a:bodyPr/>
                    <a:lstStyle/>
                    <a:p>
                      <a:pPr marL="0" marR="0" lvl="0" indent="0" algn="l" defTabSz="914400" rtl="0" eaLnBrk="1" fontAlgn="base" latinLnBrk="0" hangingPunct="1">
                        <a:lnSpc>
                          <a:spcPct val="80000"/>
                        </a:lnSpc>
                        <a:spcBef>
                          <a:spcPct val="40000"/>
                        </a:spcBef>
                        <a:spcAft>
                          <a:spcPct val="0"/>
                        </a:spcAft>
                        <a:buClr>
                          <a:schemeClr val="tx2"/>
                        </a:buClr>
                        <a:buSzPct val="60000"/>
                        <a:buFontTx/>
                        <a:buNone/>
                        <a:tabLst/>
                      </a:pPr>
                      <a:r>
                        <a:rPr kumimoji="0" lang="fr-FR" sz="1600" b="0" i="0" u="none" strike="noStrike" cap="none" normalizeH="0" baseline="0" smtClean="0">
                          <a:ln>
                            <a:noFill/>
                          </a:ln>
                          <a:solidFill>
                            <a:schemeClr val="bg2"/>
                          </a:solidFill>
                          <a:effectLst/>
                          <a:latin typeface="Calibri" pitchFamily="34" charset="0"/>
                          <a:cs typeface="Arial" pitchFamily="34" charset="0"/>
                        </a:rPr>
                        <a:t>Prévention de la pollution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 95% de sites certifiés ISO 14001 ou SME compatible</a:t>
                      </a:r>
                    </a:p>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 95% de sites évaluent leurs risques environnementaux (aspects &amp; impacts) et mettent en place les actions</a:t>
                      </a:r>
                      <a:endParaRPr kumimoji="0" lang="fr-FR" sz="1200" b="0"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4238">
                <a:tc>
                  <a:txBody>
                    <a:bodyPr/>
                    <a:lstStyle/>
                    <a:p>
                      <a:pPr marL="0" marR="0" lvl="0" indent="0" algn="l" defTabSz="914400" rtl="0" eaLnBrk="1" fontAlgn="base" latinLnBrk="0" hangingPunct="1">
                        <a:lnSpc>
                          <a:spcPct val="80000"/>
                        </a:lnSpc>
                        <a:spcBef>
                          <a:spcPct val="40000"/>
                        </a:spcBef>
                        <a:spcAft>
                          <a:spcPct val="0"/>
                        </a:spcAft>
                        <a:buClr>
                          <a:schemeClr val="tx2"/>
                        </a:buClr>
                        <a:buSzPct val="60000"/>
                        <a:buFontTx/>
                        <a:buNone/>
                        <a:tabLst/>
                      </a:pPr>
                      <a:r>
                        <a:rPr kumimoji="0" lang="fr-FR" sz="1600" b="0" i="0" u="none" strike="noStrike" cap="none" normalizeH="0" baseline="0" smtClean="0">
                          <a:ln>
                            <a:noFill/>
                          </a:ln>
                          <a:solidFill>
                            <a:schemeClr val="bg2"/>
                          </a:solidFill>
                          <a:effectLst/>
                          <a:latin typeface="Calibri" pitchFamily="34" charset="0"/>
                          <a:cs typeface="Arial" pitchFamily="34" charset="0"/>
                        </a:rPr>
                        <a:t>Préservation des ressources naturelles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sym typeface="Wingdings" pitchFamily="2" charset="2"/>
                        </a:rPr>
                        <a:t> 30% de valorisation matière </a:t>
                      </a:r>
                    </a:p>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 10% augmentation de la production d’énergie renouvelable à partir de déchets /2011</a:t>
                      </a:r>
                    </a:p>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 80% de sites ayant mis en place des plans d’efficacité énergétique </a:t>
                      </a:r>
                    </a:p>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 80% de sites ayant mis en place des plans de réduction de la consommation d’eau </a:t>
                      </a:r>
                      <a:endParaRPr kumimoji="0" lang="fr-FR" sz="1200" b="0"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0" hangingPunct="1">
                        <a:lnSpc>
                          <a:spcPct val="80000"/>
                        </a:lnSpc>
                        <a:spcBef>
                          <a:spcPct val="40000"/>
                        </a:spcBef>
                        <a:spcAft>
                          <a:spcPct val="0"/>
                        </a:spcAft>
                        <a:buClr>
                          <a:schemeClr val="tx2"/>
                        </a:buClr>
                        <a:buSzPct val="60000"/>
                        <a:buFontTx/>
                        <a:buNone/>
                        <a:tabLst/>
                      </a:pPr>
                      <a:r>
                        <a:rPr kumimoji="0" lang="fr-FR" sz="1600" b="0" i="0" u="none" strike="noStrike" cap="none" normalizeH="0" baseline="0" smtClean="0">
                          <a:ln>
                            <a:noFill/>
                          </a:ln>
                          <a:solidFill>
                            <a:schemeClr val="bg2"/>
                          </a:solidFill>
                          <a:effectLst/>
                          <a:latin typeface="Calibri" pitchFamily="34" charset="0"/>
                          <a:cs typeface="Arial" pitchFamily="34" charset="0"/>
                        </a:rPr>
                        <a:t>Préservation de la biodiversité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D220"/>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400" b="0" i="0" u="none" strike="noStrike" cap="none" normalizeH="0" baseline="0" smtClean="0">
                          <a:ln>
                            <a:noFill/>
                          </a:ln>
                          <a:solidFill>
                            <a:schemeClr val="bg2"/>
                          </a:solidFill>
                          <a:effectLst/>
                          <a:latin typeface="Calibri" pitchFamily="34" charset="0"/>
                          <a:cs typeface="Arial" pitchFamily="34" charset="0"/>
                        </a:rPr>
                        <a:t> 95% de sites à enjeu potentiel significatif sur la biodiversité mettent en place un diagnostic et plan d’action en faveur de la biodiversité</a:t>
                      </a:r>
                    </a:p>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400" b="0" i="0" u="none" strike="noStrike" cap="none" normalizeH="0" baseline="0" smtClean="0">
                          <a:ln>
                            <a:noFill/>
                          </a:ln>
                          <a:solidFill>
                            <a:schemeClr val="bg2"/>
                          </a:solidFill>
                          <a:effectLst/>
                          <a:latin typeface="Calibri" pitchFamily="34" charset="0"/>
                          <a:cs typeface="Arial" pitchFamily="34" charset="0"/>
                        </a:rPr>
                        <a:t> les 6 principaux pays VP préparent un plan de préservation pour 2012, mis en œuvre pour 2015</a:t>
                      </a:r>
                    </a:p>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400" b="0" i="0" u="none" strike="noStrike" cap="none" normalizeH="0" baseline="0" smtClean="0">
                          <a:ln>
                            <a:noFill/>
                          </a:ln>
                          <a:solidFill>
                            <a:schemeClr val="bg2"/>
                          </a:solidFill>
                          <a:effectLst/>
                          <a:latin typeface="Calibri" pitchFamily="34" charset="0"/>
                          <a:cs typeface="Arial" pitchFamily="34" charset="0"/>
                        </a:rPr>
                        <a:t> 100% de projets de développement incluent une évaluation d’impact biodiversité</a:t>
                      </a:r>
                      <a:endParaRPr kumimoji="0" lang="fr-FR" sz="14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alpha val="50000"/>
                      </a:srgbClr>
                    </a:solidFill>
                  </a:tcPr>
                </a:tc>
              </a:tr>
              <a:tr h="472122">
                <a:tc>
                  <a:txBody>
                    <a:bodyPr/>
                    <a:lstStyle/>
                    <a:p>
                      <a:pPr marL="0" marR="0" lvl="0" indent="0" algn="l" defTabSz="914400" rtl="0" eaLnBrk="1" fontAlgn="base" latinLnBrk="0" hangingPunct="1">
                        <a:lnSpc>
                          <a:spcPct val="80000"/>
                        </a:lnSpc>
                        <a:spcBef>
                          <a:spcPct val="40000"/>
                        </a:spcBef>
                        <a:spcAft>
                          <a:spcPct val="0"/>
                        </a:spcAft>
                        <a:buClr>
                          <a:schemeClr val="tx2"/>
                        </a:buClr>
                        <a:buSzPct val="60000"/>
                        <a:buFontTx/>
                        <a:buNone/>
                        <a:tabLst/>
                      </a:pPr>
                      <a:r>
                        <a:rPr kumimoji="0" lang="fr-FR" sz="1600" b="0" i="0" u="none" strike="noStrike" cap="none" normalizeH="0" baseline="0" smtClean="0">
                          <a:ln>
                            <a:noFill/>
                          </a:ln>
                          <a:solidFill>
                            <a:schemeClr val="bg2"/>
                          </a:solidFill>
                          <a:effectLst/>
                          <a:latin typeface="Calibri" pitchFamily="34" charset="0"/>
                          <a:cs typeface="Arial" pitchFamily="34" charset="0"/>
                        </a:rPr>
                        <a:t>Lutte contre le changement climatique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 95% d’entités évaluent leur empreinte carbone et mettent en place un plan de réduction </a:t>
                      </a:r>
                    </a:p>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 70% de taux de captage du méthane des ISDND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465">
                <a:tc>
                  <a:txBody>
                    <a:bodyPr/>
                    <a:lstStyle/>
                    <a:p>
                      <a:pPr marL="0" marR="0" lvl="0" indent="0" algn="l" defTabSz="914400" rtl="0" eaLnBrk="1" fontAlgn="base" latinLnBrk="0" hangingPunct="1">
                        <a:lnSpc>
                          <a:spcPct val="80000"/>
                        </a:lnSpc>
                        <a:spcBef>
                          <a:spcPct val="40000"/>
                        </a:spcBef>
                        <a:spcAft>
                          <a:spcPct val="0"/>
                        </a:spcAft>
                        <a:buClr>
                          <a:schemeClr val="tx2"/>
                        </a:buClr>
                        <a:buSzPct val="60000"/>
                        <a:buFontTx/>
                        <a:buNone/>
                        <a:tabLst/>
                      </a:pPr>
                      <a:r>
                        <a:rPr kumimoji="0" lang="fr-FR" sz="1600" b="0" i="0" u="none" strike="noStrike" cap="none" normalizeH="0" baseline="0" smtClean="0">
                          <a:ln>
                            <a:noFill/>
                          </a:ln>
                          <a:solidFill>
                            <a:schemeClr val="bg2"/>
                          </a:solidFill>
                          <a:effectLst/>
                          <a:latin typeface="Calibri" pitchFamily="34" charset="0"/>
                          <a:cs typeface="Arial" pitchFamily="34" charset="0"/>
                        </a:rPr>
                        <a:t>Formation, sensibilisation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l" defTabSz="914400" rtl="0" eaLnBrk="1" fontAlgn="base" latinLnBrk="0" hangingPunct="1">
                        <a:lnSpc>
                          <a:spcPct val="80000"/>
                        </a:lnSpc>
                        <a:spcBef>
                          <a:spcPct val="4000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 90% de salariés formés à l’environnement </a:t>
                      </a:r>
                    </a:p>
                    <a:p>
                      <a:pPr marL="0" marR="0" lvl="0" indent="0" algn="l" defTabSz="914400" rtl="0" eaLnBrk="1" fontAlgn="base" latinLnBrk="0" hangingPunct="1">
                        <a:lnSpc>
                          <a:spcPct val="80000"/>
                        </a:lnSpc>
                        <a:spcBef>
                          <a:spcPct val="40000"/>
                        </a:spcBef>
                        <a:spcAft>
                          <a:spcPct val="0"/>
                        </a:spcAft>
                        <a:buClr>
                          <a:schemeClr val="tx1"/>
                        </a:buClr>
                        <a:buSzTx/>
                        <a:buFont typeface="Wingdings" pitchFamily="2" charset="2"/>
                        <a:buChar char="§"/>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 Former nos commerciaux à l’environnement (dont les 5 thèmes VP) </a:t>
                      </a:r>
                    </a:p>
                    <a:p>
                      <a:pPr marL="0" marR="0" lvl="0" indent="0" algn="l" defTabSz="914400" rtl="0" eaLnBrk="1" fontAlgn="base" latinLnBrk="0" hangingPunct="1">
                        <a:lnSpc>
                          <a:spcPct val="80000"/>
                        </a:lnSpc>
                        <a:spcBef>
                          <a:spcPct val="40000"/>
                        </a:spcBef>
                        <a:spcAft>
                          <a:spcPct val="0"/>
                        </a:spcAft>
                        <a:buClr>
                          <a:schemeClr val="tx1"/>
                        </a:buClr>
                        <a:buSzTx/>
                        <a:buFont typeface="Wingdings" pitchFamily="2" charset="2"/>
                        <a:buNone/>
                        <a:tabLst/>
                      </a:pPr>
                      <a:r>
                        <a:rPr kumimoji="0" lang="fr-FR" sz="1200" b="0" i="0" u="none" strike="noStrike" cap="none" normalizeH="0" baseline="0" dirty="0" smtClean="0">
                          <a:ln>
                            <a:noFill/>
                          </a:ln>
                          <a:solidFill>
                            <a:schemeClr val="bg2"/>
                          </a:solidFill>
                          <a:effectLst/>
                          <a:latin typeface="Calibri" pitchFamily="34" charset="0"/>
                          <a:cs typeface="Arial" pitchFamily="34" charset="0"/>
                        </a:rPr>
                        <a:t>et sensibilisation de nos clients</a:t>
                      </a:r>
                    </a:p>
                    <a:p>
                      <a:pPr marL="0" marR="0" lvl="0" indent="0" algn="l" defTabSz="914400" rtl="0" eaLnBrk="1" fontAlgn="base" latinLnBrk="0" hangingPunct="1">
                        <a:lnSpc>
                          <a:spcPct val="80000"/>
                        </a:lnSpc>
                        <a:spcBef>
                          <a:spcPct val="40000"/>
                        </a:spcBef>
                        <a:spcAft>
                          <a:spcPct val="0"/>
                        </a:spcAft>
                        <a:buClr>
                          <a:schemeClr val="tx1"/>
                        </a:buClr>
                        <a:buSzTx/>
                        <a:buFont typeface="Wingdings" pitchFamily="2" charset="2"/>
                        <a:buChar char="§"/>
                        <a:tabLst/>
                      </a:pPr>
                      <a:r>
                        <a:rPr kumimoji="0" lang="fr-FR" sz="1200" b="0" i="1" u="none" strike="noStrike" cap="none" normalizeH="0" baseline="0" dirty="0" smtClean="0">
                          <a:ln>
                            <a:noFill/>
                          </a:ln>
                          <a:solidFill>
                            <a:schemeClr val="bg2"/>
                          </a:solidFill>
                          <a:effectLst/>
                          <a:latin typeface="Calibri" pitchFamily="34" charset="0"/>
                          <a:cs typeface="Arial" pitchFamily="34" charset="0"/>
                        </a:rPr>
                        <a:t> </a:t>
                      </a:r>
                      <a:r>
                        <a:rPr kumimoji="0" lang="fr-FR" sz="1200" b="0" i="0" u="none" strike="noStrike" cap="none" normalizeH="0" baseline="0" dirty="0" smtClean="0">
                          <a:ln>
                            <a:noFill/>
                          </a:ln>
                          <a:solidFill>
                            <a:schemeClr val="bg2"/>
                          </a:solidFill>
                          <a:effectLst/>
                          <a:latin typeface="Calibri" pitchFamily="34" charset="0"/>
                          <a:cs typeface="Arial" pitchFamily="34" charset="0"/>
                        </a:rPr>
                        <a:t>Accroître le % de contrats fournisseurs intégrant des exigences environnementales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56" name="Picture 38"/>
          <p:cNvPicPr>
            <a:picLocks noChangeAspect="1" noChangeArrowheads="1"/>
          </p:cNvPicPr>
          <p:nvPr/>
        </p:nvPicPr>
        <p:blipFill>
          <a:blip r:embed="rId4"/>
          <a:srcRect/>
          <a:stretch>
            <a:fillRect/>
          </a:stretch>
        </p:blipFill>
        <p:spPr bwMode="auto">
          <a:xfrm>
            <a:off x="7270750" y="4438650"/>
            <a:ext cx="1601788"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a date 3"/>
          <p:cNvSpPr>
            <a:spLocks noGrp="1"/>
          </p:cNvSpPr>
          <p:nvPr>
            <p:ph type="dt" sz="quarter" idx="10"/>
          </p:nvPr>
        </p:nvSpPr>
        <p:spPr>
          <a:ln>
            <a:miter lim="800000"/>
            <a:headEnd/>
            <a:tailEnd/>
          </a:ln>
        </p:spPr>
        <p:txBody>
          <a:bodyPr/>
          <a:lstStyle/>
          <a:p>
            <a:endParaRPr lang="fr-FR"/>
          </a:p>
        </p:txBody>
      </p:sp>
      <p:sp>
        <p:nvSpPr>
          <p:cNvPr id="6147" name="Espace réservé du numéro de diapositive 4"/>
          <p:cNvSpPr>
            <a:spLocks noGrp="1"/>
          </p:cNvSpPr>
          <p:nvPr>
            <p:ph type="sldNum" sz="quarter" idx="11"/>
          </p:nvPr>
        </p:nvSpPr>
        <p:spPr>
          <a:noFill/>
          <a:ln>
            <a:miter lim="800000"/>
            <a:headEnd/>
            <a:tailEnd/>
          </a:ln>
        </p:spPr>
        <p:txBody>
          <a:bodyPr/>
          <a:lstStyle/>
          <a:p>
            <a:fld id="{295F5CEA-9DCC-4917-85D4-23583553D80A}" type="slidenum">
              <a:rPr lang="fr-FR"/>
              <a:pPr/>
              <a:t>4</a:t>
            </a:fld>
            <a:endParaRPr lang="fr-FR"/>
          </a:p>
        </p:txBody>
      </p:sp>
      <p:sp>
        <p:nvSpPr>
          <p:cNvPr id="6148" name="AutoShape 10"/>
          <p:cNvSpPr>
            <a:spLocks noChangeArrowheads="1"/>
          </p:cNvSpPr>
          <p:nvPr/>
        </p:nvSpPr>
        <p:spPr bwMode="auto">
          <a:xfrm>
            <a:off x="231775" y="1492250"/>
            <a:ext cx="7994650" cy="1357313"/>
          </a:xfrm>
          <a:prstGeom prst="roundRect">
            <a:avLst>
              <a:gd name="adj" fmla="val 16667"/>
            </a:avLst>
          </a:prstGeom>
          <a:solidFill>
            <a:srgbClr val="006600"/>
          </a:solidFill>
          <a:ln w="9525">
            <a:solidFill>
              <a:srgbClr val="006600"/>
            </a:solidFill>
            <a:round/>
            <a:headEnd/>
            <a:tailEnd/>
          </a:ln>
          <a:effectLst/>
        </p:spPr>
        <p:txBody>
          <a:bodyPr wrap="none" anchor="ctr"/>
          <a:lstStyle/>
          <a:p>
            <a:pPr algn="ctr"/>
            <a:endParaRPr lang="fr-FR"/>
          </a:p>
        </p:txBody>
      </p:sp>
      <p:sp>
        <p:nvSpPr>
          <p:cNvPr id="6149" name="Rectangle 3"/>
          <p:cNvSpPr>
            <a:spLocks noChangeArrowheads="1"/>
          </p:cNvSpPr>
          <p:nvPr/>
        </p:nvSpPr>
        <p:spPr bwMode="auto">
          <a:xfrm>
            <a:off x="250825" y="1101725"/>
            <a:ext cx="7994650" cy="5630863"/>
          </a:xfrm>
          <a:prstGeom prst="rect">
            <a:avLst/>
          </a:prstGeom>
          <a:noFill/>
          <a:ln w="9525">
            <a:noFill/>
            <a:miter lim="800000"/>
            <a:headEnd/>
            <a:tailEnd/>
          </a:ln>
          <a:effectLst/>
        </p:spPr>
        <p:txBody>
          <a:bodyPr anchor="ctr">
            <a:spAutoFit/>
          </a:bodyPr>
          <a:lstStyle/>
          <a:p>
            <a:pPr algn="just">
              <a:tabLst>
                <a:tab pos="715963" algn="l"/>
              </a:tabLst>
            </a:pPr>
            <a:r>
              <a:rPr lang="fr-FR" sz="1600"/>
              <a:t>- une démarche portée par un </a:t>
            </a:r>
            <a:r>
              <a:rPr lang="fr-FR" sz="1600" b="1">
                <a:solidFill>
                  <a:srgbClr val="99CC00"/>
                </a:solidFill>
              </a:rPr>
              <a:t>réseau biodiversité dédié</a:t>
            </a:r>
            <a:r>
              <a:rPr lang="fr-FR" sz="1600"/>
              <a:t> </a:t>
            </a:r>
          </a:p>
          <a:p>
            <a:pPr algn="just">
              <a:tabLst>
                <a:tab pos="715963" algn="l"/>
              </a:tabLst>
            </a:pPr>
            <a:endParaRPr lang="fr-FR" sz="900"/>
          </a:p>
          <a:p>
            <a:pPr algn="just">
              <a:lnSpc>
                <a:spcPct val="110000"/>
              </a:lnSpc>
              <a:tabLst>
                <a:tab pos="715963" algn="l"/>
              </a:tabLst>
            </a:pPr>
            <a:r>
              <a:rPr lang="fr-FR" sz="1600">
                <a:solidFill>
                  <a:schemeClr val="bg1"/>
                </a:solidFill>
              </a:rPr>
              <a:t>Qui vise à :</a:t>
            </a:r>
          </a:p>
          <a:p>
            <a:pPr algn="just">
              <a:buFont typeface="Wingdings" pitchFamily="2" charset="2"/>
              <a:buChar char="Ø"/>
              <a:tabLst>
                <a:tab pos="715963" algn="l"/>
              </a:tabLst>
            </a:pPr>
            <a:r>
              <a:rPr lang="fr-FR" sz="1600">
                <a:solidFill>
                  <a:schemeClr val="bg1"/>
                </a:solidFill>
              </a:rPr>
              <a:t> </a:t>
            </a:r>
            <a:r>
              <a:rPr lang="fr-FR" sz="1600" b="1">
                <a:solidFill>
                  <a:schemeClr val="bg1"/>
                </a:solidFill>
              </a:rPr>
              <a:t>améliorer nos connaissances et poursuivre la caractérisation de nos impacts et de notre dépendance vis-à-vis des écosystèmes</a:t>
            </a:r>
          </a:p>
          <a:p>
            <a:pPr algn="just">
              <a:buFont typeface="Wingdings" pitchFamily="2" charset="2"/>
              <a:buChar char="Ø"/>
              <a:tabLst>
                <a:tab pos="715963" algn="l"/>
              </a:tabLst>
            </a:pPr>
            <a:r>
              <a:rPr lang="fr-FR" sz="1600" b="1">
                <a:solidFill>
                  <a:schemeClr val="bg1"/>
                </a:solidFill>
              </a:rPr>
              <a:t> agir pour préserver la biodiversité et valoriser les services écosystémiques</a:t>
            </a:r>
          </a:p>
          <a:p>
            <a:pPr algn="just">
              <a:buFont typeface="Wingdings" pitchFamily="2" charset="2"/>
              <a:buChar char="Ø"/>
              <a:tabLst>
                <a:tab pos="715963" algn="l"/>
              </a:tabLst>
            </a:pPr>
            <a:r>
              <a:rPr lang="fr-FR" sz="1600" b="1">
                <a:solidFill>
                  <a:schemeClr val="bg1"/>
                </a:solidFill>
              </a:rPr>
              <a:t> informer, former et sensibiliser aux enjeux de la biodiversité.</a:t>
            </a:r>
          </a:p>
          <a:p>
            <a:pPr algn="just">
              <a:tabLst>
                <a:tab pos="715963" algn="l"/>
              </a:tabLst>
            </a:pPr>
            <a:endParaRPr lang="fr-FR" sz="1600" b="1">
              <a:solidFill>
                <a:schemeClr val="bg1"/>
              </a:solidFill>
            </a:endParaRPr>
          </a:p>
          <a:p>
            <a:pPr algn="just">
              <a:tabLst>
                <a:tab pos="715963" algn="l"/>
              </a:tabLst>
            </a:pPr>
            <a:r>
              <a:rPr lang="fr-FR" sz="1600"/>
              <a:t>et qui se traduit par des </a:t>
            </a:r>
            <a:r>
              <a:rPr lang="fr-FR" sz="1600" b="1">
                <a:solidFill>
                  <a:srgbClr val="99CC00"/>
                </a:solidFill>
              </a:rPr>
              <a:t>actions concrètes</a:t>
            </a:r>
            <a:r>
              <a:rPr lang="fr-FR" sz="1600"/>
              <a:t> sur les sites dont le groupe à la responsabilité, menées en </a:t>
            </a:r>
            <a:r>
              <a:rPr lang="fr-FR" sz="1600" b="1">
                <a:solidFill>
                  <a:srgbClr val="99CC00"/>
                </a:solidFill>
              </a:rPr>
              <a:t>partenariat avec les acteurs locaux</a:t>
            </a:r>
            <a:r>
              <a:rPr lang="fr-FR" sz="1600"/>
              <a:t> :</a:t>
            </a:r>
          </a:p>
          <a:p>
            <a:pPr algn="just">
              <a:tabLst>
                <a:tab pos="715963" algn="l"/>
              </a:tabLst>
            </a:pPr>
            <a:r>
              <a:rPr lang="fr-FR" sz="1600"/>
              <a:t>- des </a:t>
            </a:r>
            <a:r>
              <a:rPr lang="fr-FR" sz="1600" u="sng"/>
              <a:t>inventaires</a:t>
            </a:r>
            <a:r>
              <a:rPr lang="fr-FR" sz="1600"/>
              <a:t> faune/flore et le recensement des zones protégées voisines de nos implantations via un outil dédié</a:t>
            </a:r>
          </a:p>
          <a:p>
            <a:pPr algn="just">
              <a:tabLst>
                <a:tab pos="715963" algn="l"/>
              </a:tabLst>
            </a:pPr>
            <a:endParaRPr lang="fr-FR" sz="1600"/>
          </a:p>
          <a:p>
            <a:pPr algn="just">
              <a:tabLst>
                <a:tab pos="715963" algn="l"/>
              </a:tabLst>
            </a:pPr>
            <a:r>
              <a:rPr lang="fr-FR" sz="1600"/>
              <a:t>- L’installation de ruches, d’abris à insectes et de nichoirs pour les oiseaux assure la préservation des </a:t>
            </a:r>
            <a:r>
              <a:rPr lang="fr-FR" sz="1600" u="sng"/>
              <a:t>espèces locales d’intérêt patrimonial</a:t>
            </a:r>
          </a:p>
          <a:p>
            <a:pPr algn="just">
              <a:tabLst>
                <a:tab pos="715963" algn="l"/>
              </a:tabLst>
            </a:pPr>
            <a:endParaRPr lang="fr-FR" sz="1600" u="sng"/>
          </a:p>
          <a:p>
            <a:pPr algn="just">
              <a:tabLst>
                <a:tab pos="715963" algn="l"/>
              </a:tabLst>
            </a:pPr>
            <a:r>
              <a:rPr lang="fr-FR" sz="1600"/>
              <a:t>- L’adoption des bonnes pratiques de la </a:t>
            </a:r>
            <a:r>
              <a:rPr lang="fr-FR" sz="1600" u="sng"/>
              <a:t>gestion différenciée</a:t>
            </a:r>
            <a:r>
              <a:rPr lang="fr-FR" sz="1600"/>
              <a:t>, la plantation </a:t>
            </a:r>
            <a:r>
              <a:rPr lang="fr-FR" sz="1600" u="sng"/>
              <a:t>d’espèces locales</a:t>
            </a:r>
            <a:r>
              <a:rPr lang="fr-FR" sz="1600"/>
              <a:t> menacées, la restauration d’</a:t>
            </a:r>
            <a:r>
              <a:rPr lang="fr-FR" sz="1600" u="sng"/>
              <a:t>habitats</a:t>
            </a:r>
            <a:r>
              <a:rPr lang="fr-FR" sz="1600"/>
              <a:t> tels des mares ou des prairies permet de préserver et de restaurer les </a:t>
            </a:r>
            <a:r>
              <a:rPr lang="fr-FR" sz="1600" u="sng"/>
              <a:t>continuités écologiques</a:t>
            </a:r>
            <a:r>
              <a:rPr lang="fr-FR" sz="1600"/>
              <a:t> locales</a:t>
            </a:r>
          </a:p>
          <a:p>
            <a:pPr algn="just">
              <a:tabLst>
                <a:tab pos="715963" algn="l"/>
              </a:tabLst>
            </a:pPr>
            <a:endParaRPr lang="fr-FR" sz="1600"/>
          </a:p>
          <a:p>
            <a:pPr algn="just">
              <a:tabLst>
                <a:tab pos="715963" algn="l"/>
              </a:tabLst>
            </a:pPr>
            <a:r>
              <a:rPr lang="fr-FR" sz="1600"/>
              <a:t>- La mise en place de </a:t>
            </a:r>
            <a:r>
              <a:rPr lang="fr-FR" sz="1600" u="sng"/>
              <a:t>démarches participatives</a:t>
            </a:r>
            <a:r>
              <a:rPr lang="fr-FR" sz="1600"/>
              <a:t> ouvertes aux salariés et de parcours pédagogiques à destination du grand public permet de </a:t>
            </a:r>
            <a:r>
              <a:rPr lang="fr-FR" sz="1600" u="sng"/>
              <a:t>sensibiliser</a:t>
            </a:r>
            <a:r>
              <a:rPr lang="fr-FR" sz="1600"/>
              <a:t> aux enjeux de la biodiversité</a:t>
            </a:r>
            <a:endParaRPr lang="fr-FR" sz="1600" b="1">
              <a:solidFill>
                <a:srgbClr val="FF9933"/>
              </a:solidFill>
              <a:sym typeface="Wingdings" pitchFamily="2" charset="2"/>
            </a:endParaRPr>
          </a:p>
        </p:txBody>
      </p:sp>
      <p:sp>
        <p:nvSpPr>
          <p:cNvPr id="6150" name="Rectangle 4"/>
          <p:cNvSpPr>
            <a:spLocks noChangeArrowheads="1"/>
          </p:cNvSpPr>
          <p:nvPr/>
        </p:nvSpPr>
        <p:spPr bwMode="auto">
          <a:xfrm>
            <a:off x="2095500" y="179388"/>
            <a:ext cx="6269038" cy="682625"/>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Une démarche structurée en faveur de la biodiversité</a:t>
            </a:r>
          </a:p>
        </p:txBody>
      </p:sp>
      <p:pic>
        <p:nvPicPr>
          <p:cNvPr id="6151" name="Picture 5"/>
          <p:cNvPicPr>
            <a:picLocks noChangeAspect="1" noChangeArrowheads="1"/>
          </p:cNvPicPr>
          <p:nvPr/>
        </p:nvPicPr>
        <p:blipFill>
          <a:blip r:embed="rId3"/>
          <a:srcRect/>
          <a:stretch>
            <a:fillRect/>
          </a:stretch>
        </p:blipFill>
        <p:spPr bwMode="auto">
          <a:xfrm>
            <a:off x="365125" y="452438"/>
            <a:ext cx="1524000" cy="44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4"/>
          <p:cNvSpPr>
            <a:spLocks noGrp="1"/>
          </p:cNvSpPr>
          <p:nvPr>
            <p:ph type="sldNum" sz="quarter" idx="11"/>
          </p:nvPr>
        </p:nvSpPr>
        <p:spPr>
          <a:noFill/>
          <a:ln>
            <a:miter lim="800000"/>
            <a:headEnd/>
            <a:tailEnd/>
          </a:ln>
        </p:spPr>
        <p:txBody>
          <a:bodyPr/>
          <a:lstStyle/>
          <a:p>
            <a:fld id="{653CFB55-C5EB-4479-907E-97C493CA8A41}" type="slidenum">
              <a:rPr lang="fr-FR"/>
              <a:pPr/>
              <a:t>5</a:t>
            </a:fld>
            <a:endParaRPr lang="fr-FR"/>
          </a:p>
        </p:txBody>
      </p:sp>
      <p:sp>
        <p:nvSpPr>
          <p:cNvPr id="7171" name="Rectangle 3"/>
          <p:cNvSpPr>
            <a:spLocks noChangeArrowheads="1"/>
          </p:cNvSpPr>
          <p:nvPr/>
        </p:nvSpPr>
        <p:spPr bwMode="auto">
          <a:xfrm>
            <a:off x="365125" y="6513513"/>
            <a:ext cx="0" cy="136525"/>
          </a:xfrm>
          <a:prstGeom prst="rect">
            <a:avLst/>
          </a:prstGeom>
          <a:solidFill>
            <a:schemeClr val="bg1"/>
          </a:solidFill>
          <a:ln w="9525">
            <a:noFill/>
            <a:miter lim="800000"/>
            <a:headEnd/>
            <a:tailEnd/>
          </a:ln>
          <a:effectLst/>
        </p:spPr>
        <p:txBody>
          <a:bodyPr wrap="none" lIns="0" tIns="0" rIns="0" bIns="0">
            <a:spAutoFit/>
          </a:bodyPr>
          <a:lstStyle/>
          <a:p>
            <a:pPr>
              <a:lnSpc>
                <a:spcPct val="90000"/>
              </a:lnSpc>
              <a:spcBef>
                <a:spcPct val="35000"/>
              </a:spcBef>
            </a:pPr>
            <a:endParaRPr lang="fr-FR" sz="1000"/>
          </a:p>
        </p:txBody>
      </p:sp>
      <p:sp>
        <p:nvSpPr>
          <p:cNvPr id="7172" name="Rectangle 4"/>
          <p:cNvSpPr>
            <a:spLocks noChangeArrowheads="1"/>
          </p:cNvSpPr>
          <p:nvPr/>
        </p:nvSpPr>
        <p:spPr bwMode="auto">
          <a:xfrm>
            <a:off x="8670925" y="6513513"/>
            <a:ext cx="65088" cy="136525"/>
          </a:xfrm>
          <a:prstGeom prst="rect">
            <a:avLst/>
          </a:prstGeom>
          <a:noFill/>
          <a:ln w="9525">
            <a:noFill/>
            <a:miter lim="800000"/>
            <a:headEnd/>
            <a:tailEnd/>
          </a:ln>
          <a:effectLst/>
        </p:spPr>
        <p:txBody>
          <a:bodyPr wrap="none" lIns="0" tIns="0" rIns="0" bIns="0">
            <a:spAutoFit/>
          </a:bodyPr>
          <a:lstStyle/>
          <a:p>
            <a:pPr>
              <a:lnSpc>
                <a:spcPct val="90000"/>
              </a:lnSpc>
              <a:spcBef>
                <a:spcPct val="35000"/>
              </a:spcBef>
            </a:pPr>
            <a:fld id="{AB4DB416-5E5A-46FB-AC3B-5A1AB67DF618}" type="slidenum">
              <a:rPr lang="fr-FR" sz="1000">
                <a:solidFill>
                  <a:schemeClr val="bg1"/>
                </a:solidFill>
              </a:rPr>
              <a:pPr>
                <a:lnSpc>
                  <a:spcPct val="90000"/>
                </a:lnSpc>
                <a:spcBef>
                  <a:spcPct val="35000"/>
                </a:spcBef>
              </a:pPr>
              <a:t>5</a:t>
            </a:fld>
            <a:endParaRPr lang="fr-FR" sz="1000">
              <a:solidFill>
                <a:schemeClr val="bg1"/>
              </a:solidFill>
            </a:endParaRPr>
          </a:p>
        </p:txBody>
      </p:sp>
      <p:sp>
        <p:nvSpPr>
          <p:cNvPr id="7173" name="Rectangle 5"/>
          <p:cNvSpPr>
            <a:spLocks noChangeArrowheads="1"/>
          </p:cNvSpPr>
          <p:nvPr/>
        </p:nvSpPr>
        <p:spPr bwMode="auto">
          <a:xfrm>
            <a:off x="2095500" y="520700"/>
            <a:ext cx="6191250" cy="341313"/>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Une gestion intégrée de la biodiversité</a:t>
            </a:r>
          </a:p>
        </p:txBody>
      </p:sp>
      <p:pic>
        <p:nvPicPr>
          <p:cNvPr id="7174" name="Picture 6"/>
          <p:cNvPicPr>
            <a:picLocks noChangeAspect="1" noChangeArrowheads="1"/>
          </p:cNvPicPr>
          <p:nvPr/>
        </p:nvPicPr>
        <p:blipFill>
          <a:blip r:embed="rId3"/>
          <a:srcRect/>
          <a:stretch>
            <a:fillRect/>
          </a:stretch>
        </p:blipFill>
        <p:spPr bwMode="auto">
          <a:xfrm>
            <a:off x="365125" y="452438"/>
            <a:ext cx="1524000" cy="447675"/>
          </a:xfrm>
          <a:prstGeom prst="rect">
            <a:avLst/>
          </a:prstGeom>
          <a:noFill/>
          <a:ln w="9525">
            <a:noFill/>
            <a:miter lim="800000"/>
            <a:headEnd/>
            <a:tailEnd/>
          </a:ln>
          <a:effectLst/>
        </p:spPr>
      </p:pic>
      <p:sp>
        <p:nvSpPr>
          <p:cNvPr id="12" name="Accolade fermante 11"/>
          <p:cNvSpPr/>
          <p:nvPr/>
        </p:nvSpPr>
        <p:spPr>
          <a:xfrm>
            <a:off x="921406" y="2852599"/>
            <a:ext cx="218480" cy="1141572"/>
          </a:xfrm>
          <a:prstGeom prst="rightBrace">
            <a:avLst/>
          </a:prstGeom>
          <a:scene3d>
            <a:camera prst="orthographicFront">
              <a:rot lat="0" lon="60000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sz="1800" dirty="0"/>
          </a:p>
        </p:txBody>
      </p:sp>
      <p:sp>
        <p:nvSpPr>
          <p:cNvPr id="13" name="Accolade fermante 12"/>
          <p:cNvSpPr/>
          <p:nvPr/>
        </p:nvSpPr>
        <p:spPr>
          <a:xfrm>
            <a:off x="3907665" y="2116960"/>
            <a:ext cx="199968" cy="2624184"/>
          </a:xfrm>
          <a:prstGeom prst="rightBrace">
            <a:avLst/>
          </a:prstGeom>
          <a:scene3d>
            <a:camera prst="orthographicFront">
              <a:rot lat="0" lon="60000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sz="1800"/>
          </a:p>
        </p:txBody>
      </p:sp>
      <p:sp>
        <p:nvSpPr>
          <p:cNvPr id="14" name="Accolade fermante 13"/>
          <p:cNvSpPr/>
          <p:nvPr/>
        </p:nvSpPr>
        <p:spPr>
          <a:xfrm>
            <a:off x="2162551" y="2822168"/>
            <a:ext cx="225578" cy="1220547"/>
          </a:xfrm>
          <a:prstGeom prst="rightBrace">
            <a:avLst/>
          </a:prstGeom>
          <a:scene3d>
            <a:camera prst="orthographicFront">
              <a:rot lat="0" lon="60000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sz="1800" dirty="0"/>
          </a:p>
        </p:txBody>
      </p:sp>
      <p:sp>
        <p:nvSpPr>
          <p:cNvPr id="22" name="Chevron 21"/>
          <p:cNvSpPr/>
          <p:nvPr/>
        </p:nvSpPr>
        <p:spPr>
          <a:xfrm>
            <a:off x="547688" y="2895600"/>
            <a:ext cx="338137" cy="333375"/>
          </a:xfrm>
          <a:prstGeom prst="chevron">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sz="1800">
              <a:solidFill>
                <a:schemeClr val="tx1"/>
              </a:solidFill>
            </a:endParaRPr>
          </a:p>
        </p:txBody>
      </p:sp>
      <p:sp>
        <p:nvSpPr>
          <p:cNvPr id="24" name="Chevron 23"/>
          <p:cNvSpPr/>
          <p:nvPr/>
        </p:nvSpPr>
        <p:spPr>
          <a:xfrm>
            <a:off x="254000" y="2895600"/>
            <a:ext cx="338138" cy="333375"/>
          </a:xfrm>
          <a:prstGeom prst="chevron">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sz="1800">
              <a:solidFill>
                <a:schemeClr val="tx1"/>
              </a:solidFill>
            </a:endParaRPr>
          </a:p>
        </p:txBody>
      </p:sp>
      <p:sp>
        <p:nvSpPr>
          <p:cNvPr id="2" name="Accolade fermante 12"/>
          <p:cNvSpPr/>
          <p:nvPr/>
        </p:nvSpPr>
        <p:spPr>
          <a:xfrm>
            <a:off x="6439874" y="1826538"/>
            <a:ext cx="231427" cy="3272512"/>
          </a:xfrm>
          <a:prstGeom prst="rightBrace">
            <a:avLst/>
          </a:prstGeom>
          <a:scene3d>
            <a:camera prst="orthographicFront">
              <a:rot lat="0" lon="60000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sz="1800"/>
          </a:p>
        </p:txBody>
      </p:sp>
      <p:grpSp>
        <p:nvGrpSpPr>
          <p:cNvPr id="7181" name="Group 35"/>
          <p:cNvGrpSpPr>
            <a:grpSpLocks/>
          </p:cNvGrpSpPr>
          <p:nvPr/>
        </p:nvGrpSpPr>
        <p:grpSpPr bwMode="auto">
          <a:xfrm>
            <a:off x="469900" y="2573338"/>
            <a:ext cx="7939088" cy="987425"/>
            <a:chOff x="476" y="1913"/>
            <a:chExt cx="5284" cy="663"/>
          </a:xfrm>
        </p:grpSpPr>
        <p:grpSp>
          <p:nvGrpSpPr>
            <p:cNvPr id="7192" name="Group 36"/>
            <p:cNvGrpSpPr>
              <a:grpSpLocks/>
            </p:cNvGrpSpPr>
            <p:nvPr/>
          </p:nvGrpSpPr>
          <p:grpSpPr bwMode="auto">
            <a:xfrm>
              <a:off x="643" y="1935"/>
              <a:ext cx="5117" cy="641"/>
              <a:chOff x="643" y="1935"/>
              <a:chExt cx="5117" cy="641"/>
            </a:xfrm>
          </p:grpSpPr>
          <p:sp>
            <p:nvSpPr>
              <p:cNvPr id="5" name="Flèche droite à entaille 4"/>
              <p:cNvSpPr/>
              <p:nvPr/>
            </p:nvSpPr>
            <p:spPr>
              <a:xfrm>
                <a:off x="707" y="1962"/>
                <a:ext cx="4996" cy="540"/>
              </a:xfrm>
              <a:prstGeom prst="notchedRightArrow">
                <a:avLst>
                  <a:gd name="adj1" fmla="val 40448"/>
                  <a:gd name="adj2" fmla="val 62736"/>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fr-FR" sz="1800"/>
              </a:p>
            </p:txBody>
          </p:sp>
          <p:sp>
            <p:nvSpPr>
              <p:cNvPr id="7197" name="Line 40"/>
              <p:cNvSpPr>
                <a:spLocks noChangeShapeType="1"/>
              </p:cNvSpPr>
              <p:nvPr/>
            </p:nvSpPr>
            <p:spPr bwMode="auto">
              <a:xfrm>
                <a:off x="2018" y="2024"/>
                <a:ext cx="0" cy="317"/>
              </a:xfrm>
              <a:prstGeom prst="line">
                <a:avLst/>
              </a:prstGeom>
              <a:noFill/>
              <a:ln w="38100">
                <a:solidFill>
                  <a:srgbClr val="CC3300"/>
                </a:solidFill>
                <a:round/>
                <a:headEnd/>
                <a:tailEnd/>
              </a:ln>
              <a:effectLst/>
            </p:spPr>
            <p:txBody>
              <a:bodyPr/>
              <a:lstStyle/>
              <a:p>
                <a:endParaRPr lang="fr-FR"/>
              </a:p>
            </p:txBody>
          </p:sp>
        </p:grpSp>
        <p:pic>
          <p:nvPicPr>
            <p:cNvPr id="7193" name="Picture 41"/>
            <p:cNvPicPr>
              <a:picLocks noChangeAspect="1" noChangeArrowheads="1"/>
            </p:cNvPicPr>
            <p:nvPr/>
          </p:nvPicPr>
          <p:blipFill>
            <a:blip r:embed="rId4"/>
            <a:srcRect/>
            <a:stretch>
              <a:fillRect/>
            </a:stretch>
          </p:blipFill>
          <p:spPr bwMode="auto">
            <a:xfrm>
              <a:off x="1882" y="1913"/>
              <a:ext cx="363" cy="156"/>
            </a:xfrm>
            <a:prstGeom prst="rect">
              <a:avLst/>
            </a:prstGeom>
            <a:noFill/>
            <a:ln w="9525">
              <a:noFill/>
              <a:miter lim="800000"/>
              <a:headEnd/>
              <a:tailEnd/>
            </a:ln>
            <a:effectLst/>
          </p:spPr>
        </p:pic>
        <p:sp>
          <p:nvSpPr>
            <p:cNvPr id="7194" name="Line 42"/>
            <p:cNvSpPr>
              <a:spLocks noChangeShapeType="1"/>
            </p:cNvSpPr>
            <p:nvPr/>
          </p:nvSpPr>
          <p:spPr bwMode="auto">
            <a:xfrm>
              <a:off x="476" y="1979"/>
              <a:ext cx="1406" cy="0"/>
            </a:xfrm>
            <a:prstGeom prst="line">
              <a:avLst/>
            </a:prstGeom>
            <a:noFill/>
            <a:ln w="9525">
              <a:solidFill>
                <a:schemeClr val="tx1"/>
              </a:solidFill>
              <a:prstDash val="dash"/>
              <a:round/>
              <a:headEnd/>
              <a:tailEnd/>
            </a:ln>
            <a:effectLst/>
          </p:spPr>
          <p:txBody>
            <a:bodyPr/>
            <a:lstStyle/>
            <a:p>
              <a:endParaRPr lang="fr-FR"/>
            </a:p>
          </p:txBody>
        </p:sp>
        <p:sp>
          <p:nvSpPr>
            <p:cNvPr id="7195" name="Line 43"/>
            <p:cNvSpPr>
              <a:spLocks noChangeShapeType="1"/>
            </p:cNvSpPr>
            <p:nvPr/>
          </p:nvSpPr>
          <p:spPr bwMode="auto">
            <a:xfrm>
              <a:off x="2200" y="1979"/>
              <a:ext cx="3084" cy="0"/>
            </a:xfrm>
            <a:prstGeom prst="line">
              <a:avLst/>
            </a:prstGeom>
            <a:noFill/>
            <a:ln w="9525">
              <a:solidFill>
                <a:schemeClr val="tx1"/>
              </a:solidFill>
              <a:round/>
              <a:headEnd/>
              <a:tailEnd type="triangle" w="med" len="med"/>
            </a:ln>
            <a:effectLst/>
          </p:spPr>
          <p:txBody>
            <a:bodyPr/>
            <a:lstStyle/>
            <a:p>
              <a:endParaRPr lang="fr-FR"/>
            </a:p>
          </p:txBody>
        </p:sp>
      </p:grpSp>
      <p:sp>
        <p:nvSpPr>
          <p:cNvPr id="7182" name="Text Box 45"/>
          <p:cNvSpPr txBox="1">
            <a:spLocks noChangeArrowheads="1"/>
          </p:cNvSpPr>
          <p:nvPr/>
        </p:nvSpPr>
        <p:spPr bwMode="auto">
          <a:xfrm>
            <a:off x="1785938" y="3648075"/>
            <a:ext cx="1131887" cy="825500"/>
          </a:xfrm>
          <a:prstGeom prst="rect">
            <a:avLst/>
          </a:prstGeom>
          <a:noFill/>
          <a:ln w="9525">
            <a:noFill/>
            <a:miter lim="800000"/>
            <a:headEnd/>
            <a:tailEnd/>
          </a:ln>
          <a:effectLst/>
        </p:spPr>
        <p:txBody>
          <a:bodyPr>
            <a:spAutoFit/>
          </a:bodyPr>
          <a:lstStyle/>
          <a:p>
            <a:pPr>
              <a:spcBef>
                <a:spcPct val="50000"/>
              </a:spcBef>
            </a:pPr>
            <a:r>
              <a:rPr lang="fr-FR" sz="1600"/>
              <a:t>DDAE : étude d’impact</a:t>
            </a:r>
          </a:p>
        </p:txBody>
      </p:sp>
      <p:sp>
        <p:nvSpPr>
          <p:cNvPr id="7183" name="Text Box 46"/>
          <p:cNvSpPr txBox="1">
            <a:spLocks noChangeArrowheads="1"/>
          </p:cNvSpPr>
          <p:nvPr/>
        </p:nvSpPr>
        <p:spPr bwMode="auto">
          <a:xfrm>
            <a:off x="660400" y="3619500"/>
            <a:ext cx="814388" cy="581025"/>
          </a:xfrm>
          <a:prstGeom prst="rect">
            <a:avLst/>
          </a:prstGeom>
          <a:noFill/>
          <a:ln w="9525">
            <a:noFill/>
            <a:miter lim="800000"/>
            <a:headEnd/>
            <a:tailEnd/>
          </a:ln>
          <a:effectLst/>
        </p:spPr>
        <p:txBody>
          <a:bodyPr>
            <a:spAutoFit/>
          </a:bodyPr>
          <a:lstStyle/>
          <a:p>
            <a:pPr>
              <a:spcBef>
                <a:spcPct val="50000"/>
              </a:spcBef>
            </a:pPr>
            <a:r>
              <a:rPr lang="fr-FR" sz="1600"/>
              <a:t>Appel d’offre</a:t>
            </a:r>
          </a:p>
        </p:txBody>
      </p:sp>
      <p:sp>
        <p:nvSpPr>
          <p:cNvPr id="7184" name="Text Box 47"/>
          <p:cNvSpPr txBox="1">
            <a:spLocks noChangeArrowheads="1"/>
          </p:cNvSpPr>
          <p:nvPr/>
        </p:nvSpPr>
        <p:spPr bwMode="auto">
          <a:xfrm>
            <a:off x="3313113" y="3648075"/>
            <a:ext cx="1746250" cy="581025"/>
          </a:xfrm>
          <a:prstGeom prst="rect">
            <a:avLst/>
          </a:prstGeom>
          <a:noFill/>
          <a:ln w="9525">
            <a:noFill/>
            <a:miter lim="800000"/>
            <a:headEnd/>
            <a:tailEnd/>
          </a:ln>
          <a:effectLst/>
        </p:spPr>
        <p:txBody>
          <a:bodyPr>
            <a:spAutoFit/>
          </a:bodyPr>
          <a:lstStyle/>
          <a:p>
            <a:pPr>
              <a:spcBef>
                <a:spcPct val="50000"/>
              </a:spcBef>
            </a:pPr>
            <a:r>
              <a:rPr lang="fr-FR" sz="1600"/>
              <a:t>Auto-diagnostic biodiversité</a:t>
            </a:r>
          </a:p>
        </p:txBody>
      </p:sp>
      <p:sp>
        <p:nvSpPr>
          <p:cNvPr id="7185" name="Text Box 48"/>
          <p:cNvSpPr txBox="1">
            <a:spLocks noChangeArrowheads="1"/>
          </p:cNvSpPr>
          <p:nvPr/>
        </p:nvSpPr>
        <p:spPr bwMode="auto">
          <a:xfrm>
            <a:off x="2187575" y="1944688"/>
            <a:ext cx="1458913" cy="581025"/>
          </a:xfrm>
          <a:prstGeom prst="rect">
            <a:avLst/>
          </a:prstGeom>
          <a:noFill/>
          <a:ln w="9525">
            <a:noFill/>
            <a:miter lim="800000"/>
            <a:headEnd/>
            <a:tailEnd/>
          </a:ln>
          <a:effectLst/>
        </p:spPr>
        <p:txBody>
          <a:bodyPr>
            <a:spAutoFit/>
          </a:bodyPr>
          <a:lstStyle/>
          <a:p>
            <a:pPr>
              <a:spcBef>
                <a:spcPct val="50000"/>
              </a:spcBef>
            </a:pPr>
            <a:r>
              <a:rPr lang="fr-FR" sz="1600"/>
              <a:t>Démarrage de l’exploitation</a:t>
            </a:r>
          </a:p>
        </p:txBody>
      </p:sp>
      <p:sp>
        <p:nvSpPr>
          <p:cNvPr id="7186" name="Text Box 49"/>
          <p:cNvSpPr txBox="1">
            <a:spLocks noChangeArrowheads="1"/>
          </p:cNvSpPr>
          <p:nvPr/>
        </p:nvSpPr>
        <p:spPr bwMode="auto">
          <a:xfrm>
            <a:off x="5294313" y="3629025"/>
            <a:ext cx="2992437" cy="3017838"/>
          </a:xfrm>
          <a:prstGeom prst="rect">
            <a:avLst/>
          </a:prstGeom>
          <a:noFill/>
          <a:ln w="9525">
            <a:noFill/>
            <a:miter lim="800000"/>
            <a:headEnd/>
            <a:tailEnd/>
          </a:ln>
          <a:effectLst/>
        </p:spPr>
        <p:txBody>
          <a:bodyPr>
            <a:spAutoFit/>
          </a:bodyPr>
          <a:lstStyle/>
          <a:p>
            <a:pPr>
              <a:spcBef>
                <a:spcPct val="50000"/>
              </a:spcBef>
            </a:pPr>
            <a:r>
              <a:rPr lang="fr-FR" sz="1200"/>
              <a:t>Mise en place du plan d’action :</a:t>
            </a:r>
          </a:p>
          <a:p>
            <a:pPr algn="just">
              <a:spcBef>
                <a:spcPct val="50000"/>
              </a:spcBef>
            </a:pPr>
            <a:r>
              <a:rPr lang="fr-FR" sz="1200"/>
              <a:t>- établissement de partenariats avec les acteurs du territoire</a:t>
            </a:r>
          </a:p>
          <a:p>
            <a:pPr algn="just">
              <a:spcBef>
                <a:spcPct val="50000"/>
              </a:spcBef>
            </a:pPr>
            <a:r>
              <a:rPr lang="fr-FR" sz="1200"/>
              <a:t>- projets pour la préservation de la biodiversité : par exemple :</a:t>
            </a:r>
          </a:p>
          <a:p>
            <a:pPr algn="just">
              <a:spcBef>
                <a:spcPct val="50000"/>
              </a:spcBef>
            </a:pPr>
            <a:r>
              <a:rPr lang="fr-FR" sz="1200">
                <a:sym typeface="Wingdings" pitchFamily="2" charset="2"/>
              </a:rPr>
              <a:t> mise en place de la gestion différenciée des espaces verts via la sensibilisation des prestataires (charte, guide)</a:t>
            </a:r>
          </a:p>
          <a:p>
            <a:pPr algn="just">
              <a:spcBef>
                <a:spcPct val="50000"/>
              </a:spcBef>
            </a:pPr>
            <a:r>
              <a:rPr lang="fr-FR" sz="1200">
                <a:sym typeface="Wingdings" pitchFamily="2" charset="2"/>
              </a:rPr>
              <a:t> plantation d’espèces locales</a:t>
            </a:r>
          </a:p>
          <a:p>
            <a:pPr algn="just">
              <a:spcBef>
                <a:spcPct val="50000"/>
              </a:spcBef>
            </a:pPr>
            <a:r>
              <a:rPr lang="fr-FR" sz="1200">
                <a:sym typeface="Wingdings" pitchFamily="2" charset="2"/>
              </a:rPr>
              <a:t> </a:t>
            </a:r>
            <a:r>
              <a:rPr lang="fr-FR" sz="1200"/>
              <a:t>préservation de la faune locale : installation d’abris</a:t>
            </a:r>
          </a:p>
          <a:p>
            <a:pPr algn="just">
              <a:spcBef>
                <a:spcPct val="50000"/>
              </a:spcBef>
            </a:pPr>
            <a:r>
              <a:rPr lang="fr-FR" sz="1200">
                <a:sym typeface="Wingdings" pitchFamily="2" charset="2"/>
              </a:rPr>
              <a:t> intégration du site aux continuités écologiques locales</a:t>
            </a:r>
            <a:endParaRPr lang="fr-FR" sz="1200"/>
          </a:p>
        </p:txBody>
      </p:sp>
      <p:sp>
        <p:nvSpPr>
          <p:cNvPr id="7187" name="Text Box 50"/>
          <p:cNvSpPr txBox="1">
            <a:spLocks noChangeArrowheads="1"/>
          </p:cNvSpPr>
          <p:nvPr/>
        </p:nvSpPr>
        <p:spPr bwMode="auto">
          <a:xfrm>
            <a:off x="430213" y="1184275"/>
            <a:ext cx="1458912" cy="366713"/>
          </a:xfrm>
          <a:prstGeom prst="rect">
            <a:avLst/>
          </a:prstGeom>
          <a:noFill/>
          <a:ln w="9525">
            <a:noFill/>
            <a:miter lim="800000"/>
            <a:headEnd/>
            <a:tailEnd/>
          </a:ln>
          <a:effectLst/>
        </p:spPr>
        <p:txBody>
          <a:bodyPr>
            <a:spAutoFit/>
          </a:bodyPr>
          <a:lstStyle/>
          <a:p>
            <a:pPr>
              <a:spcBef>
                <a:spcPct val="50000"/>
              </a:spcBef>
            </a:pPr>
            <a:r>
              <a:rPr lang="fr-FR" sz="1800" b="1" u="sng"/>
              <a:t>SITE x :</a:t>
            </a:r>
          </a:p>
        </p:txBody>
      </p:sp>
      <p:sp>
        <p:nvSpPr>
          <p:cNvPr id="7188" name="Oval 51" descr="zygène du trèfle"/>
          <p:cNvSpPr>
            <a:spLocks noChangeArrowheads="1"/>
          </p:cNvSpPr>
          <p:nvPr/>
        </p:nvSpPr>
        <p:spPr bwMode="auto">
          <a:xfrm>
            <a:off x="646113" y="4862513"/>
            <a:ext cx="1047750" cy="1077912"/>
          </a:xfrm>
          <a:prstGeom prst="ellipse">
            <a:avLst/>
          </a:prstGeom>
          <a:blipFill dpi="0" rotWithShape="1">
            <a:blip r:embed="rId5"/>
            <a:srcRect/>
            <a:stretch>
              <a:fillRect/>
            </a:stretch>
          </a:blipFill>
          <a:ln w="9525" algn="ctr">
            <a:solidFill>
              <a:schemeClr val="tx1"/>
            </a:solidFill>
            <a:round/>
            <a:headEnd/>
            <a:tailEnd/>
          </a:ln>
          <a:effectLst/>
        </p:spPr>
        <p:txBody>
          <a:bodyPr wrap="none" anchor="ctr"/>
          <a:lstStyle/>
          <a:p>
            <a:endParaRPr lang="fr-FR"/>
          </a:p>
        </p:txBody>
      </p:sp>
      <p:sp>
        <p:nvSpPr>
          <p:cNvPr id="7189" name="Oval 52"/>
          <p:cNvSpPr>
            <a:spLocks noChangeArrowheads="1"/>
          </p:cNvSpPr>
          <p:nvPr/>
        </p:nvSpPr>
        <p:spPr bwMode="auto">
          <a:xfrm>
            <a:off x="1935163" y="5741988"/>
            <a:ext cx="919162" cy="904875"/>
          </a:xfrm>
          <a:prstGeom prst="ellipse">
            <a:avLst/>
          </a:prstGeom>
          <a:blipFill dpi="0" rotWithShape="0">
            <a:blip r:embed="rId6"/>
            <a:srcRect/>
            <a:stretch>
              <a:fillRect/>
            </a:stretch>
          </a:blipFill>
          <a:ln w="9525" algn="ctr">
            <a:solidFill>
              <a:schemeClr val="tx1"/>
            </a:solidFill>
            <a:round/>
            <a:headEnd/>
            <a:tailEnd/>
          </a:ln>
          <a:effectLst/>
        </p:spPr>
        <p:txBody>
          <a:bodyPr wrap="none" anchor="ctr"/>
          <a:lstStyle/>
          <a:p>
            <a:endParaRPr lang="fr-FR"/>
          </a:p>
        </p:txBody>
      </p:sp>
      <p:sp>
        <p:nvSpPr>
          <p:cNvPr id="7190" name="Oval 53" descr="IMG_5490 "/>
          <p:cNvSpPr>
            <a:spLocks noChangeArrowheads="1"/>
          </p:cNvSpPr>
          <p:nvPr/>
        </p:nvSpPr>
        <p:spPr bwMode="auto">
          <a:xfrm>
            <a:off x="3944938" y="5508625"/>
            <a:ext cx="941387" cy="863600"/>
          </a:xfrm>
          <a:prstGeom prst="ellipse">
            <a:avLst/>
          </a:prstGeom>
          <a:blipFill dpi="0" rotWithShape="0">
            <a:blip r:embed="rId7"/>
            <a:srcRect/>
            <a:stretch>
              <a:fillRect/>
            </a:stretch>
          </a:blipFill>
          <a:ln w="9525" algn="ctr">
            <a:solidFill>
              <a:schemeClr val="tx1"/>
            </a:solidFill>
            <a:round/>
            <a:headEnd/>
            <a:tailEnd/>
          </a:ln>
          <a:effectLst/>
        </p:spPr>
        <p:txBody>
          <a:bodyPr wrap="none" anchor="ctr"/>
          <a:lstStyle/>
          <a:p>
            <a:endParaRPr lang="fr-FR"/>
          </a:p>
        </p:txBody>
      </p:sp>
      <p:sp>
        <p:nvSpPr>
          <p:cNvPr id="7191" name="Oval 54" descr="P1000715"/>
          <p:cNvSpPr>
            <a:spLocks noChangeArrowheads="1"/>
          </p:cNvSpPr>
          <p:nvPr/>
        </p:nvSpPr>
        <p:spPr bwMode="auto">
          <a:xfrm>
            <a:off x="2746375" y="4524375"/>
            <a:ext cx="1133475" cy="1103313"/>
          </a:xfrm>
          <a:prstGeom prst="ellipse">
            <a:avLst/>
          </a:prstGeom>
          <a:blipFill dpi="0" rotWithShape="0">
            <a:blip r:embed="rId8"/>
            <a:srcRect/>
            <a:stretch>
              <a:fillRect/>
            </a:stretch>
          </a:blipFill>
          <a:ln w="9525" algn="ctr">
            <a:solidFill>
              <a:schemeClr val="tx1"/>
            </a:solidFill>
            <a:round/>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4"/>
          <p:cNvSpPr>
            <a:spLocks noGrp="1"/>
          </p:cNvSpPr>
          <p:nvPr>
            <p:ph type="sldNum" sz="quarter" idx="11"/>
          </p:nvPr>
        </p:nvSpPr>
        <p:spPr>
          <a:noFill/>
          <a:ln>
            <a:miter lim="800000"/>
            <a:headEnd/>
            <a:tailEnd/>
          </a:ln>
        </p:spPr>
        <p:txBody>
          <a:bodyPr/>
          <a:lstStyle/>
          <a:p>
            <a:fld id="{10ADD74D-6740-4893-BBEF-8269FE060090}" type="slidenum">
              <a:rPr lang="fr-FR"/>
              <a:pPr/>
              <a:t>6</a:t>
            </a:fld>
            <a:endParaRPr lang="fr-FR"/>
          </a:p>
        </p:txBody>
      </p:sp>
      <p:pic>
        <p:nvPicPr>
          <p:cNvPr id="8195" name="Picture 2"/>
          <p:cNvPicPr>
            <a:picLocks noChangeAspect="1" noChangeArrowheads="1"/>
          </p:cNvPicPr>
          <p:nvPr/>
        </p:nvPicPr>
        <p:blipFill>
          <a:blip r:embed="rId2"/>
          <a:srcRect/>
          <a:stretch>
            <a:fillRect/>
          </a:stretch>
        </p:blipFill>
        <p:spPr bwMode="auto">
          <a:xfrm>
            <a:off x="6553200" y="3657600"/>
            <a:ext cx="1697038" cy="904875"/>
          </a:xfrm>
          <a:prstGeom prst="rect">
            <a:avLst/>
          </a:prstGeom>
          <a:noFill/>
          <a:ln w="9525">
            <a:noFill/>
            <a:miter lim="800000"/>
            <a:headEnd/>
            <a:tailEnd/>
          </a:ln>
        </p:spPr>
      </p:pic>
      <p:sp>
        <p:nvSpPr>
          <p:cNvPr id="8196" name="AutoShape 4"/>
          <p:cNvSpPr>
            <a:spLocks noChangeArrowheads="1"/>
          </p:cNvSpPr>
          <p:nvPr/>
        </p:nvSpPr>
        <p:spPr bwMode="auto">
          <a:xfrm>
            <a:off x="2133600" y="1295400"/>
            <a:ext cx="6286500" cy="1447800"/>
          </a:xfrm>
          <a:prstGeom prst="roundRect">
            <a:avLst>
              <a:gd name="adj" fmla="val 16667"/>
            </a:avLst>
          </a:prstGeom>
          <a:solidFill>
            <a:srgbClr val="99CC00"/>
          </a:solidFill>
          <a:ln w="9525">
            <a:noFill/>
            <a:round/>
            <a:headEnd/>
            <a:tailEnd/>
          </a:ln>
        </p:spPr>
        <p:txBody>
          <a:bodyPr/>
          <a:lstStyle/>
          <a:p>
            <a:pPr algn="just"/>
            <a:r>
              <a:rPr lang="fr-FR" sz="1000" b="1">
                <a:solidFill>
                  <a:schemeClr val="bg1"/>
                </a:solidFill>
                <a:latin typeface="Arial" pitchFamily="34" charset="0"/>
              </a:rPr>
              <a:t>L’outil interne d’auto-diagnostic a été déployé sur de nombreux sites en France (Installations de stockage de déchets dangereux et non dangereux, centres de tri et de transfert, chantiers de dépollution des sols, usines d’incinération…). Il a, par exemple, permis de mettre en évidence la présence d’espèces protégées ou d’intérêt patrimonial, comme des milans noirs et royaux et des cigognes sur l’ISD de Granges (71). </a:t>
            </a:r>
          </a:p>
          <a:p>
            <a:pPr algn="just"/>
            <a:r>
              <a:rPr lang="fr-FR" sz="1000" b="1">
                <a:solidFill>
                  <a:schemeClr val="bg1"/>
                </a:solidFill>
                <a:latin typeface="Arial" pitchFamily="34" charset="0"/>
              </a:rPr>
              <a:t>L’outil permet de d’adapter les plans de gestion des espaces verts et de proposer des aménagements adaptés à la biodiversité tout en prenant en compte les contraintes liées à nos métiers.</a:t>
            </a:r>
            <a:endParaRPr lang="fr-FR" sz="1000">
              <a:solidFill>
                <a:schemeClr val="bg1"/>
              </a:solidFill>
              <a:latin typeface="Arial" pitchFamily="34" charset="0"/>
            </a:endParaRPr>
          </a:p>
        </p:txBody>
      </p:sp>
      <p:sp>
        <p:nvSpPr>
          <p:cNvPr id="8197" name="Oval 5" descr="Image1"/>
          <p:cNvSpPr>
            <a:spLocks noChangeArrowheads="1"/>
          </p:cNvSpPr>
          <p:nvPr/>
        </p:nvSpPr>
        <p:spPr bwMode="auto">
          <a:xfrm>
            <a:off x="609600" y="1295400"/>
            <a:ext cx="1346200" cy="1306513"/>
          </a:xfrm>
          <a:prstGeom prst="ellipse">
            <a:avLst/>
          </a:prstGeom>
          <a:blipFill dpi="0" rotWithShape="0">
            <a:blip r:embed="rId3"/>
            <a:srcRect/>
            <a:stretch>
              <a:fillRect/>
            </a:stretch>
          </a:blipFill>
          <a:ln w="9525" algn="ctr">
            <a:solidFill>
              <a:srgbClr val="808080"/>
            </a:solidFill>
            <a:round/>
            <a:headEnd/>
            <a:tailEnd/>
          </a:ln>
          <a:effectLst/>
        </p:spPr>
        <p:txBody>
          <a:bodyPr wrap="none" anchor="ctr"/>
          <a:lstStyle/>
          <a:p>
            <a:endParaRPr lang="fr-FR"/>
          </a:p>
        </p:txBody>
      </p:sp>
      <p:sp>
        <p:nvSpPr>
          <p:cNvPr id="8198" name="AutoShape 6"/>
          <p:cNvSpPr>
            <a:spLocks noChangeArrowheads="1"/>
          </p:cNvSpPr>
          <p:nvPr/>
        </p:nvSpPr>
        <p:spPr bwMode="auto">
          <a:xfrm>
            <a:off x="152400" y="2971800"/>
            <a:ext cx="6286500" cy="1752600"/>
          </a:xfrm>
          <a:prstGeom prst="roundRect">
            <a:avLst>
              <a:gd name="adj" fmla="val 16667"/>
            </a:avLst>
          </a:prstGeom>
          <a:solidFill>
            <a:srgbClr val="006600"/>
          </a:solidFill>
          <a:ln w="9525">
            <a:solidFill>
              <a:srgbClr val="006600"/>
            </a:solidFill>
            <a:round/>
            <a:headEnd/>
            <a:tailEnd/>
          </a:ln>
        </p:spPr>
        <p:txBody>
          <a:bodyPr/>
          <a:lstStyle/>
          <a:p>
            <a:pPr algn="just"/>
            <a:r>
              <a:rPr lang="fr-FR" sz="1000" b="1">
                <a:solidFill>
                  <a:schemeClr val="bg1"/>
                </a:solidFill>
                <a:latin typeface="Arial" pitchFamily="34" charset="0"/>
              </a:rPr>
              <a:t>Les insectes pollinisateurs jouent un rôle essentiel dans les écosystèmes en assurant la pollinisation des fleurs et donc la reproduction des végétaux. </a:t>
            </a:r>
          </a:p>
          <a:p>
            <a:pPr algn="just"/>
            <a:r>
              <a:rPr lang="fr-FR" sz="1000" b="1">
                <a:solidFill>
                  <a:schemeClr val="bg1"/>
                </a:solidFill>
                <a:latin typeface="Arial" pitchFamily="34" charset="0"/>
              </a:rPr>
              <a:t>Afin de promouvoir l’apiculture et de participer à un enrichissement de la biodiversité locale tout en sensibilisant ses collaborateurs, Veolia Propreté installe des ruchers sur ses sites. Les collaborateurs qui le souhaitent sont formés à l’apiculture par nos partenaires locaux et apprennent à gérer les ruchers de façon autonome. </a:t>
            </a:r>
          </a:p>
          <a:p>
            <a:pPr algn="just"/>
            <a:r>
              <a:rPr lang="fr-FR" sz="1000" b="1">
                <a:solidFill>
                  <a:schemeClr val="bg1"/>
                </a:solidFill>
                <a:latin typeface="Arial" pitchFamily="34" charset="0"/>
              </a:rPr>
              <a:t>La mise en place de ruches est parfois même totalement intégrée à la gestion des sites qui utilisent les abeilles comme bioindicateurs de la qualité environnementale. A chaque fois que les abeilles butinent, elles ingurgitent le nectar et/ou les exsudats des plantes et collectent les pollens potentiellement contaminés.</a:t>
            </a:r>
          </a:p>
          <a:p>
            <a:pPr algn="just"/>
            <a:endParaRPr lang="fr-FR" sz="1000" b="1">
              <a:solidFill>
                <a:schemeClr val="bg1"/>
              </a:solidFill>
              <a:latin typeface="Arial" pitchFamily="34" charset="0"/>
            </a:endParaRPr>
          </a:p>
          <a:p>
            <a:endParaRPr lang="fr-FR" sz="1800">
              <a:latin typeface="Arial" pitchFamily="34" charset="0"/>
            </a:endParaRPr>
          </a:p>
        </p:txBody>
      </p:sp>
      <p:sp>
        <p:nvSpPr>
          <p:cNvPr id="8199" name="Oval 7" descr="Observation des cadres corps de ruche avant enruchage"/>
          <p:cNvSpPr>
            <a:spLocks noChangeArrowheads="1"/>
          </p:cNvSpPr>
          <p:nvPr/>
        </p:nvSpPr>
        <p:spPr bwMode="auto">
          <a:xfrm>
            <a:off x="7848600" y="2895600"/>
            <a:ext cx="1085850" cy="1104900"/>
          </a:xfrm>
          <a:prstGeom prst="ellipse">
            <a:avLst/>
          </a:prstGeom>
          <a:blipFill dpi="0" rotWithShape="0">
            <a:blip r:embed="rId4"/>
            <a:srcRect/>
            <a:stretch>
              <a:fillRect/>
            </a:stretch>
          </a:blipFill>
          <a:ln w="9525" algn="ctr">
            <a:solidFill>
              <a:srgbClr val="808080"/>
            </a:solidFill>
            <a:round/>
            <a:headEnd/>
            <a:tailEnd/>
          </a:ln>
          <a:effectLst/>
        </p:spPr>
        <p:txBody>
          <a:bodyPr wrap="none" anchor="ctr"/>
          <a:lstStyle/>
          <a:p>
            <a:endParaRPr lang="fr-FR"/>
          </a:p>
        </p:txBody>
      </p:sp>
      <p:sp>
        <p:nvSpPr>
          <p:cNvPr id="8200" name="AutoShape 8"/>
          <p:cNvSpPr>
            <a:spLocks noChangeArrowheads="1"/>
          </p:cNvSpPr>
          <p:nvPr/>
        </p:nvSpPr>
        <p:spPr bwMode="auto">
          <a:xfrm>
            <a:off x="152400" y="5029200"/>
            <a:ext cx="6286500" cy="1143000"/>
          </a:xfrm>
          <a:prstGeom prst="roundRect">
            <a:avLst>
              <a:gd name="adj" fmla="val 16667"/>
            </a:avLst>
          </a:prstGeom>
          <a:solidFill>
            <a:srgbClr val="99CC00"/>
          </a:solidFill>
          <a:ln w="9525">
            <a:noFill/>
            <a:round/>
            <a:headEnd/>
            <a:tailEnd/>
          </a:ln>
        </p:spPr>
        <p:txBody>
          <a:bodyPr/>
          <a:lstStyle/>
          <a:p>
            <a:pPr algn="just"/>
            <a:r>
              <a:rPr lang="fr-FR" sz="1000" b="1">
                <a:solidFill>
                  <a:schemeClr val="bg1"/>
                </a:solidFill>
                <a:latin typeface="Arial" pitchFamily="34" charset="0"/>
              </a:rPr>
              <a:t>Participer à la préservation de la biodiversité, c’est aussi sensibiliser les publics à la nécessité de préserver les espèces et les milieux naturels. Dans cette optique, des parcours pédagogiques sont installés sur les sites du groupe. Composés d’espaces d’observation et de panneaux explicatifs, ils sont accessibles aux collaborateurs de Veolia Propreté et accueillent également les partenaires locaux (riverains, collectivités locales, associations, écoles…) grâce à des journées portes ouvertes (Semaine du Développement Durable, Fête de la Nature…)</a:t>
            </a:r>
          </a:p>
          <a:p>
            <a:pPr algn="just"/>
            <a:endParaRPr lang="fr-FR" sz="1000" b="1">
              <a:solidFill>
                <a:schemeClr val="bg1"/>
              </a:solidFill>
              <a:latin typeface="Arial" pitchFamily="34" charset="0"/>
            </a:endParaRPr>
          </a:p>
        </p:txBody>
      </p:sp>
      <p:sp>
        <p:nvSpPr>
          <p:cNvPr id="8201" name="Oval 9" descr="4 Visite Veolia Occitanis 21"/>
          <p:cNvSpPr>
            <a:spLocks noChangeArrowheads="1"/>
          </p:cNvSpPr>
          <p:nvPr/>
        </p:nvSpPr>
        <p:spPr bwMode="auto">
          <a:xfrm>
            <a:off x="6629400" y="5029200"/>
            <a:ext cx="1117600" cy="1123950"/>
          </a:xfrm>
          <a:prstGeom prst="ellipse">
            <a:avLst/>
          </a:prstGeom>
          <a:blipFill dpi="0" rotWithShape="1">
            <a:blip r:embed="rId5"/>
            <a:srcRect/>
            <a:stretch>
              <a:fillRect/>
            </a:stretch>
          </a:blipFill>
          <a:ln w="9525" algn="ctr">
            <a:solidFill>
              <a:srgbClr val="808080"/>
            </a:solidFill>
            <a:round/>
            <a:headEnd/>
            <a:tailEnd/>
          </a:ln>
          <a:effectLst/>
        </p:spPr>
        <p:txBody>
          <a:bodyPr wrap="none" anchor="ctr"/>
          <a:lstStyle/>
          <a:p>
            <a:endParaRPr lang="fr-FR"/>
          </a:p>
        </p:txBody>
      </p:sp>
      <p:sp>
        <p:nvSpPr>
          <p:cNvPr id="8202" name="Rectangle 11"/>
          <p:cNvSpPr>
            <a:spLocks noChangeArrowheads="1"/>
          </p:cNvSpPr>
          <p:nvPr/>
        </p:nvSpPr>
        <p:spPr bwMode="auto">
          <a:xfrm>
            <a:off x="2095500" y="520700"/>
            <a:ext cx="6191250" cy="341313"/>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Quelques exemples d’actions</a:t>
            </a:r>
          </a:p>
        </p:txBody>
      </p:sp>
      <p:pic>
        <p:nvPicPr>
          <p:cNvPr id="8203" name="Picture 12"/>
          <p:cNvPicPr>
            <a:picLocks noChangeAspect="1" noChangeArrowheads="1"/>
          </p:cNvPicPr>
          <p:nvPr/>
        </p:nvPicPr>
        <p:blipFill>
          <a:blip r:embed="rId6"/>
          <a:srcRect/>
          <a:stretch>
            <a:fillRect/>
          </a:stretch>
        </p:blipFill>
        <p:spPr bwMode="auto">
          <a:xfrm>
            <a:off x="365125" y="452438"/>
            <a:ext cx="1524000" cy="44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a date 3"/>
          <p:cNvSpPr>
            <a:spLocks noGrp="1"/>
          </p:cNvSpPr>
          <p:nvPr>
            <p:ph type="dt" sz="quarter" idx="10"/>
          </p:nvPr>
        </p:nvSpPr>
        <p:spPr>
          <a:ln>
            <a:miter lim="800000"/>
            <a:headEnd/>
            <a:tailEnd/>
          </a:ln>
        </p:spPr>
        <p:txBody>
          <a:bodyPr/>
          <a:lstStyle/>
          <a:p>
            <a:endParaRPr lang="fr-FR"/>
          </a:p>
        </p:txBody>
      </p:sp>
      <p:sp>
        <p:nvSpPr>
          <p:cNvPr id="9219" name="Espace réservé du numéro de diapositive 4"/>
          <p:cNvSpPr>
            <a:spLocks noGrp="1"/>
          </p:cNvSpPr>
          <p:nvPr>
            <p:ph type="sldNum" sz="quarter" idx="11"/>
          </p:nvPr>
        </p:nvSpPr>
        <p:spPr>
          <a:noFill/>
          <a:ln>
            <a:miter lim="800000"/>
            <a:headEnd/>
            <a:tailEnd/>
          </a:ln>
        </p:spPr>
        <p:txBody>
          <a:bodyPr/>
          <a:lstStyle/>
          <a:p>
            <a:fld id="{62A9FC8B-046B-4C3A-9D46-DE77B1953278}" type="slidenum">
              <a:rPr lang="fr-FR"/>
              <a:pPr/>
              <a:t>7</a:t>
            </a:fld>
            <a:endParaRPr lang="fr-FR"/>
          </a:p>
        </p:txBody>
      </p:sp>
      <p:sp>
        <p:nvSpPr>
          <p:cNvPr id="9220" name="AutoShape 2"/>
          <p:cNvSpPr>
            <a:spLocks noChangeArrowheads="1"/>
          </p:cNvSpPr>
          <p:nvPr/>
        </p:nvSpPr>
        <p:spPr bwMode="auto">
          <a:xfrm>
            <a:off x="304800" y="1371600"/>
            <a:ext cx="6286500" cy="1143000"/>
          </a:xfrm>
          <a:prstGeom prst="roundRect">
            <a:avLst>
              <a:gd name="adj" fmla="val 16667"/>
            </a:avLst>
          </a:prstGeom>
          <a:solidFill>
            <a:srgbClr val="006600"/>
          </a:solidFill>
          <a:ln w="9525">
            <a:solidFill>
              <a:srgbClr val="006600"/>
            </a:solidFill>
            <a:round/>
            <a:headEnd/>
            <a:tailEnd/>
          </a:ln>
        </p:spPr>
        <p:txBody>
          <a:bodyPr/>
          <a:lstStyle/>
          <a:p>
            <a:pPr algn="just"/>
            <a:r>
              <a:rPr lang="fr-FR" sz="1000" b="1">
                <a:solidFill>
                  <a:schemeClr val="bg1"/>
                </a:solidFill>
                <a:latin typeface="Arial" pitchFamily="34" charset="0"/>
              </a:rPr>
              <a:t>Le Centre de Valorisation Energétique de Dunkerque (59) s’est engagé dans une démarche innovante de construction d’un label biodiversité en partenariat avec la société Dervenn et Bureau Veritas. Le label « Biodiversity Progress » permet d’identifier de manière pertinente les actions prioritaires à mener pour mettre en place une véritable politique biodiversité adaptée au niveau site. Cette démarche d’amélioration continue permet de faire reconnaître les efforts accomplis et la réalité de la mise en œuvre des actions.</a:t>
            </a:r>
            <a:endParaRPr lang="fr-FR" sz="1000">
              <a:solidFill>
                <a:schemeClr val="bg1"/>
              </a:solidFill>
              <a:latin typeface="Arial" pitchFamily="34" charset="0"/>
            </a:endParaRPr>
          </a:p>
        </p:txBody>
      </p:sp>
      <p:pic>
        <p:nvPicPr>
          <p:cNvPr id="9221" name="Picture 3"/>
          <p:cNvPicPr>
            <a:picLocks noChangeAspect="1" noChangeArrowheads="1"/>
          </p:cNvPicPr>
          <p:nvPr/>
        </p:nvPicPr>
        <p:blipFill>
          <a:blip r:embed="rId2"/>
          <a:srcRect/>
          <a:stretch>
            <a:fillRect/>
          </a:stretch>
        </p:blipFill>
        <p:spPr bwMode="auto">
          <a:xfrm>
            <a:off x="6705600" y="1371600"/>
            <a:ext cx="2038350" cy="828675"/>
          </a:xfrm>
          <a:prstGeom prst="rect">
            <a:avLst/>
          </a:prstGeom>
          <a:noFill/>
          <a:ln w="9525">
            <a:noFill/>
            <a:miter lim="800000"/>
            <a:headEnd/>
            <a:tailEnd/>
          </a:ln>
        </p:spPr>
      </p:pic>
      <p:sp>
        <p:nvSpPr>
          <p:cNvPr id="9222" name="AutoShape 4"/>
          <p:cNvSpPr>
            <a:spLocks noChangeArrowheads="1"/>
          </p:cNvSpPr>
          <p:nvPr/>
        </p:nvSpPr>
        <p:spPr bwMode="auto">
          <a:xfrm>
            <a:off x="2743200" y="2743200"/>
            <a:ext cx="6286500" cy="914400"/>
          </a:xfrm>
          <a:prstGeom prst="roundRect">
            <a:avLst>
              <a:gd name="adj" fmla="val 16667"/>
            </a:avLst>
          </a:prstGeom>
          <a:solidFill>
            <a:srgbClr val="99CC00"/>
          </a:solidFill>
          <a:ln w="9525">
            <a:noFill/>
            <a:round/>
            <a:headEnd/>
            <a:tailEnd/>
          </a:ln>
        </p:spPr>
        <p:txBody>
          <a:bodyPr/>
          <a:lstStyle/>
          <a:p>
            <a:pPr algn="just"/>
            <a:r>
              <a:rPr lang="fr-FR" sz="1000" b="1">
                <a:solidFill>
                  <a:srgbClr val="FFFFFF"/>
                </a:solidFill>
                <a:latin typeface="Arial" pitchFamily="34" charset="0"/>
              </a:rPr>
              <a:t>Veolia Propreté participe à la préservation des espèces locales et au maintien des trames vertes et bleues. Des haies, des bandes enherbées ou des jachères fleuries sont ainsi recréées en cohérence avec les corridors écologiques existants.</a:t>
            </a:r>
          </a:p>
          <a:p>
            <a:pPr algn="just"/>
            <a:r>
              <a:rPr lang="fr-FR" sz="1000" b="1">
                <a:solidFill>
                  <a:srgbClr val="FFFFFF"/>
                </a:solidFill>
                <a:latin typeface="Arial" pitchFamily="34" charset="0"/>
              </a:rPr>
              <a:t>Les zones humides sont maintenues et restaurées afin de permettre à la faune et la flore aquatique d’y trouver refuge.</a:t>
            </a:r>
          </a:p>
        </p:txBody>
      </p:sp>
      <p:sp>
        <p:nvSpPr>
          <p:cNvPr id="9223" name="Oval 7" descr="P1050407"/>
          <p:cNvSpPr>
            <a:spLocks noChangeArrowheads="1"/>
          </p:cNvSpPr>
          <p:nvPr/>
        </p:nvSpPr>
        <p:spPr bwMode="auto">
          <a:xfrm>
            <a:off x="3200400" y="3733800"/>
            <a:ext cx="1143000" cy="1133475"/>
          </a:xfrm>
          <a:prstGeom prst="ellipse">
            <a:avLst/>
          </a:prstGeom>
          <a:blipFill dpi="0" rotWithShape="0">
            <a:blip r:embed="rId3"/>
            <a:srcRect/>
            <a:stretch>
              <a:fillRect/>
            </a:stretch>
          </a:blipFill>
          <a:ln w="9525" algn="ctr">
            <a:solidFill>
              <a:srgbClr val="808080"/>
            </a:solidFill>
            <a:round/>
            <a:headEnd/>
            <a:tailEnd/>
          </a:ln>
          <a:effectLst/>
        </p:spPr>
        <p:txBody>
          <a:bodyPr wrap="none" anchor="ctr"/>
          <a:lstStyle/>
          <a:p>
            <a:endParaRPr lang="fr-FR"/>
          </a:p>
        </p:txBody>
      </p:sp>
      <p:sp>
        <p:nvSpPr>
          <p:cNvPr id="9224" name="Oval 8" descr="P1050418"/>
          <p:cNvSpPr>
            <a:spLocks noChangeArrowheads="1"/>
          </p:cNvSpPr>
          <p:nvPr/>
        </p:nvSpPr>
        <p:spPr bwMode="auto">
          <a:xfrm>
            <a:off x="6134100" y="3790950"/>
            <a:ext cx="1143000" cy="1143000"/>
          </a:xfrm>
          <a:prstGeom prst="ellipse">
            <a:avLst/>
          </a:prstGeom>
          <a:blipFill dpi="0" rotWithShape="0">
            <a:blip r:embed="rId4"/>
            <a:srcRect/>
            <a:stretch>
              <a:fillRect/>
            </a:stretch>
          </a:blipFill>
          <a:ln w="9525" algn="ctr">
            <a:solidFill>
              <a:srgbClr val="808080"/>
            </a:solidFill>
            <a:round/>
            <a:headEnd/>
            <a:tailEnd/>
          </a:ln>
          <a:effectLst/>
        </p:spPr>
        <p:txBody>
          <a:bodyPr wrap="none" anchor="ctr"/>
          <a:lstStyle/>
          <a:p>
            <a:endParaRPr lang="fr-FR"/>
          </a:p>
        </p:txBody>
      </p:sp>
      <p:sp>
        <p:nvSpPr>
          <p:cNvPr id="9225" name="Oval 9" descr="P1050038"/>
          <p:cNvSpPr>
            <a:spLocks noChangeArrowheads="1"/>
          </p:cNvSpPr>
          <p:nvPr/>
        </p:nvSpPr>
        <p:spPr bwMode="auto">
          <a:xfrm>
            <a:off x="533400" y="2667000"/>
            <a:ext cx="1257300" cy="1257300"/>
          </a:xfrm>
          <a:prstGeom prst="ellipse">
            <a:avLst/>
          </a:prstGeom>
          <a:blipFill dpi="0" rotWithShape="0">
            <a:blip r:embed="rId5"/>
            <a:srcRect/>
            <a:stretch>
              <a:fillRect/>
            </a:stretch>
          </a:blipFill>
          <a:ln w="9525" algn="ctr">
            <a:solidFill>
              <a:srgbClr val="808080"/>
            </a:solidFill>
            <a:round/>
            <a:headEnd/>
            <a:tailEnd/>
          </a:ln>
          <a:effectLst/>
        </p:spPr>
        <p:txBody>
          <a:bodyPr wrap="none" anchor="ctr"/>
          <a:lstStyle/>
          <a:p>
            <a:endParaRPr lang="fr-FR"/>
          </a:p>
        </p:txBody>
      </p:sp>
      <p:sp>
        <p:nvSpPr>
          <p:cNvPr id="9226" name="Oval 10" descr="zygène du trèfle"/>
          <p:cNvSpPr>
            <a:spLocks noChangeArrowheads="1"/>
          </p:cNvSpPr>
          <p:nvPr/>
        </p:nvSpPr>
        <p:spPr bwMode="auto">
          <a:xfrm>
            <a:off x="1600200" y="3609975"/>
            <a:ext cx="1257300" cy="1257300"/>
          </a:xfrm>
          <a:prstGeom prst="ellipse">
            <a:avLst/>
          </a:prstGeom>
          <a:blipFill dpi="0" rotWithShape="1">
            <a:blip r:embed="rId6"/>
            <a:srcRect/>
            <a:stretch>
              <a:fillRect/>
            </a:stretch>
          </a:blipFill>
          <a:ln w="9525" algn="ctr">
            <a:solidFill>
              <a:srgbClr val="969696"/>
            </a:solidFill>
            <a:round/>
            <a:headEnd/>
            <a:tailEnd/>
          </a:ln>
          <a:effectLst/>
        </p:spPr>
        <p:txBody>
          <a:bodyPr wrap="none" anchor="ctr"/>
          <a:lstStyle/>
          <a:p>
            <a:endParaRPr lang="fr-FR"/>
          </a:p>
        </p:txBody>
      </p:sp>
      <p:sp>
        <p:nvSpPr>
          <p:cNvPr id="9227" name="Oval 11" descr="IMG_2226"/>
          <p:cNvSpPr>
            <a:spLocks noChangeArrowheads="1"/>
          </p:cNvSpPr>
          <p:nvPr/>
        </p:nvSpPr>
        <p:spPr bwMode="auto">
          <a:xfrm>
            <a:off x="7600950" y="3810000"/>
            <a:ext cx="1143000" cy="1143000"/>
          </a:xfrm>
          <a:prstGeom prst="ellipse">
            <a:avLst/>
          </a:prstGeom>
          <a:blipFill dpi="0" rotWithShape="0">
            <a:blip r:embed="rId7"/>
            <a:srcRect/>
            <a:stretch>
              <a:fillRect/>
            </a:stretch>
          </a:blipFill>
          <a:ln w="9525" algn="ctr">
            <a:solidFill>
              <a:srgbClr val="808080"/>
            </a:solidFill>
            <a:round/>
            <a:headEnd/>
            <a:tailEnd/>
          </a:ln>
          <a:effectLst/>
        </p:spPr>
        <p:txBody>
          <a:bodyPr wrap="none" anchor="ctr"/>
          <a:lstStyle/>
          <a:p>
            <a:endParaRPr lang="fr-FR"/>
          </a:p>
        </p:txBody>
      </p:sp>
      <p:sp>
        <p:nvSpPr>
          <p:cNvPr id="9228" name="Oval 12" descr="Coenagrion puella - Agrion jouvencelle"/>
          <p:cNvSpPr>
            <a:spLocks noChangeArrowheads="1"/>
          </p:cNvSpPr>
          <p:nvPr/>
        </p:nvSpPr>
        <p:spPr bwMode="auto">
          <a:xfrm>
            <a:off x="4724400" y="3810000"/>
            <a:ext cx="1117600" cy="1123950"/>
          </a:xfrm>
          <a:prstGeom prst="ellipse">
            <a:avLst/>
          </a:prstGeom>
          <a:blipFill dpi="0" rotWithShape="1">
            <a:blip r:embed="rId8"/>
            <a:srcRect/>
            <a:stretch>
              <a:fillRect/>
            </a:stretch>
          </a:blipFill>
          <a:ln w="9525" algn="ctr">
            <a:solidFill>
              <a:srgbClr val="808080"/>
            </a:solidFill>
            <a:round/>
            <a:headEnd/>
            <a:tailEnd/>
          </a:ln>
          <a:effectLst/>
        </p:spPr>
        <p:txBody>
          <a:bodyPr wrap="none" anchor="ctr"/>
          <a:lstStyle/>
          <a:p>
            <a:endParaRPr lang="fr-FR"/>
          </a:p>
        </p:txBody>
      </p:sp>
      <p:sp>
        <p:nvSpPr>
          <p:cNvPr id="9229" name="Rectangle 14"/>
          <p:cNvSpPr>
            <a:spLocks noChangeArrowheads="1"/>
          </p:cNvSpPr>
          <p:nvPr/>
        </p:nvSpPr>
        <p:spPr bwMode="auto">
          <a:xfrm>
            <a:off x="2095500" y="520700"/>
            <a:ext cx="6191250" cy="341313"/>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Quelques exemples d’actions</a:t>
            </a:r>
          </a:p>
        </p:txBody>
      </p:sp>
      <p:pic>
        <p:nvPicPr>
          <p:cNvPr id="9230" name="Picture 15"/>
          <p:cNvPicPr>
            <a:picLocks noChangeAspect="1" noChangeArrowheads="1"/>
          </p:cNvPicPr>
          <p:nvPr/>
        </p:nvPicPr>
        <p:blipFill>
          <a:blip r:embed="rId9"/>
          <a:srcRect/>
          <a:stretch>
            <a:fillRect/>
          </a:stretch>
        </p:blipFill>
        <p:spPr bwMode="auto">
          <a:xfrm>
            <a:off x="365125" y="452438"/>
            <a:ext cx="1524000" cy="447675"/>
          </a:xfrm>
          <a:prstGeom prst="rect">
            <a:avLst/>
          </a:prstGeom>
          <a:noFill/>
          <a:ln w="9525">
            <a:noFill/>
            <a:miter lim="800000"/>
            <a:headEnd/>
            <a:tailEnd/>
          </a:ln>
          <a:effectLst/>
        </p:spPr>
      </p:pic>
      <p:sp>
        <p:nvSpPr>
          <p:cNvPr id="9231" name="AutoShape 17"/>
          <p:cNvSpPr>
            <a:spLocks noChangeArrowheads="1"/>
          </p:cNvSpPr>
          <p:nvPr/>
        </p:nvSpPr>
        <p:spPr bwMode="auto">
          <a:xfrm>
            <a:off x="238125" y="5029200"/>
            <a:ext cx="6926263" cy="1682750"/>
          </a:xfrm>
          <a:prstGeom prst="roundRect">
            <a:avLst>
              <a:gd name="adj" fmla="val 16667"/>
            </a:avLst>
          </a:prstGeom>
          <a:solidFill>
            <a:srgbClr val="006600"/>
          </a:solidFill>
          <a:ln w="9525">
            <a:solidFill>
              <a:srgbClr val="006600"/>
            </a:solidFill>
            <a:round/>
            <a:headEnd/>
            <a:tailEnd/>
          </a:ln>
        </p:spPr>
        <p:txBody>
          <a:bodyPr/>
          <a:lstStyle/>
          <a:p>
            <a:pPr algn="just"/>
            <a:r>
              <a:rPr lang="fr-FR" altLang="ja-JP" sz="1000" b="1">
                <a:solidFill>
                  <a:srgbClr val="FFFFFF"/>
                </a:solidFill>
                <a:latin typeface="Arial" pitchFamily="34" charset="0"/>
                <a:ea typeface="MS Mincho" pitchFamily="49" charset="-128"/>
              </a:rPr>
              <a:t>Un partenariat avec le Conservatoire Botanique National du Bassin Parisien (CBNBP), structure affiliée au Muséum National d’Histoire Naturelle, a été conclu pour la période 2013-2016. Cette expérimentation menée sur des casiers d'Installation de Stockage de Déchets vise à choisir, multiplier et produire des espèces végétales indigènes d’intérêt patrimonial adaptées aux caractéristiques et pressions environnementales locales pour la revégétalisation de sols remaniés. </a:t>
            </a:r>
          </a:p>
          <a:p>
            <a:pPr algn="just"/>
            <a:r>
              <a:rPr lang="fr-FR" altLang="ja-JP" sz="1000" b="1">
                <a:solidFill>
                  <a:srgbClr val="FFFFFF"/>
                </a:solidFill>
                <a:latin typeface="Arial" pitchFamily="34" charset="0"/>
                <a:ea typeface="MS Mincho" pitchFamily="49" charset="-128"/>
              </a:rPr>
              <a:t>L’ISDND de Claye-Souilly (77) a été choisie comme site pilote pour ce projet. En 2013, le CBNBP va inventorier les espèces végétales d’intérêt patrimonial en Ile-de-France. Il choisira ensuite 30 espèces végétales à multiplier sur site afin d’obtenir des mélanges d’espèces adaptés aux conditions environnementales (climat, sol…). Le projet pourra ensuite être élargi et géré par des Etablissements et Services d’Aide par le Travail pour la mise en place de filières de vente et de conseil locales.</a:t>
            </a:r>
            <a:endParaRPr lang="fr-FR" sz="1000" b="1">
              <a:solidFill>
                <a:srgbClr val="FFFFFF"/>
              </a:solidFill>
              <a:latin typeface="Arial" pitchFamily="34" charset="0"/>
              <a:ea typeface="MS Mincho" pitchFamily="49" charset="-128"/>
            </a:endParaRPr>
          </a:p>
        </p:txBody>
      </p:sp>
      <p:pic>
        <p:nvPicPr>
          <p:cNvPr id="9232" name="Picture 18"/>
          <p:cNvPicPr>
            <a:picLocks noChangeAspect="1" noChangeArrowheads="1"/>
          </p:cNvPicPr>
          <p:nvPr/>
        </p:nvPicPr>
        <p:blipFill>
          <a:blip r:embed="rId10"/>
          <a:srcRect/>
          <a:stretch>
            <a:fillRect/>
          </a:stretch>
        </p:blipFill>
        <p:spPr bwMode="auto">
          <a:xfrm>
            <a:off x="7385050" y="5346700"/>
            <a:ext cx="901700" cy="103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p:cNvSpPr>
            <a:spLocks noGrp="1"/>
          </p:cNvSpPr>
          <p:nvPr>
            <p:ph type="sldNum" sz="quarter" idx="11"/>
          </p:nvPr>
        </p:nvSpPr>
        <p:spPr>
          <a:noFill/>
          <a:ln>
            <a:miter lim="800000"/>
            <a:headEnd/>
            <a:tailEnd/>
          </a:ln>
        </p:spPr>
        <p:txBody>
          <a:bodyPr/>
          <a:lstStyle/>
          <a:p>
            <a:fld id="{DA106A62-759D-4716-8234-FA5A65269C33}" type="slidenum">
              <a:rPr lang="fr-FR"/>
              <a:pPr/>
              <a:t>8</a:t>
            </a:fld>
            <a:endParaRPr lang="fr-FR"/>
          </a:p>
        </p:txBody>
      </p:sp>
      <p:sp>
        <p:nvSpPr>
          <p:cNvPr id="10243" name="Rectangle 2"/>
          <p:cNvSpPr>
            <a:spLocks noChangeArrowheads="1"/>
          </p:cNvSpPr>
          <p:nvPr/>
        </p:nvSpPr>
        <p:spPr bwMode="auto">
          <a:xfrm>
            <a:off x="2095500" y="179388"/>
            <a:ext cx="6269038" cy="682625"/>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Veolia Propreté propose son expertise à ses clients</a:t>
            </a:r>
          </a:p>
        </p:txBody>
      </p:sp>
      <p:pic>
        <p:nvPicPr>
          <p:cNvPr id="10244" name="Picture 3"/>
          <p:cNvPicPr>
            <a:picLocks noChangeAspect="1" noChangeArrowheads="1"/>
          </p:cNvPicPr>
          <p:nvPr/>
        </p:nvPicPr>
        <p:blipFill>
          <a:blip r:embed="rId2"/>
          <a:srcRect/>
          <a:stretch>
            <a:fillRect/>
          </a:stretch>
        </p:blipFill>
        <p:spPr bwMode="auto">
          <a:xfrm>
            <a:off x="365125" y="452438"/>
            <a:ext cx="1524000" cy="447675"/>
          </a:xfrm>
          <a:prstGeom prst="rect">
            <a:avLst/>
          </a:prstGeom>
          <a:noFill/>
          <a:ln w="9525">
            <a:noFill/>
            <a:miter lim="800000"/>
            <a:headEnd/>
            <a:tailEnd/>
          </a:ln>
          <a:effectLst/>
        </p:spPr>
      </p:pic>
      <p:sp>
        <p:nvSpPr>
          <p:cNvPr id="10245" name="Text Box 4"/>
          <p:cNvSpPr txBox="1">
            <a:spLocks noChangeArrowheads="1"/>
          </p:cNvSpPr>
          <p:nvPr/>
        </p:nvSpPr>
        <p:spPr bwMode="auto">
          <a:xfrm>
            <a:off x="220663" y="1279525"/>
            <a:ext cx="8143875" cy="3749675"/>
          </a:xfrm>
          <a:prstGeom prst="rect">
            <a:avLst/>
          </a:prstGeom>
          <a:noFill/>
          <a:ln w="9525">
            <a:noFill/>
            <a:miter lim="800000"/>
            <a:headEnd/>
            <a:tailEnd/>
          </a:ln>
          <a:effectLst/>
        </p:spPr>
        <p:txBody>
          <a:bodyPr>
            <a:spAutoFit/>
          </a:bodyPr>
          <a:lstStyle/>
          <a:p>
            <a:pPr algn="just"/>
            <a:r>
              <a:rPr lang="fr-FR" b="1"/>
              <a:t>Une attente forte de nos clients :</a:t>
            </a:r>
          </a:p>
          <a:p>
            <a:pPr algn="just"/>
            <a:r>
              <a:rPr lang="fr-FR"/>
              <a:t>- Appels d’offres clients publics : au moins 10% de la note sont réservés au Développement durable.</a:t>
            </a:r>
          </a:p>
          <a:p>
            <a:pPr algn="just"/>
            <a:r>
              <a:rPr lang="fr-FR"/>
              <a:t>- Des politiques publiques de plus en plus exigeantes : zérophyto…</a:t>
            </a:r>
          </a:p>
          <a:p>
            <a:pPr algn="just"/>
            <a:endParaRPr lang="fr-FR"/>
          </a:p>
          <a:p>
            <a:pPr algn="just"/>
            <a:r>
              <a:rPr lang="fr-FR" b="1"/>
              <a:t>Veolia Propreté propose des offres construites sur-mesure</a:t>
            </a:r>
            <a:r>
              <a:rPr lang="fr-FR"/>
              <a:t> en fonction des attentes de nos clients pour la maitrise les impacts de ses activités et le maintien ou restaure des services écologiques. </a:t>
            </a:r>
          </a:p>
          <a:p>
            <a:pPr algn="just"/>
            <a:endParaRPr lang="fr-FR"/>
          </a:p>
          <a:p>
            <a:pPr algn="just"/>
            <a:r>
              <a:rPr lang="fr-FR">
                <a:sym typeface="Wingdings" pitchFamily="2" charset="2"/>
              </a:rPr>
              <a:t> </a:t>
            </a:r>
            <a:r>
              <a:rPr lang="fr-FR"/>
              <a:t>Des offres sont régulièrement proposées et retenues (désherbage alternatif, diagnostics biodiversité, création de micro-habitats, restauration de milieux…).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1"/>
          </p:nvPr>
        </p:nvSpPr>
        <p:spPr>
          <a:noFill/>
          <a:ln>
            <a:miter lim="800000"/>
            <a:headEnd/>
            <a:tailEnd/>
          </a:ln>
        </p:spPr>
        <p:txBody>
          <a:bodyPr/>
          <a:lstStyle/>
          <a:p>
            <a:fld id="{4FAA4295-40D3-4DC1-B663-A6D21645F4F2}" type="slidenum">
              <a:rPr lang="fr-FR"/>
              <a:pPr/>
              <a:t>9</a:t>
            </a:fld>
            <a:endParaRPr lang="fr-FR"/>
          </a:p>
        </p:txBody>
      </p:sp>
      <p:sp>
        <p:nvSpPr>
          <p:cNvPr id="11267" name="Rectangle 2"/>
          <p:cNvSpPr>
            <a:spLocks noChangeArrowheads="1"/>
          </p:cNvSpPr>
          <p:nvPr/>
        </p:nvSpPr>
        <p:spPr bwMode="auto">
          <a:xfrm>
            <a:off x="2095500" y="520700"/>
            <a:ext cx="6269038" cy="341313"/>
          </a:xfrm>
          <a:prstGeom prst="rect">
            <a:avLst/>
          </a:prstGeom>
          <a:solidFill>
            <a:schemeClr val="bg1"/>
          </a:solidFill>
          <a:ln w="9525">
            <a:noFill/>
            <a:miter lim="800000"/>
            <a:headEnd/>
            <a:tailEnd/>
          </a:ln>
          <a:effectLst/>
        </p:spPr>
        <p:txBody>
          <a:bodyPr lIns="0" tIns="0" rIns="0" bIns="0" anchor="b">
            <a:spAutoFit/>
          </a:bodyPr>
          <a:lstStyle/>
          <a:p>
            <a:pPr>
              <a:lnSpc>
                <a:spcPct val="80000"/>
              </a:lnSpc>
              <a:spcBef>
                <a:spcPct val="35000"/>
              </a:spcBef>
            </a:pPr>
            <a:r>
              <a:rPr lang="fr-FR" sz="2800" i="1"/>
              <a:t>Quelques exemples d’actions</a:t>
            </a:r>
          </a:p>
        </p:txBody>
      </p:sp>
      <p:pic>
        <p:nvPicPr>
          <p:cNvPr id="11268" name="Picture 3"/>
          <p:cNvPicPr>
            <a:picLocks noChangeAspect="1" noChangeArrowheads="1"/>
          </p:cNvPicPr>
          <p:nvPr/>
        </p:nvPicPr>
        <p:blipFill>
          <a:blip r:embed="rId2"/>
          <a:srcRect/>
          <a:stretch>
            <a:fillRect/>
          </a:stretch>
        </p:blipFill>
        <p:spPr bwMode="auto">
          <a:xfrm>
            <a:off x="365125" y="452438"/>
            <a:ext cx="1524000" cy="447675"/>
          </a:xfrm>
          <a:prstGeom prst="rect">
            <a:avLst/>
          </a:prstGeom>
          <a:noFill/>
          <a:ln w="9525">
            <a:noFill/>
            <a:miter lim="800000"/>
            <a:headEnd/>
            <a:tailEnd/>
          </a:ln>
          <a:effectLst/>
        </p:spPr>
      </p:pic>
      <p:sp>
        <p:nvSpPr>
          <p:cNvPr id="11269" name="AutoShape 5"/>
          <p:cNvSpPr>
            <a:spLocks noChangeArrowheads="1"/>
          </p:cNvSpPr>
          <p:nvPr/>
        </p:nvSpPr>
        <p:spPr bwMode="auto">
          <a:xfrm>
            <a:off x="2095500" y="1160463"/>
            <a:ext cx="6286500" cy="1431925"/>
          </a:xfrm>
          <a:prstGeom prst="roundRect">
            <a:avLst>
              <a:gd name="adj" fmla="val 16667"/>
            </a:avLst>
          </a:prstGeom>
          <a:solidFill>
            <a:srgbClr val="99CC00"/>
          </a:solidFill>
          <a:ln w="9525">
            <a:noFill/>
            <a:round/>
            <a:headEnd/>
            <a:tailEnd/>
          </a:ln>
        </p:spPr>
        <p:txBody>
          <a:bodyPr/>
          <a:lstStyle/>
          <a:p>
            <a:pPr algn="just"/>
            <a:r>
              <a:rPr lang="fr-FR" sz="1000" b="1">
                <a:solidFill>
                  <a:schemeClr val="bg1"/>
                </a:solidFill>
                <a:latin typeface="Arial" pitchFamily="34" charset="0"/>
              </a:rPr>
              <a:t>Dans le cadre de ses activités de nettoiement urbain, Veolia Propreté propose des méthodes de désherbage alternatif pour maitriser le développement de la végétation sur les trottoirs et voiries. Afin de limiter les interventions, les dépôts de matière organique sont fréquemment retirés de la voirie (feuilles mortes, détritus, le tout mêlé aux poussières) grâce au balayage qui permet également de réduire l’installation de la végétation spontanée. En complément, des techniques de désherbage mécaniques, manuelles et/ou thermiques adaptées aux spécificités des rues et espaces sont mises en place. La surveillance des espèces invasives ou, au contraire, d’intérêt patrimonial, peut également être proposée.</a:t>
            </a:r>
          </a:p>
          <a:p>
            <a:pPr algn="just"/>
            <a:endParaRPr lang="fr-FR" sz="1000">
              <a:solidFill>
                <a:schemeClr val="bg1"/>
              </a:solidFill>
              <a:latin typeface="Arial" pitchFamily="34" charset="0"/>
            </a:endParaRPr>
          </a:p>
        </p:txBody>
      </p:sp>
      <p:sp>
        <p:nvSpPr>
          <p:cNvPr id="11270" name="AutoShape 7"/>
          <p:cNvSpPr>
            <a:spLocks noChangeArrowheads="1"/>
          </p:cNvSpPr>
          <p:nvPr/>
        </p:nvSpPr>
        <p:spPr bwMode="auto">
          <a:xfrm>
            <a:off x="365125" y="2824163"/>
            <a:ext cx="6286500" cy="1066800"/>
          </a:xfrm>
          <a:prstGeom prst="roundRect">
            <a:avLst>
              <a:gd name="adj" fmla="val 16667"/>
            </a:avLst>
          </a:prstGeom>
          <a:solidFill>
            <a:srgbClr val="006600"/>
          </a:solidFill>
          <a:ln w="9525">
            <a:solidFill>
              <a:srgbClr val="006600"/>
            </a:solidFill>
            <a:round/>
            <a:headEnd/>
            <a:tailEnd/>
          </a:ln>
        </p:spPr>
        <p:txBody>
          <a:bodyPr/>
          <a:lstStyle/>
          <a:p>
            <a:pPr algn="just"/>
            <a:r>
              <a:rPr lang="fr-FR" sz="1000" b="1">
                <a:solidFill>
                  <a:schemeClr val="bg1"/>
                </a:solidFill>
                <a:latin typeface="Arial" pitchFamily="34" charset="0"/>
              </a:rPr>
              <a:t>Suite au diagnostic amont des sites dont il a la gestion, le groupe propose à ses clients la mise en place d’un entretien adapté aux spécificités locales, formalisé par la signature de chartes. Des plans de gestion différenciée permettent de limiter l’usage des phytosanitaires et les consommations d’eau. De bonnes pratiques sont mises en place au quotidien : par exemple, le bois mort issu de la taille des arbres est conservé sur place pour offrir abri et ressources alimentaires aux insectes xylophages ou aux hérissons et donner lieu à un suivi faune/flore.</a:t>
            </a:r>
          </a:p>
        </p:txBody>
      </p:sp>
      <p:sp>
        <p:nvSpPr>
          <p:cNvPr id="11271" name="AutoShape 8"/>
          <p:cNvSpPr>
            <a:spLocks noChangeArrowheads="1"/>
          </p:cNvSpPr>
          <p:nvPr/>
        </p:nvSpPr>
        <p:spPr bwMode="auto">
          <a:xfrm>
            <a:off x="2051050" y="4229100"/>
            <a:ext cx="6286500" cy="2390775"/>
          </a:xfrm>
          <a:prstGeom prst="roundRect">
            <a:avLst>
              <a:gd name="adj" fmla="val 16667"/>
            </a:avLst>
          </a:prstGeom>
          <a:solidFill>
            <a:srgbClr val="99CC00"/>
          </a:solidFill>
          <a:ln w="9525">
            <a:solidFill>
              <a:srgbClr val="99CC00"/>
            </a:solidFill>
            <a:round/>
            <a:headEnd/>
            <a:tailEnd/>
          </a:ln>
        </p:spPr>
        <p:txBody>
          <a:bodyPr/>
          <a:lstStyle/>
          <a:p>
            <a:pPr algn="just"/>
            <a:r>
              <a:rPr lang="fr-FR" altLang="ja-JP" sz="1000" b="1">
                <a:solidFill>
                  <a:srgbClr val="FFFFFF"/>
                </a:solidFill>
                <a:latin typeface="Arial" pitchFamily="34" charset="0"/>
                <a:ea typeface="MS Mincho" pitchFamily="49" charset="-128"/>
              </a:rPr>
              <a:t>Veolia Propreté se veut acteur du territoire et propose ainsi à ses clients d’aménager ses installations de traitement des déchets dans l’optique de préserver et favoriser la biodiversité. Des haies d’espèces locales sont ainsi recréées en cohérence avec les corridors écologiques existants. Par exemple, des châtaigniers corvoisiers et des pommiers ont été plantés en 2012 sur l’Installation de Stockage de Déchets Dangereux (ISDD) de Tourville-la-Rivière (76). D’autre part, des bandes enherbées été des jachères fleuries composées d’espèces locales, conseillées par nos partenaires, sont mises en place sur de nombreux sites. Enfin, les zones humides sont maintenues et recréées afin de permettre à la faune et la flore aquatique d’y trouver refuge. Une zone humide a ainsi été recréée sur l’Installation de Stockage de Déchets Non Dangereux (ISDND) de Cessieu (38) sur les conseils d’un écologue local. Sur l’ISDND de Grand’Landes (85) un réseau de mares a été créé. En parallèle, les berges des bassins nécessaires à l’activité du site sont aménagées de manière à proposer des abris à la faune aquatique : des cortèges de libellules et d’orthoptères ont ainsi fait leur apparition. Sur l’ISDD Solitop (85), les hélophytes poussent librement dans les bassins d’eaux pluviales et abritent une batrachofaune variée.</a:t>
            </a:r>
            <a:endParaRPr lang="fr-FR" sz="1000">
              <a:latin typeface="Arial" pitchFamily="34" charset="0"/>
            </a:endParaRPr>
          </a:p>
        </p:txBody>
      </p:sp>
      <p:sp>
        <p:nvSpPr>
          <p:cNvPr id="11272" name="Oval 9" descr="P1050418"/>
          <p:cNvSpPr>
            <a:spLocks noChangeArrowheads="1"/>
          </p:cNvSpPr>
          <p:nvPr/>
        </p:nvSpPr>
        <p:spPr bwMode="auto">
          <a:xfrm>
            <a:off x="6969125" y="2824163"/>
            <a:ext cx="1143000" cy="1143000"/>
          </a:xfrm>
          <a:prstGeom prst="ellipse">
            <a:avLst/>
          </a:prstGeom>
          <a:blipFill dpi="0" rotWithShape="0">
            <a:blip r:embed="rId3"/>
            <a:srcRect/>
            <a:stretch>
              <a:fillRect/>
            </a:stretch>
          </a:blipFill>
          <a:ln w="9525" algn="ctr">
            <a:solidFill>
              <a:srgbClr val="808080"/>
            </a:solidFill>
            <a:round/>
            <a:headEnd/>
            <a:tailEnd/>
          </a:ln>
          <a:effectLst/>
        </p:spPr>
        <p:txBody>
          <a:bodyPr wrap="none" anchor="ctr"/>
          <a:lstStyle/>
          <a:p>
            <a:endParaRPr lang="fr-FR"/>
          </a:p>
        </p:txBody>
      </p:sp>
      <p:sp>
        <p:nvSpPr>
          <p:cNvPr id="11273" name="Oval 10" descr="P1050449"/>
          <p:cNvSpPr>
            <a:spLocks noChangeArrowheads="1"/>
          </p:cNvSpPr>
          <p:nvPr/>
        </p:nvSpPr>
        <p:spPr bwMode="auto">
          <a:xfrm>
            <a:off x="212725" y="3967163"/>
            <a:ext cx="1143000" cy="1131887"/>
          </a:xfrm>
          <a:prstGeom prst="ellipse">
            <a:avLst/>
          </a:prstGeom>
          <a:blipFill dpi="0" rotWithShape="0">
            <a:blip r:embed="rId4"/>
            <a:srcRect/>
            <a:stretch>
              <a:fillRect/>
            </a:stretch>
          </a:blipFill>
          <a:ln w="9525" algn="ctr">
            <a:solidFill>
              <a:srgbClr val="808080"/>
            </a:solidFill>
            <a:round/>
            <a:headEnd/>
            <a:tailEnd/>
          </a:ln>
          <a:effectLst/>
        </p:spPr>
        <p:txBody>
          <a:bodyPr wrap="none" anchor="ctr"/>
          <a:lstStyle/>
          <a:p>
            <a:endParaRPr lang="fr-FR"/>
          </a:p>
        </p:txBody>
      </p:sp>
      <p:sp>
        <p:nvSpPr>
          <p:cNvPr id="11274" name="Oval 12" descr="P1050404"/>
          <p:cNvSpPr>
            <a:spLocks noChangeArrowheads="1"/>
          </p:cNvSpPr>
          <p:nvPr/>
        </p:nvSpPr>
        <p:spPr bwMode="auto">
          <a:xfrm>
            <a:off x="514350" y="1304925"/>
            <a:ext cx="1066800" cy="1131888"/>
          </a:xfrm>
          <a:prstGeom prst="ellipse">
            <a:avLst/>
          </a:prstGeom>
          <a:blipFill dpi="0" rotWithShape="1">
            <a:blip r:embed="rId5"/>
            <a:srcRect/>
            <a:stretch>
              <a:fillRect/>
            </a:stretch>
          </a:blipFill>
          <a:ln w="9525" algn="ctr">
            <a:solidFill>
              <a:srgbClr val="808080"/>
            </a:solidFill>
            <a:round/>
            <a:headEnd/>
            <a:tailEnd/>
          </a:ln>
          <a:effectLst/>
        </p:spPr>
        <p:txBody>
          <a:bodyPr wrap="none" anchor="ctr"/>
          <a:lstStyle/>
          <a:p>
            <a:endParaRPr lang="fr-FR"/>
          </a:p>
        </p:txBody>
      </p:sp>
      <p:sp>
        <p:nvSpPr>
          <p:cNvPr id="11275" name="Oval 13" descr="P1050438"/>
          <p:cNvSpPr>
            <a:spLocks noChangeArrowheads="1"/>
          </p:cNvSpPr>
          <p:nvPr/>
        </p:nvSpPr>
        <p:spPr bwMode="auto">
          <a:xfrm>
            <a:off x="650875" y="5362575"/>
            <a:ext cx="1257300" cy="1257300"/>
          </a:xfrm>
          <a:prstGeom prst="ellipse">
            <a:avLst/>
          </a:prstGeom>
          <a:blipFill dpi="0" rotWithShape="0">
            <a:blip r:embed="rId6"/>
            <a:srcRect/>
            <a:stretch>
              <a:fillRect/>
            </a:stretch>
          </a:blipFill>
          <a:ln w="9525" algn="ctr">
            <a:solidFill>
              <a:srgbClr val="808080"/>
            </a:solidFill>
            <a:round/>
            <a:headEnd/>
            <a:tailEnd/>
          </a:ln>
          <a:effectLst/>
        </p:spPr>
        <p:txBody>
          <a:bodyPr wrap="none" anchor="ctr"/>
          <a:lstStyle/>
          <a:p>
            <a:endParaRPr lang="fr-FR"/>
          </a:p>
        </p:txBody>
      </p:sp>
    </p:spTree>
  </p:cSld>
  <p:clrMapOvr>
    <a:masterClrMapping/>
  </p:clrMapOvr>
</p:sld>
</file>

<file path=ppt/theme/theme1.xml><?xml version="1.0" encoding="utf-8"?>
<a:theme xmlns:a="http://schemas.openxmlformats.org/drawingml/2006/main" name="1_Modèle par défaut">
  <a:themeElements>
    <a:clrScheme name="">
      <a:dk1>
        <a:srgbClr val="808080"/>
      </a:dk1>
      <a:lt1>
        <a:srgbClr val="FFFFFF"/>
      </a:lt1>
      <a:dk2>
        <a:srgbClr val="D7D7D7"/>
      </a:dk2>
      <a:lt2>
        <a:srgbClr val="000000"/>
      </a:lt2>
      <a:accent1>
        <a:srgbClr val="808080"/>
      </a:accent1>
      <a:accent2>
        <a:srgbClr val="E3001B"/>
      </a:accent2>
      <a:accent3>
        <a:srgbClr val="FFFFFF"/>
      </a:accent3>
      <a:accent4>
        <a:srgbClr val="6C6C6C"/>
      </a:accent4>
      <a:accent5>
        <a:srgbClr val="C0C0C0"/>
      </a:accent5>
      <a:accent6>
        <a:srgbClr val="CE0017"/>
      </a:accent6>
      <a:hlink>
        <a:srgbClr val="000000"/>
      </a:hlink>
      <a:folHlink>
        <a:srgbClr val="C0C0C0"/>
      </a:folHlink>
    </a:clrScheme>
    <a:fontScheme name="1_Modèle par défaut">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odèle par défaut 13">
        <a:dk1>
          <a:srgbClr val="818284"/>
        </a:dk1>
        <a:lt1>
          <a:srgbClr val="FFFFFF"/>
        </a:lt1>
        <a:dk2>
          <a:srgbClr val="EE1C25"/>
        </a:dk2>
        <a:lt2>
          <a:srgbClr val="000000"/>
        </a:lt2>
        <a:accent1>
          <a:srgbClr val="4F99C4"/>
        </a:accent1>
        <a:accent2>
          <a:srgbClr val="A4B46C"/>
        </a:accent2>
        <a:accent3>
          <a:srgbClr val="FFFFFF"/>
        </a:accent3>
        <a:accent4>
          <a:srgbClr val="6D6E70"/>
        </a:accent4>
        <a:accent5>
          <a:srgbClr val="B2CADE"/>
        </a:accent5>
        <a:accent6>
          <a:srgbClr val="94A361"/>
        </a:accent6>
        <a:hlink>
          <a:srgbClr val="B4996C"/>
        </a:hlink>
        <a:folHlink>
          <a:srgbClr val="B46C7A"/>
        </a:folHlink>
      </a:clrScheme>
      <a:clrMap bg1="lt1" tx1="dk1" bg2="lt2" tx2="dk2" accent1="accent1" accent2="accent2" accent3="accent3" accent4="accent4" accent5="accent5" accent6="accent6" hlink="hlink" folHlink="folHlink"/>
    </a:extraClrScheme>
    <a:extraClrScheme>
      <a:clrScheme name="1_Modèle par défaut 14">
        <a:dk1>
          <a:srgbClr val="818284"/>
        </a:dk1>
        <a:lt1>
          <a:srgbClr val="FFFFFF"/>
        </a:lt1>
        <a:dk2>
          <a:srgbClr val="E1001A"/>
        </a:dk2>
        <a:lt2>
          <a:srgbClr val="000000"/>
        </a:lt2>
        <a:accent1>
          <a:srgbClr val="4F99C4"/>
        </a:accent1>
        <a:accent2>
          <a:srgbClr val="A4B46C"/>
        </a:accent2>
        <a:accent3>
          <a:srgbClr val="FFFFFF"/>
        </a:accent3>
        <a:accent4>
          <a:srgbClr val="6D6E70"/>
        </a:accent4>
        <a:accent5>
          <a:srgbClr val="B2CADE"/>
        </a:accent5>
        <a:accent6>
          <a:srgbClr val="94A361"/>
        </a:accent6>
        <a:hlink>
          <a:srgbClr val="B4996C"/>
        </a:hlink>
        <a:folHlink>
          <a:srgbClr val="B46C7A"/>
        </a:folHlink>
      </a:clrScheme>
      <a:clrMap bg1="lt1" tx1="dk1" bg2="lt2" tx2="dk2" accent1="accent1" accent2="accent2" accent3="accent3" accent4="accent4" accent5="accent5" accent6="accent6" hlink="hlink" folHlink="folHlink"/>
    </a:extraClrScheme>
    <a:extraClrScheme>
      <a:clrScheme name="1_Modèle par défaut 15">
        <a:dk1>
          <a:srgbClr val="646464"/>
        </a:dk1>
        <a:lt1>
          <a:srgbClr val="FFFFFF"/>
        </a:lt1>
        <a:dk2>
          <a:srgbClr val="FF0000"/>
        </a:dk2>
        <a:lt2>
          <a:srgbClr val="000000"/>
        </a:lt2>
        <a:accent1>
          <a:srgbClr val="0071B7"/>
        </a:accent1>
        <a:accent2>
          <a:srgbClr val="971676"/>
        </a:accent2>
        <a:accent3>
          <a:srgbClr val="FFFFFF"/>
        </a:accent3>
        <a:accent4>
          <a:srgbClr val="545454"/>
        </a:accent4>
        <a:accent5>
          <a:srgbClr val="AABBD8"/>
        </a:accent5>
        <a:accent6>
          <a:srgbClr val="88136A"/>
        </a:accent6>
        <a:hlink>
          <a:srgbClr val="FCAF17"/>
        </a:hlink>
        <a:folHlink>
          <a:srgbClr val="8CC63F"/>
        </a:folHlink>
      </a:clrScheme>
      <a:clrMap bg1="lt1" tx1="dk1" bg2="lt2" tx2="dk2" accent1="accent1" accent2="accent2" accent3="accent3" accent4="accent4" accent5="accent5" accent6="accent6" hlink="hlink" folHlink="folHlink"/>
    </a:extraClrScheme>
    <a:extraClrScheme>
      <a:clrScheme name="1_Modèle par défaut 16">
        <a:dk1>
          <a:srgbClr val="646464"/>
        </a:dk1>
        <a:lt1>
          <a:srgbClr val="FFFFFF"/>
        </a:lt1>
        <a:dk2>
          <a:srgbClr val="FF0000"/>
        </a:dk2>
        <a:lt2>
          <a:srgbClr val="000000"/>
        </a:lt2>
        <a:accent1>
          <a:srgbClr val="B2B2B2"/>
        </a:accent1>
        <a:accent2>
          <a:srgbClr val="000000"/>
        </a:accent2>
        <a:accent3>
          <a:srgbClr val="FFFFFF"/>
        </a:accent3>
        <a:accent4>
          <a:srgbClr val="545454"/>
        </a:accent4>
        <a:accent5>
          <a:srgbClr val="D5D5D5"/>
        </a:accent5>
        <a:accent6>
          <a:srgbClr val="000000"/>
        </a:accent6>
        <a:hlink>
          <a:srgbClr val="777777"/>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9430</TotalTime>
  <Words>1736</Words>
  <Application>Microsoft Office PowerPoint</Application>
  <PresentationFormat>Affichage à l'écran (4:3)</PresentationFormat>
  <Paragraphs>144</Paragraphs>
  <Slides>14</Slides>
  <Notes>3</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1_Modèle par défaut</vt:lpstr>
      <vt:lpstr>Workshop : Chaire Modélisation Mathématique et Biodiversité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L’offre « Agir pour la Biodiversité »  de Veolia Eau</vt:lpstr>
      <vt:lpstr>Présentation PowerPoint</vt:lpstr>
      <vt:lpstr>Présentation PowerPoint</vt:lpstr>
      <vt:lpstr>Présentation PowerPoint</vt:lpstr>
    </vt:vector>
  </TitlesOfParts>
  <Company>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gx610</dc:creator>
  <cp:lastModifiedBy>Sandrine.SOURISSEAU</cp:lastModifiedBy>
  <cp:revision>486</cp:revision>
  <cp:lastPrinted>2010-01-12T17:11:09Z</cp:lastPrinted>
  <dcterms:created xsi:type="dcterms:W3CDTF">2010-01-06T13:17:39Z</dcterms:created>
  <dcterms:modified xsi:type="dcterms:W3CDTF">2013-10-17T14:23:57Z</dcterms:modified>
</cp:coreProperties>
</file>